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handoutMasterIdLst>
    <p:handoutMasterId r:id="rId65"/>
  </p:handoutMasterIdLst>
  <p:sldIdLst>
    <p:sldId id="649" r:id="rId3"/>
    <p:sldId id="646" r:id="rId4"/>
    <p:sldId id="647" r:id="rId5"/>
    <p:sldId id="648" r:id="rId6"/>
    <p:sldId id="650" r:id="rId7"/>
    <p:sldId id="269" r:id="rId8"/>
    <p:sldId id="619" r:id="rId9"/>
    <p:sldId id="570" r:id="rId10"/>
    <p:sldId id="571" r:id="rId11"/>
    <p:sldId id="572" r:id="rId12"/>
    <p:sldId id="632" r:id="rId13"/>
    <p:sldId id="624" r:id="rId14"/>
    <p:sldId id="633" r:id="rId15"/>
    <p:sldId id="638" r:id="rId16"/>
    <p:sldId id="642" r:id="rId17"/>
    <p:sldId id="634" r:id="rId18"/>
    <p:sldId id="635" r:id="rId19"/>
    <p:sldId id="636" r:id="rId20"/>
    <p:sldId id="637" r:id="rId21"/>
    <p:sldId id="639" r:id="rId22"/>
    <p:sldId id="640" r:id="rId23"/>
    <p:sldId id="641" r:id="rId24"/>
    <p:sldId id="631" r:id="rId25"/>
    <p:sldId id="643" r:id="rId26"/>
    <p:sldId id="544" r:id="rId27"/>
    <p:sldId id="581" r:id="rId28"/>
    <p:sldId id="586" r:id="rId29"/>
    <p:sldId id="587" r:id="rId30"/>
    <p:sldId id="588" r:id="rId31"/>
    <p:sldId id="521" r:id="rId32"/>
    <p:sldId id="595" r:id="rId33"/>
    <p:sldId id="611" r:id="rId34"/>
    <p:sldId id="610" r:id="rId35"/>
    <p:sldId id="596" r:id="rId36"/>
    <p:sldId id="613" r:id="rId37"/>
    <p:sldId id="612" r:id="rId38"/>
    <p:sldId id="614" r:id="rId39"/>
    <p:sldId id="597" r:id="rId40"/>
    <p:sldId id="615" r:id="rId41"/>
    <p:sldId id="598" r:id="rId42"/>
    <p:sldId id="616" r:id="rId43"/>
    <p:sldId id="599" r:id="rId44"/>
    <p:sldId id="617" r:id="rId45"/>
    <p:sldId id="522" r:id="rId46"/>
    <p:sldId id="523" r:id="rId47"/>
    <p:sldId id="600" r:id="rId48"/>
    <p:sldId id="601" r:id="rId49"/>
    <p:sldId id="602" r:id="rId50"/>
    <p:sldId id="603" r:id="rId51"/>
    <p:sldId id="534" r:id="rId52"/>
    <p:sldId id="630" r:id="rId53"/>
    <p:sldId id="535" r:id="rId54"/>
    <p:sldId id="606" r:id="rId55"/>
    <p:sldId id="607" r:id="rId56"/>
    <p:sldId id="608" r:id="rId57"/>
    <p:sldId id="620" r:id="rId58"/>
    <p:sldId id="609" r:id="rId59"/>
    <p:sldId id="618" r:id="rId60"/>
    <p:sldId id="542" r:id="rId61"/>
    <p:sldId id="456" r:id="rId62"/>
    <p:sldId id="45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D4D4D4"/>
    <a:srgbClr val="FF5D5D"/>
    <a:srgbClr val="EA0000"/>
    <a:srgbClr val="CC0000"/>
    <a:srgbClr val="D3D3D3"/>
    <a:srgbClr val="CDCDCD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20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59357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7.xml"/><Relationship Id="rId3" Type="http://schemas.openxmlformats.org/officeDocument/2006/relationships/slide" Target="slides/slide40.xml"/><Relationship Id="rId7" Type="http://schemas.openxmlformats.org/officeDocument/2006/relationships/slide" Target="slides/slide46.xml"/><Relationship Id="rId2" Type="http://schemas.openxmlformats.org/officeDocument/2006/relationships/slide" Target="slides/slide38.xml"/><Relationship Id="rId1" Type="http://schemas.openxmlformats.org/officeDocument/2006/relationships/slide" Target="slides/slide34.xml"/><Relationship Id="rId6" Type="http://schemas.openxmlformats.org/officeDocument/2006/relationships/slide" Target="slides/slide45.xml"/><Relationship Id="rId5" Type="http://schemas.openxmlformats.org/officeDocument/2006/relationships/slide" Target="slides/slide44.xml"/><Relationship Id="rId10" Type="http://schemas.openxmlformats.org/officeDocument/2006/relationships/slide" Target="slides/slide49.xml"/><Relationship Id="rId4" Type="http://schemas.openxmlformats.org/officeDocument/2006/relationships/slide" Target="slides/slide42.xml"/><Relationship Id="rId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9965-EB60-403C-8109-42E12B95A257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65946-373B-4296-B9CF-1D9AF3E7EDF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5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3B0A1-D682-4453-A57F-47C10A2813D7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F15E-E78D-4C14-B3C9-324B06867B1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12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7DCE2D-D2A3-4B5C-BB4B-6F295D6E6D1F}" type="slidenum">
              <a:rPr lang="en-US" altLang="fr-FR"/>
              <a:pPr eaLnBrk="1" hangingPunct="1"/>
              <a:t>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4014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47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79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8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64754-E1B3-4BC3-8794-95BE8C972FA7}" type="slidenum">
              <a:rPr lang="en-US"/>
              <a:pPr/>
              <a:t>20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MTI10" charset="0"/>
              </a:rPr>
              <a:t>Computational reflection </a:t>
            </a:r>
            <a:r>
              <a:rPr lang="en-US" smtClean="0">
                <a:latin typeface="CMR10" charset="0"/>
              </a:rPr>
              <a:t>refers to the ability of a program to reason about, and possibly alter, its own behavior.</a:t>
            </a:r>
          </a:p>
          <a:p>
            <a:pPr eaLnBrk="1" hangingPunct="1"/>
            <a:r>
              <a:rPr lang="en-US" smtClean="0">
                <a:latin typeface="CMR10" charset="0"/>
              </a:rPr>
              <a:t>Reflection enables a system to “open up” its implementation details for such analysis without revealing the unnecessary parts or compromising portability</a:t>
            </a:r>
          </a:p>
        </p:txBody>
      </p:sp>
    </p:spTree>
    <p:extLst>
      <p:ext uri="{BB962C8B-B14F-4D97-AF65-F5344CB8AC3E}">
        <p14:creationId xmlns:p14="http://schemas.microsoft.com/office/powerpoint/2010/main" val="3976228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6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65622-E44A-4817-88DA-4F3B6A974D0C}" type="slidenum">
              <a:rPr lang="en-US"/>
              <a:pPr/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MR10" charset="0"/>
              </a:rPr>
              <a:t>Kiczales et al. [8] realized that complex programs are composed of different intervened </a:t>
            </a:r>
            <a:r>
              <a:rPr lang="en-US" smtClean="0">
                <a:latin typeface="CMTI10" charset="0"/>
              </a:rPr>
              <a:t>cross-cutting concerns </a:t>
            </a:r>
            <a:r>
              <a:rPr lang="en-US" smtClean="0">
                <a:latin typeface="CMR10" charset="0"/>
              </a:rPr>
              <a:t>(properties or areas of interest such as QoS, energy consumption, fault tolerance, and security). </a:t>
            </a:r>
          </a:p>
          <a:p>
            <a:pPr eaLnBrk="1" hangingPunct="1"/>
            <a:r>
              <a:rPr lang="en-US" smtClean="0">
                <a:latin typeface="CMR10" charset="0"/>
              </a:rPr>
              <a:t>While OOP abstracts out commonalities among classes in an inheritance tree, cross-cutting concerns are still scattered among different classes, complicating the development and maintenance of applications. </a:t>
            </a:r>
          </a:p>
          <a:p>
            <a:pPr eaLnBrk="1" hangingPunct="1"/>
            <a:r>
              <a:rPr lang="en-US" smtClean="0">
                <a:latin typeface="CMR10" charset="0"/>
              </a:rPr>
              <a:t>AOP enables separation of cross-cutting concerns when the code is written.</a:t>
            </a:r>
          </a:p>
        </p:txBody>
      </p:sp>
    </p:spTree>
    <p:extLst>
      <p:ext uri="{BB962C8B-B14F-4D97-AF65-F5344CB8AC3E}">
        <p14:creationId xmlns:p14="http://schemas.microsoft.com/office/powerpoint/2010/main" val="125810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6DAF8D-ED58-4938-A360-615189437958}" type="slidenum">
              <a:rPr lang="fr-FR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76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0B6BFA-82E0-4FD5-9BC3-04CF2331049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Court</a:t>
            </a:r>
          </a:p>
        </p:txBody>
      </p:sp>
    </p:spTree>
    <p:extLst>
      <p:ext uri="{BB962C8B-B14F-4D97-AF65-F5344CB8AC3E}">
        <p14:creationId xmlns:p14="http://schemas.microsoft.com/office/powerpoint/2010/main" val="3869004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6A4B5E-D964-43C2-A741-7FFBF69A1DB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Slide animé</a:t>
            </a:r>
          </a:p>
          <a:p>
            <a:pPr>
              <a:spcBef>
                <a:spcPct val="0"/>
              </a:spcBef>
            </a:pPr>
            <a:r>
              <a:rPr lang="en-US" smtClean="0"/>
              <a:t>(Bref)</a:t>
            </a:r>
          </a:p>
        </p:txBody>
      </p:sp>
    </p:spTree>
    <p:extLst>
      <p:ext uri="{BB962C8B-B14F-4D97-AF65-F5344CB8AC3E}">
        <p14:creationId xmlns:p14="http://schemas.microsoft.com/office/powerpoint/2010/main" val="366414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3B13C1-5FA8-434B-B915-C3B4D4B534E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86358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613E4-BC39-47C7-8BB1-19B9FA0CBC3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4853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5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1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2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9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64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2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Connecteur Complexe =&gt; Répond à une faiblesse des JavaBeans</a:t>
            </a:r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70465-F55F-4787-832F-4AB6A71EE10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44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5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5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2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7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6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2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93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20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8A5D11-AE3E-49E0-AF8B-856BA7AEEE7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057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3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7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09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06635-25A1-4989-B172-8DABCE1B6C2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fr-F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Plusieurs langages:</a:t>
            </a:r>
          </a:p>
          <a:p>
            <a:pPr>
              <a:spcBef>
                <a:spcPct val="0"/>
              </a:spcBef>
            </a:pPr>
            <a:r>
              <a:rPr lang="en-US" smtClean="0"/>
              <a:t>complémentaire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01467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7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03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984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4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51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err="1" smtClean="0"/>
              <a:t>My</a:t>
            </a:r>
            <a:r>
              <a:rPr lang="fr-FR" dirty="0" smtClean="0"/>
              <a:t> introduction</a:t>
            </a:r>
          </a:p>
          <a:p>
            <a:pPr>
              <a:spcBef>
                <a:spcPct val="0"/>
              </a:spcBef>
            </a:pPr>
            <a:endParaRPr lang="fr-FR" dirty="0" smtClean="0"/>
          </a:p>
          <a:p>
            <a:pPr>
              <a:spcBef>
                <a:spcPct val="0"/>
              </a:spcBef>
            </a:pPr>
            <a:r>
              <a:rPr lang="fr-FR" dirty="0" smtClean="0"/>
              <a:t>1 sentence</a:t>
            </a:r>
            <a:r>
              <a:rPr lang="fr-FR" baseline="0" dirty="0" smtClean="0"/>
              <a:t> in french for SI </a:t>
            </a:r>
            <a:r>
              <a:rPr lang="fr-FR" baseline="0" dirty="0" err="1" smtClean="0"/>
              <a:t>students</a:t>
            </a:r>
            <a:endParaRPr lang="fr-FR" baseline="0" dirty="0" smtClean="0"/>
          </a:p>
          <a:p>
            <a:pPr>
              <a:spcBef>
                <a:spcPct val="0"/>
              </a:spcBef>
            </a:pPr>
            <a:endParaRPr lang="fr-FR" dirty="0" smtClean="0"/>
          </a:p>
          <a:p>
            <a:pPr>
              <a:spcBef>
                <a:spcPct val="0"/>
              </a:spcBef>
            </a:pPr>
            <a:r>
              <a:rPr lang="fr-FR" dirty="0" err="1" smtClean="0"/>
              <a:t>Apology</a:t>
            </a:r>
            <a:r>
              <a:rPr lang="fr-FR" dirty="0" smtClean="0"/>
              <a:t> for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english</a:t>
            </a:r>
            <a:endParaRPr lang="fr-FR" dirty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2F99AF-A9FD-4489-AF44-5FB1E963E17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449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88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1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56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478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7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22DF7D-966C-4F33-96B9-2E227740223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10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Jean-Yves tigli - tigli@polytech.unice.fr - www.tigli.fr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F15E-E78D-4C14-B3C9-324B06867B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7A7C-85B1-4E15-A55A-A8DD214974C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EADE-3D3A-4CDE-B198-90FBC66A633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264-7814-4AB8-BB33-99FF61AABA8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CFB-372E-40C4-A090-F6506E406ABA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CFF-3414-4CEA-A409-4F67CA168007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FB5-1912-4734-80B0-87872D9AE68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A905-23A2-45EF-9DEA-9AC09D3A8370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D9-60F5-450F-A53C-019D44A4AE1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6586-518D-4A48-80A4-7E74546484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461-266B-40D5-A141-E9B61E0B501A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468D-3001-4FAA-B6DF-FEC225828D55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00594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86F-B7A2-4797-8C13-69DED738DE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CEB4-60E0-4B7F-AF9A-95C8D2AA8ED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06DC-765C-4E67-9608-B1CF92172A3F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9F9-D6FA-4398-B398-E32771C4899B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79A-9FB5-4A15-8790-0AAC2C19A365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8529-1EF5-4ECF-B586-C3C34F0686F0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31968"/>
            <a:ext cx="4040188" cy="5318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6379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31968"/>
            <a:ext cx="4041775" cy="5318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6379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5BD-49B7-44DC-98ED-160A5E4F360B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22C-A2B0-4FD6-A32D-022A46B9FF8A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402F-799D-4F32-8257-3EB0D2DAEB68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5EB2-09A8-41DB-A098-40C55A50B235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456C-7F05-42BA-80F4-6991B63650F4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4182" y="-24"/>
            <a:ext cx="26098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8229600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2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45C074-8DD6-439C-B30F-7279AD3048F4}" type="datetime1">
              <a:rPr lang="fr-FR" smtClean="0"/>
              <a:pPr/>
              <a:t>27/01/2015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14546" y="6356350"/>
            <a:ext cx="46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43834" y="6356350"/>
            <a:ext cx="1042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09C4EB-BB65-43C9-A066-30E1C341A73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2" y="1260000"/>
            <a:ext cx="6643734" cy="457200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-32" y="1519200"/>
            <a:ext cx="6643734" cy="1588"/>
          </a:xfrm>
          <a:prstGeom prst="line">
            <a:avLst/>
          </a:prstGeom>
          <a:ln>
            <a:solidFill>
              <a:srgbClr val="EA0000"/>
            </a:solidFill>
          </a:ln>
          <a:effectLst>
            <a:outerShdw blurRad="381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10800000" flipV="1">
            <a:off x="32" y="6786586"/>
            <a:ext cx="9144000" cy="1588"/>
          </a:xfrm>
          <a:prstGeom prst="line">
            <a:avLst/>
          </a:prstGeom>
          <a:ln>
            <a:solidFill>
              <a:srgbClr val="EA0000"/>
            </a:solidFill>
          </a:ln>
          <a:effectLst>
            <a:outerShdw blurRad="381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908-7760-4D5B-85BB-BD1048F04D7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EFDC-03A2-4610-9478-CE11C9D9B56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li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r-FR" smtClean="0"/>
              <a:t>Next Step ….</a:t>
            </a:r>
            <a:endParaRPr lang="fr-FR" alt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38" y="2801938"/>
            <a:ext cx="6400800" cy="2643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971550" lvl="1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Infrastructure</a:t>
            </a:r>
            <a:r>
              <a:rPr lang="en-US" dirty="0" smtClean="0"/>
              <a:t> : based on Web services for Device </a:t>
            </a:r>
          </a:p>
          <a:p>
            <a:pPr marL="971550" lvl="1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Composition</a:t>
            </a:r>
            <a:r>
              <a:rPr lang="en-US" dirty="0" smtClean="0"/>
              <a:t> : based on CBSE</a:t>
            </a:r>
          </a:p>
          <a:p>
            <a:pPr marL="971550" lvl="1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Self-Adaptation</a:t>
            </a:r>
            <a:endParaRPr lang="fr-FR" dirty="0"/>
          </a:p>
        </p:txBody>
      </p:sp>
      <p:sp>
        <p:nvSpPr>
          <p:cNvPr id="24580" name="Espace réservé de la date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11/25/2009</a:t>
            </a:r>
            <a:endParaRPr lang="en-US"/>
          </a:p>
        </p:txBody>
      </p:sp>
      <p:sp>
        <p:nvSpPr>
          <p:cNvPr id="2458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835150" y="6356350"/>
            <a:ext cx="5400675" cy="430213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A21E6002-B1E5-4D19-AE37-0A6D113F0A58}" type="slidenum">
              <a:rPr lang="en-US" altLang="fr-FR">
                <a:solidFill>
                  <a:srgbClr val="7F7F7F"/>
                </a:solidFill>
              </a:rPr>
              <a:pPr algn="ctr" eaLnBrk="1" hangingPunct="1"/>
              <a:t>1</a:t>
            </a:fld>
            <a:r>
              <a:rPr lang="en-US" altLang="fr-FR" dirty="0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2458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643813" y="6356350"/>
            <a:ext cx="10429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MUC - www.tigli.fr</a:t>
            </a:r>
            <a:endParaRPr lang="en-US"/>
          </a:p>
        </p:txBody>
      </p:sp>
      <p:grpSp>
        <p:nvGrpSpPr>
          <p:cNvPr id="15367" name="Groupe 11"/>
          <p:cNvGrpSpPr>
            <a:grpSpLocks/>
          </p:cNvGrpSpPr>
          <p:nvPr/>
        </p:nvGrpSpPr>
        <p:grpSpPr bwMode="auto">
          <a:xfrm>
            <a:off x="7083425" y="3643313"/>
            <a:ext cx="1906588" cy="1873250"/>
            <a:chOff x="6286500" y="4849184"/>
            <a:chExt cx="2643187" cy="651512"/>
          </a:xfrm>
        </p:grpSpPr>
        <p:sp>
          <p:nvSpPr>
            <p:cNvPr id="8" name="Rectangle 7"/>
            <p:cNvSpPr/>
            <p:nvPr/>
          </p:nvSpPr>
          <p:spPr>
            <a:xfrm>
              <a:off x="6286500" y="4849184"/>
              <a:ext cx="2643187" cy="36550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err="1"/>
                <a:t>Dynamic</a:t>
              </a:r>
              <a:r>
                <a:rPr lang="fr-FR" sz="1600" dirty="0"/>
                <a:t> composition of services</a:t>
              </a:r>
              <a:endParaRPr lang="fr-FR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86500" y="5214693"/>
              <a:ext cx="2643187" cy="28600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/>
                <a:t>Infrastructure </a:t>
              </a:r>
              <a:r>
                <a:rPr lang="fr-FR" sz="1600" dirty="0" err="1"/>
                <a:t>level</a:t>
              </a:r>
              <a:r>
                <a:rPr lang="fr-FR" sz="1600" dirty="0"/>
                <a:t> of Services for </a:t>
              </a:r>
              <a:r>
                <a:rPr lang="fr-FR" sz="1600" dirty="0" err="1"/>
                <a:t>Devices</a:t>
              </a:r>
              <a:endParaRPr lang="fr-FR" sz="1600" dirty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000875" y="499903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1</a:t>
            </a:r>
            <a:endParaRPr lang="fr-FR" sz="1100" dirty="0"/>
          </a:p>
        </p:txBody>
      </p:sp>
      <p:sp>
        <p:nvSpPr>
          <p:cNvPr id="19" name="Ellipse 18"/>
          <p:cNvSpPr/>
          <p:nvPr/>
        </p:nvSpPr>
        <p:spPr>
          <a:xfrm>
            <a:off x="7000875" y="39290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</a:t>
            </a:r>
            <a:endParaRPr lang="fr-FR" sz="1100" dirty="0"/>
          </a:p>
        </p:txBody>
      </p:sp>
      <p:sp>
        <p:nvSpPr>
          <p:cNvPr id="15" name="Flèche droite 14"/>
          <p:cNvSpPr/>
          <p:nvPr/>
        </p:nvSpPr>
        <p:spPr>
          <a:xfrm>
            <a:off x="179388" y="3703240"/>
            <a:ext cx="857250" cy="2143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179388" y="4366815"/>
            <a:ext cx="857250" cy="2143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3425" y="2882900"/>
            <a:ext cx="1906588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Dynamic</a:t>
            </a:r>
            <a:r>
              <a:rPr lang="fr-FR" sz="1600" dirty="0"/>
              <a:t> self-adaptation of compositions</a:t>
            </a:r>
            <a:endParaRPr lang="fr-FR" sz="1600" dirty="0"/>
          </a:p>
        </p:txBody>
      </p:sp>
      <p:sp>
        <p:nvSpPr>
          <p:cNvPr id="20" name="Ellipse 19"/>
          <p:cNvSpPr/>
          <p:nvPr/>
        </p:nvSpPr>
        <p:spPr>
          <a:xfrm>
            <a:off x="7000875" y="31559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105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 4 :  </a:t>
            </a:r>
            <a:r>
              <a:rPr lang="fr-FR" dirty="0" err="1" smtClean="0"/>
              <a:t>Semantic</a:t>
            </a:r>
            <a:r>
              <a:rPr lang="fr-FR" dirty="0" smtClean="0"/>
              <a:t> Adaptation</a:t>
            </a:r>
            <a:endParaRPr lang="fr-FR" dirty="0"/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Ubiquitous Middleware must match at run-time the current operational environment and application requirements.</a:t>
            </a:r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dirty="0" smtClean="0"/>
          </a:p>
        </p:txBody>
      </p:sp>
      <p:sp>
        <p:nvSpPr>
          <p:cNvPr id="2355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F68B-4F1A-4739-BCE2-4497F6FC240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71670" y="4071942"/>
            <a:ext cx="107157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Display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286116" y="3714752"/>
            <a:ext cx="1428760" cy="35719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286116" y="4357694"/>
            <a:ext cx="2357454" cy="1588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86116" y="4714884"/>
            <a:ext cx="4214842" cy="1588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286116" y="4929198"/>
            <a:ext cx="2071702" cy="428628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714744" y="607220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 match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9541" y="378619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?</a:t>
            </a:r>
            <a:endParaRPr lang="fr-FR" sz="8000" dirty="0">
              <a:solidFill>
                <a:srgbClr val="FF0000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5072074"/>
            <a:ext cx="694541" cy="91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C:\Documents and Settings\SANA\Bureau\ipod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429000"/>
            <a:ext cx="490668" cy="5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C:\Documents and Settings\SANA\Mes documents\Mes images\template_power\devices\pc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4143380"/>
            <a:ext cx="447572" cy="4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34" y="4500570"/>
            <a:ext cx="746853" cy="4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852936"/>
            <a:ext cx="1301641" cy="13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Autonomy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Key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803314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Ambiant Service </a:t>
            </a:r>
            <a:r>
              <a:rPr lang="fr-FR" dirty="0" err="1" smtClean="0"/>
              <a:t>Continuity</a:t>
            </a:r>
            <a:endParaRPr lang="fr-FR" dirty="0" smtClean="0"/>
          </a:p>
          <a:p>
            <a:pPr lvl="1"/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dirty="0" err="1" smtClean="0"/>
              <a:t>aware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endParaRPr lang="fr-FR" dirty="0" smtClean="0"/>
          </a:p>
          <a:p>
            <a:pPr lvl="1"/>
            <a:r>
              <a:rPr lang="fr-FR" dirty="0" err="1" smtClean="0"/>
              <a:t>Autonomic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err="1" smtClean="0"/>
              <a:t>Which</a:t>
            </a:r>
            <a:r>
              <a:rPr lang="fr-FR" dirty="0" smtClean="0"/>
              <a:t> manage adaptation</a:t>
            </a:r>
          </a:p>
          <a:p>
            <a:r>
              <a:rPr lang="fr-FR" dirty="0" smtClean="0"/>
              <a:t>End / Expert user </a:t>
            </a:r>
            <a:r>
              <a:rPr lang="fr-FR" dirty="0" err="1" smtClean="0"/>
              <a:t>can’t</a:t>
            </a:r>
            <a:r>
              <a:rPr lang="fr-FR" dirty="0" smtClean="0"/>
              <a:t> </a:t>
            </a:r>
            <a:r>
              <a:rPr lang="fr-FR" dirty="0" err="1" smtClean="0"/>
              <a:t>react</a:t>
            </a:r>
            <a:r>
              <a:rPr lang="fr-FR" dirty="0" smtClean="0"/>
              <a:t> </a:t>
            </a:r>
            <a:r>
              <a:rPr lang="fr-FR" dirty="0" err="1" smtClean="0"/>
              <a:t>instead</a:t>
            </a:r>
            <a:r>
              <a:rPr lang="fr-FR" dirty="0" smtClean="0"/>
              <a:t> of the system 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software adaptation to </a:t>
            </a:r>
            <a:r>
              <a:rPr lang="fr-FR" dirty="0" err="1" smtClean="0"/>
              <a:t>automatic</a:t>
            </a:r>
            <a:r>
              <a:rPr lang="fr-FR" dirty="0" smtClean="0"/>
              <a:t> or </a:t>
            </a:r>
            <a:r>
              <a:rPr lang="fr-FR" dirty="0" smtClean="0">
                <a:solidFill>
                  <a:srgbClr val="FF0000"/>
                </a:solidFill>
              </a:rPr>
              <a:t>self-adaptation </a:t>
            </a: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err="1" smtClean="0"/>
              <a:t>Manual</a:t>
            </a:r>
            <a:r>
              <a:rPr lang="fr-FR" dirty="0" smtClean="0"/>
              <a:t> Adaptation</a:t>
            </a:r>
          </a:p>
          <a:p>
            <a:r>
              <a:rPr lang="fr-FR" dirty="0" err="1" smtClean="0"/>
              <a:t>Automatic</a:t>
            </a:r>
            <a:r>
              <a:rPr lang="fr-FR" dirty="0" smtClean="0"/>
              <a:t> Adaptation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86F-B7A2-4797-8C13-69DED738DE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0016" y="5498648"/>
            <a:ext cx="667848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 smtClean="0"/>
              <a:t>David </a:t>
            </a:r>
            <a:r>
              <a:rPr lang="fr-FR" sz="1400" dirty="0" err="1" smtClean="0"/>
              <a:t>Garlan</a:t>
            </a:r>
            <a:r>
              <a:rPr lang="fr-FR" sz="1400" dirty="0" smtClean="0"/>
              <a:t>, Bradley </a:t>
            </a:r>
            <a:r>
              <a:rPr lang="fr-FR" sz="1400" dirty="0" err="1" smtClean="0"/>
              <a:t>Schmerl</a:t>
            </a:r>
            <a:r>
              <a:rPr lang="fr-FR" sz="1400" dirty="0" smtClean="0"/>
              <a:t>, and Shang-</a:t>
            </a:r>
            <a:r>
              <a:rPr lang="fr-FR" sz="1400" dirty="0" err="1" smtClean="0"/>
              <a:t>Wen</a:t>
            </a:r>
            <a:r>
              <a:rPr lang="fr-FR" sz="1400" dirty="0" smtClean="0"/>
              <a:t> Cheng, “Software Architecture-</a:t>
            </a:r>
            <a:r>
              <a:rPr lang="fr-FR" sz="1400" dirty="0" err="1" smtClean="0"/>
              <a:t>Based</a:t>
            </a:r>
            <a:r>
              <a:rPr lang="fr-FR" sz="1400" dirty="0" smtClean="0"/>
              <a:t> Self-Adaptation” in </a:t>
            </a:r>
            <a:r>
              <a:rPr lang="fr-FR" sz="1400" dirty="0" err="1" smtClean="0"/>
              <a:t>Autonomic</a:t>
            </a:r>
            <a:r>
              <a:rPr lang="fr-FR" sz="1400" dirty="0" smtClean="0"/>
              <a:t>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and Networking, M.K. </a:t>
            </a:r>
            <a:r>
              <a:rPr lang="fr-FR" sz="1400" dirty="0" err="1" smtClean="0"/>
              <a:t>Denko</a:t>
            </a:r>
            <a:r>
              <a:rPr lang="fr-FR" sz="1400" dirty="0" smtClean="0"/>
              <a:t> et al. (</a:t>
            </a:r>
            <a:r>
              <a:rPr lang="fr-FR" sz="1400" dirty="0" err="1" smtClean="0"/>
              <a:t>eds</a:t>
            </a:r>
            <a:r>
              <a:rPr lang="fr-FR" sz="1400" dirty="0" smtClean="0"/>
              <a:t>.),DOI 10.1007/978-0-387-89828-52,C Springer Science+Business Media, LLC 2009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a typeface="ＭＳ Ｐゴシック" charset="-128"/>
              </a:rPr>
              <a:t>Self-adaptive System Definition</a:t>
            </a:r>
            <a:endParaRPr lang="en-GB" dirty="0" smtClean="0">
              <a:ea typeface="ＭＳ Ｐゴシック" charset="-128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nb-NO" sz="2800" dirty="0" smtClean="0">
                <a:ea typeface="ＭＳ Ｐゴシック" charset="-128"/>
                <a:cs typeface="ＭＳ Ｐゴシック" charset="-128"/>
              </a:rPr>
              <a:t>By </a:t>
            </a:r>
            <a:r>
              <a:rPr lang="nb-NO" sz="2800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self adaptive </a:t>
            </a:r>
            <a:r>
              <a:rPr lang="nb-NO" sz="2800" dirty="0" smtClean="0">
                <a:ea typeface="ＭＳ Ｐゴシック" charset="-128"/>
                <a:cs typeface="ＭＳ Ｐゴシック" charset="-128"/>
              </a:rPr>
              <a:t>we mean systems and components that configure themselves and dynamically adapt to changing environments with minimal human participation.</a:t>
            </a:r>
          </a:p>
          <a:p>
            <a:pPr>
              <a:buFontTx/>
              <a:buNone/>
              <a:defRPr/>
            </a:pPr>
            <a:r>
              <a:rPr lang="nb-NO" sz="2800" dirty="0" smtClean="0">
                <a:ea typeface="ＭＳ Ｐゴシック" charset="-128"/>
                <a:cs typeface="ＭＳ Ｐゴシック" charset="-128"/>
              </a:rPr>
              <a:t>Many systems have some degree of self-adaptiveness, but the abilities vary:</a:t>
            </a:r>
            <a:endParaRPr lang="nb-NO" sz="2800" i="1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nb-NO" sz="2800" dirty="0" smtClean="0">
                <a:ea typeface="ＭＳ Ｐゴシック" charset="-128"/>
                <a:cs typeface="ＭＳ Ｐゴシック" charset="-128"/>
              </a:rPr>
              <a:t>static systems: parameter adaptation</a:t>
            </a:r>
          </a:p>
          <a:p>
            <a:pPr>
              <a:defRPr/>
            </a:pPr>
            <a:r>
              <a:rPr lang="nb-NO" sz="2800" dirty="0" smtClean="0">
                <a:ea typeface="ＭＳ Ｐゴシック" charset="-128"/>
                <a:cs typeface="ＭＳ Ｐゴシック" charset="-128"/>
              </a:rPr>
              <a:t>dynamic systems: compositional adaptation</a:t>
            </a:r>
            <a:endParaRPr lang="nb-NO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C5-6164-4761-BEF7-DAA0F596F73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5723994" y="5651956"/>
            <a:ext cx="8511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762000"/>
            <a:r>
              <a:rPr lang="nb-NO"/>
              <a:t>System</a:t>
            </a:r>
            <a:endParaRPr lang="en-US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7215991" y="5639256"/>
            <a:ext cx="13884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762000"/>
            <a:r>
              <a:rPr lang="nb-NO"/>
              <a:t>Environment</a:t>
            </a:r>
            <a:endParaRPr lang="en-US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6635334" y="5823128"/>
            <a:ext cx="501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2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fr-FR" dirty="0" smtClean="0"/>
              <a:t>Software Self-adaptation for </a:t>
            </a:r>
            <a:r>
              <a:rPr lang="fr-FR" dirty="0" err="1" smtClean="0"/>
              <a:t>autonomous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Different</a:t>
            </a:r>
            <a:r>
              <a:rPr lang="fr-FR" dirty="0" smtClean="0"/>
              <a:t> Points of </a:t>
            </a:r>
            <a:r>
              <a:rPr lang="fr-FR" dirty="0" err="1" smtClean="0"/>
              <a:t>view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86F-B7A2-4797-8C13-69DED738DE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5976" y="4221088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dirty="0" smtClean="0"/>
              <a:t>CANAL, Carlos, MURILLO, Juan Manuel, POIZAT, Pascal, </a:t>
            </a:r>
            <a:r>
              <a:rPr lang="fr-FR" i="1" dirty="0" smtClean="0"/>
              <a:t>et al.</a:t>
            </a:r>
            <a:r>
              <a:rPr lang="fr-FR" dirty="0" smtClean="0"/>
              <a:t> Software Adaptation. </a:t>
            </a:r>
            <a:r>
              <a:rPr lang="fr-FR" i="1" dirty="0" smtClean="0"/>
              <a:t>L'objet</a:t>
            </a:r>
            <a:r>
              <a:rPr lang="fr-FR" dirty="0" smtClean="0"/>
              <a:t>, 2006, vol. 12, no 1, p. 9-31.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064896" cy="939784"/>
          </a:xfrm>
        </p:spPr>
        <p:txBody>
          <a:bodyPr/>
          <a:lstStyle/>
          <a:p>
            <a:r>
              <a:rPr lang="en-US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Reconfiguration (Design Time) towards Dynamic Adaptation (Runtime)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23608"/>
            <a:ext cx="8229600" cy="3361576"/>
          </a:xfrm>
        </p:spPr>
        <p:txBody>
          <a:bodyPr>
            <a:normAutofit fontScale="70000" lnSpcReduction="20000"/>
          </a:bodyPr>
          <a:lstStyle/>
          <a:p>
            <a:pPr>
              <a:buSzPts val="19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Static </a:t>
            </a:r>
            <a:r>
              <a:rPr lang="en-US" dirty="0" smtClean="0">
                <a:solidFill>
                  <a:srgbClr val="000000"/>
                </a:solidFill>
              </a:rPr>
              <a:t>Middleware</a:t>
            </a:r>
          </a:p>
          <a:p>
            <a:pPr lvl="1">
              <a:buSzPts val="19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Customizable Middleware</a:t>
            </a:r>
          </a:p>
          <a:p>
            <a:pPr lvl="2">
              <a:buSzPts val="19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Enables </a:t>
            </a:r>
            <a:r>
              <a:rPr lang="en-US" dirty="0">
                <a:solidFill>
                  <a:srgbClr val="000000"/>
                </a:solidFill>
              </a:rPr>
              <a:t>developers to compile (and link) customized versions of </a:t>
            </a:r>
            <a:r>
              <a:rPr lang="en-US" dirty="0" smtClean="0">
                <a:solidFill>
                  <a:srgbClr val="000000"/>
                </a:solidFill>
              </a:rPr>
              <a:t>applications.</a:t>
            </a:r>
          </a:p>
          <a:p>
            <a:pPr lvl="1">
              <a:buSzPts val="19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Configurable Middleware</a:t>
            </a:r>
          </a:p>
          <a:p>
            <a:pPr lvl="2">
              <a:buSzPts val="19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Enables </a:t>
            </a:r>
            <a:r>
              <a:rPr lang="en-US" dirty="0">
                <a:solidFill>
                  <a:srgbClr val="000000"/>
                </a:solidFill>
              </a:rPr>
              <a:t>administrators to configure the middleware after compile time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SzPts val="15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SzPts val="19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Middleware</a:t>
            </a:r>
          </a:p>
          <a:p>
            <a:pPr lvl="1">
              <a:buSzPts val="19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Tunable </a:t>
            </a:r>
            <a:r>
              <a:rPr lang="en-US" dirty="0">
                <a:solidFill>
                  <a:srgbClr val="000000"/>
                </a:solidFill>
              </a:rPr>
              <a:t>Middleware</a:t>
            </a:r>
          </a:p>
          <a:p>
            <a:pPr lvl="2">
              <a:buSzPts val="15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Enables administrators to fine-tune applications during run </a:t>
            </a:r>
            <a:r>
              <a:rPr lang="en-US" dirty="0" smtClean="0">
                <a:solidFill>
                  <a:srgbClr val="000000"/>
                </a:solidFill>
              </a:rPr>
              <a:t>time.</a:t>
            </a:r>
          </a:p>
          <a:p>
            <a:pPr lvl="1">
              <a:buSzPts val="15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Mutable </a:t>
            </a:r>
            <a:r>
              <a:rPr lang="en-US" dirty="0">
                <a:solidFill>
                  <a:srgbClr val="000000"/>
                </a:solidFill>
              </a:rPr>
              <a:t>Middleware</a:t>
            </a:r>
          </a:p>
          <a:p>
            <a:pPr lvl="2">
              <a:buSzPts val="15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Enables administrators to dynamically adapt applications at run time.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0F5-6D96-45A5-BBAD-FF6B93BD4D09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832217" y="4933528"/>
            <a:ext cx="7391400" cy="1447800"/>
            <a:chOff x="1008" y="576"/>
            <a:chExt cx="4656" cy="912"/>
          </a:xfrm>
        </p:grpSpPr>
        <p:sp>
          <p:nvSpPr>
            <p:cNvPr id="9" name="Text Box 46"/>
            <p:cNvSpPr txBox="1">
              <a:spLocks noChangeArrowheads="1"/>
            </p:cNvSpPr>
            <p:nvPr/>
          </p:nvSpPr>
          <p:spPr bwMode="auto">
            <a:xfrm>
              <a:off x="1008" y="1315"/>
              <a:ext cx="8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Times New Roman" pitchFamily="18" charset="0"/>
                </a:rPr>
                <a:t>Development Time</a:t>
              </a: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2891" y="576"/>
              <a:ext cx="1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200" b="1">
                  <a:latin typeface="Times New Roman" pitchFamily="18" charset="0"/>
                </a:rPr>
                <a:t>Adaptive Middleware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2181" y="864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Times New Roman" pitchFamily="18" charset="0"/>
                </a:rPr>
                <a:t>Static Middleware</a:t>
              </a:r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H="1">
              <a:off x="2594" y="720"/>
              <a:ext cx="76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3360" y="720"/>
              <a:ext cx="691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1900" y="1123"/>
              <a:ext cx="6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 b="1">
                  <a:latin typeface="Times New Roman" pitchFamily="18" charset="0"/>
                </a:rPr>
                <a:t>Customizable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2671" y="1123"/>
              <a:ext cx="6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 b="1">
                  <a:latin typeface="Times New Roman" pitchFamily="18" charset="0"/>
                </a:rPr>
                <a:t>Configurable</a:t>
              </a:r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3476" y="1123"/>
              <a:ext cx="4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 b="1">
                  <a:latin typeface="Times New Roman" pitchFamily="18" charset="0"/>
                </a:rPr>
                <a:t>Tunable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288" y="1123"/>
              <a:ext cx="4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 b="1">
                  <a:latin typeface="Times New Roman" pitchFamily="18" charset="0"/>
                </a:rPr>
                <a:t>Mutable</a:t>
              </a:r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H="1">
              <a:off x="2173" y="1008"/>
              <a:ext cx="419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2592" y="1008"/>
              <a:ext cx="38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 flipV="1">
              <a:off x="1062" y="1296"/>
              <a:ext cx="46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1866" y="1241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2594" y="1241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>
              <a:off x="3361" y="1241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1883" y="1315"/>
              <a:ext cx="7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Times New Roman" pitchFamily="18" charset="0"/>
                </a:rPr>
                <a:t>Compile Time</a:t>
              </a:r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2657" y="1315"/>
              <a:ext cx="6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Times New Roman" pitchFamily="18" charset="0"/>
                </a:rPr>
                <a:t>Startup Time</a:t>
              </a: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auto">
            <a:xfrm>
              <a:off x="3815" y="1315"/>
              <a:ext cx="5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Times New Roman" pitchFamily="18" charset="0"/>
                </a:rPr>
                <a:t>Run Time</a:t>
              </a: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3607" y="864"/>
              <a:ext cx="10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Times New Roman" pitchFamily="18" charset="0"/>
                </a:rPr>
                <a:t>Dynamic Middleware</a:t>
              </a:r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4859" y="1122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 b="1" i="1">
                  <a:latin typeface="Times New Roman" pitchFamily="18" charset="0"/>
                </a:rPr>
                <a:t>Adaptation Type</a:t>
              </a:r>
            </a:p>
          </p:txBody>
        </p:sp>
        <p:sp>
          <p:nvSpPr>
            <p:cNvPr id="29" name="Text Box 54"/>
            <p:cNvSpPr txBox="1">
              <a:spLocks noChangeArrowheads="1"/>
            </p:cNvSpPr>
            <p:nvPr/>
          </p:nvSpPr>
          <p:spPr bwMode="auto">
            <a:xfrm>
              <a:off x="4703" y="1314"/>
              <a:ext cx="9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i="1">
                  <a:latin typeface="Times New Roman" pitchFamily="18" charset="0"/>
                </a:rPr>
                <a:t>Application Lifetime</a:t>
              </a:r>
            </a:p>
          </p:txBody>
        </p:sp>
        <p:sp>
          <p:nvSpPr>
            <p:cNvPr id="30" name="Line 56"/>
            <p:cNvSpPr>
              <a:spLocks noChangeShapeType="1"/>
            </p:cNvSpPr>
            <p:nvPr/>
          </p:nvSpPr>
          <p:spPr bwMode="auto">
            <a:xfrm flipH="1">
              <a:off x="3660" y="1008"/>
              <a:ext cx="419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>
              <a:off x="4079" y="1008"/>
              <a:ext cx="38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063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Description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79A-9FB5-4A15-8790-0AAC2C19A365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3728" y="5589240"/>
            <a:ext cx="5824264" cy="584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Service </a:t>
            </a:r>
            <a:r>
              <a:rPr lang="fr-FR" sz="2400" dirty="0" err="1" smtClean="0"/>
              <a:t>oriented</a:t>
            </a:r>
            <a:r>
              <a:rPr lang="fr-FR" sz="2400" dirty="0" smtClean="0"/>
              <a:t> Infrastructure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1475656" y="3501008"/>
            <a:ext cx="216024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Service Description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(1)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3923928" y="2276872"/>
            <a:ext cx="216024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Abstract service to </a:t>
            </a:r>
            <a:r>
              <a:rPr lang="fr-FR" sz="2000" dirty="0" err="1" smtClean="0"/>
              <a:t>maintain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6300192" y="3501008"/>
            <a:ext cx="216024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Adaptation / plan </a:t>
            </a:r>
            <a:r>
              <a:rPr lang="fr-FR" sz="2000" dirty="0" err="1" smtClean="0"/>
              <a:t>execution</a:t>
            </a:r>
            <a:r>
              <a:rPr lang="fr-FR" sz="2000" dirty="0" smtClean="0"/>
              <a:t> (2)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3923928" y="3501008"/>
            <a:ext cx="216024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Reasoning</a:t>
            </a:r>
            <a:r>
              <a:rPr lang="fr-FR" sz="2000" dirty="0" smtClean="0"/>
              <a:t> / plan adaptation </a:t>
            </a:r>
            <a:r>
              <a:rPr lang="fr-FR" sz="2000" dirty="0" err="1" smtClean="0"/>
              <a:t>computing</a:t>
            </a:r>
            <a:r>
              <a:rPr lang="fr-FR" sz="2000" dirty="0" smtClean="0"/>
              <a:t> (3)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2123728" y="4725144"/>
            <a:ext cx="5824264" cy="584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Service </a:t>
            </a:r>
            <a:r>
              <a:rPr lang="fr-FR" sz="2400" dirty="0" err="1" smtClean="0"/>
              <a:t>oriented</a:t>
            </a:r>
            <a:r>
              <a:rPr lang="fr-FR" sz="2400" dirty="0" smtClean="0"/>
              <a:t> Application</a:t>
            </a:r>
            <a:endParaRPr lang="fr-F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Sevices</a:t>
            </a:r>
            <a:r>
              <a:rPr lang="fr-FR" dirty="0" smtClean="0"/>
              <a:t> orientes Adaptation : </a:t>
            </a:r>
            <a:r>
              <a:rPr lang="fr-FR" dirty="0" err="1" smtClean="0"/>
              <a:t>Levels</a:t>
            </a:r>
            <a:r>
              <a:rPr lang="fr-FR" dirty="0" smtClean="0"/>
              <a:t> of </a:t>
            </a:r>
            <a:r>
              <a:rPr lang="fr-FR" dirty="0" err="1" smtClean="0"/>
              <a:t>Heterogeneity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distinguish between several levels of </a:t>
            </a:r>
            <a:r>
              <a:rPr lang="fr-FR" dirty="0" err="1" smtClean="0"/>
              <a:t>Heterogeneity</a:t>
            </a:r>
            <a:r>
              <a:rPr lang="en-US" dirty="0" smtClean="0"/>
              <a:t>, and accordingly of Service interface description :</a:t>
            </a:r>
          </a:p>
          <a:p>
            <a:pPr lvl="1"/>
            <a:r>
              <a:rPr lang="it-IT" dirty="0" smtClean="0"/>
              <a:t>Signature level</a:t>
            </a:r>
          </a:p>
          <a:p>
            <a:pPr lvl="1"/>
            <a:r>
              <a:rPr lang="es-ES" dirty="0" err="1" smtClean="0"/>
              <a:t>Behavioral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1"/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Service </a:t>
            </a:r>
            <a:r>
              <a:rPr lang="fr-FR" dirty="0" err="1" smtClean="0"/>
              <a:t>level</a:t>
            </a:r>
            <a:r>
              <a:rPr lang="fr-FR" dirty="0" smtClean="0"/>
              <a:t> or </a:t>
            </a:r>
            <a:r>
              <a:rPr lang="fr-FR" dirty="0" err="1" smtClean="0"/>
              <a:t>QoS</a:t>
            </a:r>
            <a:endParaRPr lang="fr-FR" dirty="0" smtClean="0"/>
          </a:p>
          <a:p>
            <a:endParaRPr lang="es-ES" dirty="0" smtClean="0"/>
          </a:p>
          <a:p>
            <a:endParaRPr lang="it-IT" dirty="0" smtClean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86F-B7A2-4797-8C13-69DED738DE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Adaptivity</a:t>
            </a:r>
            <a:r>
              <a:rPr lang="en-US" dirty="0" smtClean="0">
                <a:ea typeface="ＭＳ Ｐゴシック" charset="-128"/>
              </a:rPr>
              <a:t> classes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</a:rPr>
              <a:t>Parameter adaptation</a:t>
            </a:r>
            <a:r>
              <a:rPr lang="en-US" sz="2800" dirty="0" smtClean="0">
                <a:ea typeface="ＭＳ Ｐゴシック" charset="-128"/>
              </a:rPr>
              <a:t>: changing values without changing components or algorithms.</a:t>
            </a:r>
          </a:p>
          <a:p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</a:rPr>
              <a:t>Compositional adaptation</a:t>
            </a:r>
            <a:r>
              <a:rPr lang="en-US" sz="2800" dirty="0" smtClean="0">
                <a:ea typeface="ＭＳ Ｐゴシック" charset="-128"/>
              </a:rPr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Structural</a:t>
            </a:r>
            <a:r>
              <a:rPr lang="en-US" dirty="0" smtClean="0">
                <a:ea typeface="ＭＳ Ｐゴシック" charset="-128"/>
              </a:rPr>
              <a:t>  – changing parts and part structure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Behavioral</a:t>
            </a:r>
            <a:r>
              <a:rPr lang="en-US" dirty="0" smtClean="0">
                <a:ea typeface="ＭＳ Ｐゴシック" charset="-128"/>
              </a:rPr>
              <a:t> – changing behavior/types and algorithms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9BC-3C1A-4BCD-B1C4-31E4EDB669E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Key Paradigms and Taxonomies for Adaptation (3)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en-US" dirty="0" smtClean="0"/>
              <a:t>Computational Reflection</a:t>
            </a:r>
          </a:p>
          <a:p>
            <a:pPr lvl="0">
              <a:defRPr/>
            </a:pPr>
            <a:r>
              <a:rPr lang="en-US" dirty="0" smtClean="0"/>
              <a:t>Component-Based Design</a:t>
            </a:r>
          </a:p>
          <a:p>
            <a:pPr lvl="0">
              <a:defRPr/>
            </a:pPr>
            <a:r>
              <a:rPr lang="en-US" dirty="0" smtClean="0"/>
              <a:t>Aspect-Oriented Programming</a:t>
            </a:r>
          </a:p>
          <a:p>
            <a:pPr lvl="0">
              <a:defRPr/>
            </a:pPr>
            <a:r>
              <a:rPr lang="en-US" dirty="0" smtClean="0"/>
              <a:t>Software Design Patterns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94C2-105F-45B0-9DC8-0CEE0791E5AE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middleware Paradigms for Adaptation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Reconfiguration (Design Time) to Dynamic Adaptation (Runtime)</a:t>
            </a:r>
          </a:p>
          <a:p>
            <a:r>
              <a:rPr lang="en-US" dirty="0" smtClean="0"/>
              <a:t>Computational Reflection</a:t>
            </a:r>
          </a:p>
          <a:p>
            <a:r>
              <a:rPr lang="fr-FR" dirty="0" smtClean="0"/>
              <a:t>Policy-</a:t>
            </a:r>
            <a:r>
              <a:rPr lang="fr-FR" dirty="0" err="1" smtClean="0"/>
              <a:t>based</a:t>
            </a:r>
            <a:r>
              <a:rPr lang="fr-FR" dirty="0" smtClean="0"/>
              <a:t> adaptation</a:t>
            </a:r>
          </a:p>
          <a:p>
            <a:r>
              <a:rPr lang="en-US" dirty="0" smtClean="0"/>
              <a:t>Aspect-Oriented Programming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D2CD-E67D-46D8-ACCA-48F7BFE9D18E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6072188" y="4572000"/>
            <a:ext cx="1071562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2714625" y="4572000"/>
            <a:ext cx="1071563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Web Services for Devices Infrastructure</a:t>
            </a:r>
            <a:endParaRPr lang="fr-FR" dirty="0"/>
          </a:p>
        </p:txBody>
      </p:sp>
      <p:sp>
        <p:nvSpPr>
          <p:cNvPr id="1434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Requirements for WComp Infrastructure</a:t>
            </a:r>
          </a:p>
          <a:p>
            <a:pPr lvl="1"/>
            <a:r>
              <a:rPr lang="fr-FR" smtClean="0"/>
              <a:t>New ways of interacting: Eventing</a:t>
            </a:r>
            <a:endParaRPr lang="fr-FR" dirty="0" smtClean="0"/>
          </a:p>
        </p:txBody>
      </p:sp>
      <p:sp>
        <p:nvSpPr>
          <p:cNvPr id="32787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DB748F5-6F2A-4117-A7F1-870B119F704F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3278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2000250" y="4786313"/>
            <a:ext cx="15716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Service producer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286500" y="4786313"/>
            <a:ext cx="15716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Service consumer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786188" y="485775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 flipV="1">
            <a:off x="3786188" y="5000625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778" name="ZoneTexte 22"/>
          <p:cNvSpPr txBox="1">
            <a:spLocks noChangeArrowheads="1"/>
          </p:cNvSpPr>
          <p:nvPr/>
        </p:nvSpPr>
        <p:spPr bwMode="auto">
          <a:xfrm>
            <a:off x="4000500" y="514350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Gill Sans MT" pitchFamily="34" charset="0"/>
              </a:rPr>
              <a:t>Request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rot="10800000">
            <a:off x="3571875" y="5500688"/>
            <a:ext cx="2714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3571875" y="5857875"/>
            <a:ext cx="2714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81" name="ZoneTexte 36"/>
          <p:cNvSpPr txBox="1">
            <a:spLocks noChangeArrowheads="1"/>
          </p:cNvSpPr>
          <p:nvPr/>
        </p:nvSpPr>
        <p:spPr bwMode="auto">
          <a:xfrm>
            <a:off x="4000500" y="585787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Gill Sans MT" pitchFamily="34" charset="0"/>
              </a:rPr>
              <a:t>Response</a:t>
            </a:r>
          </a:p>
        </p:txBody>
      </p:sp>
      <p:sp>
        <p:nvSpPr>
          <p:cNvPr id="32782" name="ZoneTexte 5"/>
          <p:cNvSpPr txBox="1">
            <a:spLocks noChangeArrowheads="1"/>
          </p:cNvSpPr>
          <p:nvPr/>
        </p:nvSpPr>
        <p:spPr bwMode="auto">
          <a:xfrm rot="-564694">
            <a:off x="6371335" y="3875426"/>
            <a:ext cx="2871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Gill Sans MT" pitchFamily="34" charset="0"/>
              </a:rPr>
              <a:t>Eventing</a:t>
            </a:r>
            <a:endParaRPr lang="fr-FR" sz="20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571875" y="4071938"/>
            <a:ext cx="26431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Service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searching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and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advertising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" name="Groupe 36"/>
          <p:cNvGrpSpPr/>
          <p:nvPr/>
        </p:nvGrpSpPr>
        <p:grpSpPr>
          <a:xfrm>
            <a:off x="4500562" y="4729172"/>
            <a:ext cx="857256" cy="342902"/>
            <a:chOff x="0" y="78581"/>
            <a:chExt cx="857256" cy="342902"/>
          </a:xfrm>
          <a:scene3d>
            <a:camera prst="orthographicFront"/>
            <a:lightRig rig="flat" dir="t"/>
          </a:scene3d>
        </p:grpSpPr>
        <p:sp>
          <p:nvSpPr>
            <p:cNvPr id="38" name="Chevron 37"/>
            <p:cNvSpPr/>
            <p:nvPr/>
          </p:nvSpPr>
          <p:spPr>
            <a:xfrm>
              <a:off x="0" y="78581"/>
              <a:ext cx="857256" cy="342902"/>
            </a:xfrm>
            <a:prstGeom prst="chevron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Chevron 4"/>
            <p:cNvSpPr/>
            <p:nvPr/>
          </p:nvSpPr>
          <p:spPr>
            <a:xfrm>
              <a:off x="171451" y="78581"/>
              <a:ext cx="514354" cy="3429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3970" tIns="6985" rIns="0" bIns="6985" spcCol="1270" anchor="ctr"/>
            <a:lstStyle/>
            <a:p>
              <a:pPr algn="ctr" defTabSz="4889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sz="1100"/>
                <a:t>contract</a:t>
              </a:r>
            </a:p>
          </p:txBody>
        </p:sp>
      </p:grpSp>
      <p:sp>
        <p:nvSpPr>
          <p:cNvPr id="27" name="ZoneTexte 5"/>
          <p:cNvSpPr txBox="1">
            <a:spLocks noChangeArrowheads="1"/>
          </p:cNvSpPr>
          <p:nvPr/>
        </p:nvSpPr>
        <p:spPr bwMode="auto">
          <a:xfrm rot="-564694">
            <a:off x="6186112" y="2581415"/>
            <a:ext cx="2871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Gill Sans MT" pitchFamily="34" charset="0"/>
              </a:rPr>
              <a:t>Decentralized</a:t>
            </a:r>
            <a:r>
              <a:rPr lang="fr-FR" sz="2000" b="1" dirty="0" smtClean="0">
                <a:solidFill>
                  <a:srgbClr val="FF0000"/>
                </a:solidFill>
                <a:latin typeface="Gill Sans MT" pitchFamily="34" charset="0"/>
              </a:rPr>
              <a:t> and </a:t>
            </a:r>
            <a:r>
              <a:rPr lang="fr-FR" sz="2000" b="1" dirty="0" err="1" smtClean="0">
                <a:solidFill>
                  <a:srgbClr val="FF0000"/>
                </a:solidFill>
                <a:latin typeface="Gill Sans MT" pitchFamily="34" charset="0"/>
              </a:rPr>
              <a:t>Contextual</a:t>
            </a:r>
            <a:r>
              <a:rPr lang="fr-FR" sz="2000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Gill Sans MT" pitchFamily="34" charset="0"/>
              </a:rPr>
              <a:t>discovery</a:t>
            </a:r>
            <a:endParaRPr lang="fr-FR" sz="2000" b="1" dirty="0" smtClean="0">
              <a:solidFill>
                <a:srgbClr val="FF0000"/>
              </a:solidFill>
              <a:latin typeface="Gill Sans MT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30" name="ZoneTexte 5"/>
          <p:cNvSpPr txBox="1">
            <a:spLocks noChangeArrowheads="1"/>
          </p:cNvSpPr>
          <p:nvPr/>
        </p:nvSpPr>
        <p:spPr bwMode="auto">
          <a:xfrm rot="-564694">
            <a:off x="6317018" y="3265488"/>
            <a:ext cx="2871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Managing </a:t>
            </a:r>
            <a:r>
              <a:rPr lang="en-US" sz="2000" b="1" dirty="0" err="1" smtClean="0">
                <a:solidFill>
                  <a:srgbClr val="FF0000"/>
                </a:solidFill>
                <a:latin typeface="Gill Sans MT" pitchFamily="34" charset="0"/>
              </a:rPr>
              <a:t>Apperance</a:t>
            </a: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  <a:latin typeface="Gill Sans MT" pitchFamily="34" charset="0"/>
              </a:rPr>
              <a:t>Disapperance</a:t>
            </a:r>
            <a:endParaRPr lang="en-US" sz="2000" b="1" dirty="0" smtClean="0">
              <a:solidFill>
                <a:srgbClr val="FF0000"/>
              </a:solidFill>
              <a:latin typeface="Gill Sans MT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Reflection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5"/>
            <a:ext cx="8229600" cy="18573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ability of a program to reason about, and possibly alter, its own behavior.</a:t>
            </a:r>
          </a:p>
          <a:p>
            <a:r>
              <a:rPr lang="en-US" dirty="0" smtClean="0"/>
              <a:t>Enables a system to “open up” its implementation details for such analysis without revealing the unnecessary parts or compromising portability.</a:t>
            </a:r>
          </a:p>
          <a:p>
            <a:r>
              <a:rPr lang="en-US" dirty="0" smtClean="0"/>
              <a:t>Terminology</a:t>
            </a:r>
          </a:p>
        </p:txBody>
      </p:sp>
      <p:sp>
        <p:nvSpPr>
          <p:cNvPr id="1024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B00F-BF54-4806-85B7-D31EB5756F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3" name="Espace réservé du pied de page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52" name="Espace réservé de la date 5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042988" cy="365125"/>
          </a:xfrm>
        </p:spPr>
        <p:txBody>
          <a:bodyPr/>
          <a:lstStyle/>
          <a:p>
            <a:fld id="{7345092E-6D84-47CE-B373-4C6C99F5A14D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10261" name="Text Box 63"/>
          <p:cNvSpPr txBox="1">
            <a:spLocks noChangeArrowheads="1"/>
          </p:cNvSpPr>
          <p:nvPr/>
        </p:nvSpPr>
        <p:spPr bwMode="auto">
          <a:xfrm>
            <a:off x="4159250" y="5881686"/>
            <a:ext cx="4608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Relationship between meta-level and base-level objects.</a:t>
            </a:r>
          </a:p>
        </p:txBody>
      </p:sp>
      <p:sp>
        <p:nvSpPr>
          <p:cNvPr id="10262" name="Rectangle 66"/>
          <p:cNvSpPr>
            <a:spLocks noChangeArrowheads="1"/>
          </p:cNvSpPr>
          <p:nvPr/>
        </p:nvSpPr>
        <p:spPr bwMode="auto">
          <a:xfrm>
            <a:off x="285720" y="4213224"/>
            <a:ext cx="3743355" cy="21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dirty="0">
                <a:solidFill>
                  <a:schemeClr val="accent1"/>
                </a:solidFill>
              </a:rPr>
              <a:t>Base-level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dirty="0">
                <a:solidFill>
                  <a:schemeClr val="accent1"/>
                </a:solidFill>
              </a:rPr>
              <a:t>Meta-level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dirty="0">
                <a:solidFill>
                  <a:schemeClr val="accent1"/>
                </a:solidFill>
              </a:rPr>
              <a:t>MOP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dirty="0">
                <a:solidFill>
                  <a:schemeClr val="accent1"/>
                </a:solidFill>
              </a:rPr>
              <a:t>Casually connected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dirty="0">
                <a:solidFill>
                  <a:schemeClr val="accent1"/>
                </a:solidFill>
              </a:rPr>
              <a:t>Per-ORB, per-class, per-object, and per-interface reflection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038600" y="3214686"/>
            <a:ext cx="4876800" cy="2667000"/>
            <a:chOff x="2544" y="1776"/>
            <a:chExt cx="3072" cy="1680"/>
          </a:xfrm>
        </p:grpSpPr>
        <p:sp>
          <p:nvSpPr>
            <p:cNvPr id="10282" name="AutoShape 7"/>
            <p:cNvSpPr>
              <a:spLocks noChangeArrowheads="1"/>
            </p:cNvSpPr>
            <p:nvPr/>
          </p:nvSpPr>
          <p:spPr bwMode="auto">
            <a:xfrm>
              <a:off x="2592" y="1881"/>
              <a:ext cx="2976" cy="714"/>
            </a:xfrm>
            <a:prstGeom prst="parallelogram">
              <a:avLst>
                <a:gd name="adj" fmla="val 694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3" name="AutoShape 8"/>
            <p:cNvSpPr>
              <a:spLocks noChangeArrowheads="1"/>
            </p:cNvSpPr>
            <p:nvPr/>
          </p:nvSpPr>
          <p:spPr bwMode="auto">
            <a:xfrm>
              <a:off x="2592" y="2643"/>
              <a:ext cx="2976" cy="714"/>
            </a:xfrm>
            <a:prstGeom prst="parallelogram">
              <a:avLst>
                <a:gd name="adj" fmla="val 694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4" name="Oval 9"/>
            <p:cNvSpPr>
              <a:spLocks noChangeArrowheads="1"/>
            </p:cNvSpPr>
            <p:nvPr/>
          </p:nvSpPr>
          <p:spPr bwMode="auto">
            <a:xfrm>
              <a:off x="2932" y="2166"/>
              <a:ext cx="765" cy="2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5" name="Oval 10"/>
            <p:cNvSpPr>
              <a:spLocks noChangeArrowheads="1"/>
            </p:cNvSpPr>
            <p:nvPr/>
          </p:nvSpPr>
          <p:spPr bwMode="auto">
            <a:xfrm>
              <a:off x="3995" y="2119"/>
              <a:ext cx="723" cy="3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6" name="Oval 11"/>
            <p:cNvSpPr>
              <a:spLocks noChangeArrowheads="1"/>
            </p:cNvSpPr>
            <p:nvPr/>
          </p:nvSpPr>
          <p:spPr bwMode="auto">
            <a:xfrm>
              <a:off x="4463" y="2166"/>
              <a:ext cx="722" cy="2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7" name="Oval 12"/>
            <p:cNvSpPr>
              <a:spLocks noChangeArrowheads="1"/>
            </p:cNvSpPr>
            <p:nvPr/>
          </p:nvSpPr>
          <p:spPr bwMode="auto">
            <a:xfrm>
              <a:off x="3782" y="2738"/>
              <a:ext cx="681" cy="3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8" name="Oval 13"/>
            <p:cNvSpPr>
              <a:spLocks noChangeArrowheads="1"/>
            </p:cNvSpPr>
            <p:nvPr/>
          </p:nvSpPr>
          <p:spPr bwMode="auto">
            <a:xfrm>
              <a:off x="3825" y="2833"/>
              <a:ext cx="170" cy="1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9" name="Oval 14"/>
            <p:cNvSpPr>
              <a:spLocks noChangeArrowheads="1"/>
            </p:cNvSpPr>
            <p:nvPr/>
          </p:nvSpPr>
          <p:spPr bwMode="auto">
            <a:xfrm>
              <a:off x="4122" y="2785"/>
              <a:ext cx="213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0" name="Oval 15"/>
            <p:cNvSpPr>
              <a:spLocks noChangeArrowheads="1"/>
            </p:cNvSpPr>
            <p:nvPr/>
          </p:nvSpPr>
          <p:spPr bwMode="auto">
            <a:xfrm>
              <a:off x="4038" y="2785"/>
              <a:ext cx="169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1" name="Oval 16"/>
            <p:cNvSpPr>
              <a:spLocks noChangeAspect="1" noChangeArrowheads="1"/>
            </p:cNvSpPr>
            <p:nvPr/>
          </p:nvSpPr>
          <p:spPr bwMode="auto">
            <a:xfrm>
              <a:off x="3017" y="2261"/>
              <a:ext cx="7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2" name="Oval 17"/>
            <p:cNvSpPr>
              <a:spLocks noChangeAspect="1" noChangeArrowheads="1"/>
            </p:cNvSpPr>
            <p:nvPr/>
          </p:nvSpPr>
          <p:spPr bwMode="auto">
            <a:xfrm>
              <a:off x="3230" y="2357"/>
              <a:ext cx="72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3" name="Oval 18"/>
            <p:cNvSpPr>
              <a:spLocks noChangeAspect="1" noChangeArrowheads="1"/>
            </p:cNvSpPr>
            <p:nvPr/>
          </p:nvSpPr>
          <p:spPr bwMode="auto">
            <a:xfrm>
              <a:off x="3315" y="2181"/>
              <a:ext cx="72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4" name="Oval 19"/>
            <p:cNvSpPr>
              <a:spLocks noChangeAspect="1" noChangeArrowheads="1"/>
            </p:cNvSpPr>
            <p:nvPr/>
          </p:nvSpPr>
          <p:spPr bwMode="auto">
            <a:xfrm>
              <a:off x="3484" y="2310"/>
              <a:ext cx="72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5" name="Oval 20"/>
            <p:cNvSpPr>
              <a:spLocks noChangeAspect="1" noChangeArrowheads="1"/>
            </p:cNvSpPr>
            <p:nvPr/>
          </p:nvSpPr>
          <p:spPr bwMode="auto">
            <a:xfrm>
              <a:off x="4122" y="2261"/>
              <a:ext cx="7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6" name="Oval 21"/>
            <p:cNvSpPr>
              <a:spLocks noChangeAspect="1" noChangeArrowheads="1"/>
            </p:cNvSpPr>
            <p:nvPr/>
          </p:nvSpPr>
          <p:spPr bwMode="auto">
            <a:xfrm>
              <a:off x="4207" y="2166"/>
              <a:ext cx="7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7" name="Oval 22"/>
            <p:cNvSpPr>
              <a:spLocks noChangeAspect="1" noChangeArrowheads="1"/>
            </p:cNvSpPr>
            <p:nvPr/>
          </p:nvSpPr>
          <p:spPr bwMode="auto">
            <a:xfrm>
              <a:off x="4590" y="2214"/>
              <a:ext cx="7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8" name="Oval 23"/>
            <p:cNvSpPr>
              <a:spLocks noChangeAspect="1" noChangeArrowheads="1"/>
            </p:cNvSpPr>
            <p:nvPr/>
          </p:nvSpPr>
          <p:spPr bwMode="auto">
            <a:xfrm>
              <a:off x="4760" y="2324"/>
              <a:ext cx="7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9" name="Oval 24"/>
            <p:cNvSpPr>
              <a:spLocks noChangeAspect="1" noChangeArrowheads="1"/>
            </p:cNvSpPr>
            <p:nvPr/>
          </p:nvSpPr>
          <p:spPr bwMode="auto">
            <a:xfrm>
              <a:off x="4888" y="2261"/>
              <a:ext cx="71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0" name="Oval 25"/>
            <p:cNvSpPr>
              <a:spLocks noChangeAspect="1" noChangeArrowheads="1"/>
            </p:cNvSpPr>
            <p:nvPr/>
          </p:nvSpPr>
          <p:spPr bwMode="auto">
            <a:xfrm>
              <a:off x="4229" y="2881"/>
              <a:ext cx="21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1" name="Oval 26"/>
            <p:cNvSpPr>
              <a:spLocks noChangeAspect="1" noChangeArrowheads="1"/>
            </p:cNvSpPr>
            <p:nvPr/>
          </p:nvSpPr>
          <p:spPr bwMode="auto">
            <a:xfrm>
              <a:off x="4215" y="2976"/>
              <a:ext cx="20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2" name="Oval 27"/>
            <p:cNvSpPr>
              <a:spLocks noChangeAspect="1" noChangeArrowheads="1"/>
            </p:cNvSpPr>
            <p:nvPr/>
          </p:nvSpPr>
          <p:spPr bwMode="auto">
            <a:xfrm>
              <a:off x="4165" y="2833"/>
              <a:ext cx="20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3" name="Oval 29"/>
            <p:cNvSpPr>
              <a:spLocks noChangeAspect="1" noChangeArrowheads="1"/>
            </p:cNvSpPr>
            <p:nvPr/>
          </p:nvSpPr>
          <p:spPr bwMode="auto">
            <a:xfrm>
              <a:off x="4060" y="2858"/>
              <a:ext cx="20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4" name="Oval 30"/>
            <p:cNvSpPr>
              <a:spLocks noChangeAspect="1" noChangeArrowheads="1"/>
            </p:cNvSpPr>
            <p:nvPr/>
          </p:nvSpPr>
          <p:spPr bwMode="auto">
            <a:xfrm>
              <a:off x="4080" y="2811"/>
              <a:ext cx="20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5" name="Oval 31"/>
            <p:cNvSpPr>
              <a:spLocks noChangeAspect="1" noChangeArrowheads="1"/>
            </p:cNvSpPr>
            <p:nvPr/>
          </p:nvSpPr>
          <p:spPr bwMode="auto">
            <a:xfrm>
              <a:off x="3953" y="2881"/>
              <a:ext cx="20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6" name="Oval 32"/>
            <p:cNvSpPr>
              <a:spLocks noChangeAspect="1" noChangeArrowheads="1"/>
            </p:cNvSpPr>
            <p:nvPr/>
          </p:nvSpPr>
          <p:spPr bwMode="auto">
            <a:xfrm>
              <a:off x="3847" y="2881"/>
              <a:ext cx="20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7" name="Oval 33"/>
            <p:cNvSpPr>
              <a:spLocks noChangeAspect="1" noChangeArrowheads="1"/>
            </p:cNvSpPr>
            <p:nvPr/>
          </p:nvSpPr>
          <p:spPr bwMode="auto">
            <a:xfrm>
              <a:off x="3890" y="2929"/>
              <a:ext cx="20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8" name="Oval 34"/>
            <p:cNvSpPr>
              <a:spLocks noChangeAspect="1" noChangeArrowheads="1"/>
            </p:cNvSpPr>
            <p:nvPr/>
          </p:nvSpPr>
          <p:spPr bwMode="auto">
            <a:xfrm>
              <a:off x="3910" y="2833"/>
              <a:ext cx="21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9" name="Oval 35"/>
            <p:cNvSpPr>
              <a:spLocks noChangeAspect="1" noChangeArrowheads="1"/>
            </p:cNvSpPr>
            <p:nvPr/>
          </p:nvSpPr>
          <p:spPr bwMode="auto">
            <a:xfrm>
              <a:off x="4273" y="2833"/>
              <a:ext cx="20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0" name="Oval 36"/>
            <p:cNvSpPr>
              <a:spLocks noChangeAspect="1" noChangeArrowheads="1"/>
            </p:cNvSpPr>
            <p:nvPr/>
          </p:nvSpPr>
          <p:spPr bwMode="auto">
            <a:xfrm>
              <a:off x="4087" y="2984"/>
              <a:ext cx="21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1" name="Oval 37"/>
            <p:cNvSpPr>
              <a:spLocks noChangeAspect="1" noChangeArrowheads="1"/>
            </p:cNvSpPr>
            <p:nvPr/>
          </p:nvSpPr>
          <p:spPr bwMode="auto">
            <a:xfrm>
              <a:off x="4038" y="2976"/>
              <a:ext cx="20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2" name="Oval 38"/>
            <p:cNvSpPr>
              <a:spLocks noChangeAspect="1" noChangeArrowheads="1"/>
            </p:cNvSpPr>
            <p:nvPr/>
          </p:nvSpPr>
          <p:spPr bwMode="auto">
            <a:xfrm>
              <a:off x="3975" y="3001"/>
              <a:ext cx="20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3" name="Text Box 39"/>
            <p:cNvSpPr txBox="1">
              <a:spLocks noChangeArrowheads="1"/>
            </p:cNvSpPr>
            <p:nvPr/>
          </p:nvSpPr>
          <p:spPr bwMode="auto">
            <a:xfrm>
              <a:off x="2727" y="3187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Base Level</a:t>
              </a:r>
            </a:p>
          </p:txBody>
        </p:sp>
        <p:sp>
          <p:nvSpPr>
            <p:cNvPr id="10314" name="Text Box 40"/>
            <p:cNvSpPr txBox="1">
              <a:spLocks noChangeArrowheads="1"/>
            </p:cNvSpPr>
            <p:nvPr/>
          </p:nvSpPr>
          <p:spPr bwMode="auto">
            <a:xfrm>
              <a:off x="3153" y="1852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Meta Level</a:t>
              </a:r>
            </a:p>
          </p:txBody>
        </p:sp>
        <p:sp>
          <p:nvSpPr>
            <p:cNvPr id="10315" name="Text Box 41"/>
            <p:cNvSpPr txBox="1">
              <a:spLocks noChangeArrowheads="1"/>
            </p:cNvSpPr>
            <p:nvPr/>
          </p:nvSpPr>
          <p:spPr bwMode="auto">
            <a:xfrm>
              <a:off x="3801" y="1873"/>
              <a:ext cx="11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Meta Object Protocols</a:t>
              </a:r>
            </a:p>
          </p:txBody>
        </p:sp>
        <p:sp>
          <p:nvSpPr>
            <p:cNvPr id="10316" name="Line 42"/>
            <p:cNvSpPr>
              <a:spLocks noChangeShapeType="1"/>
            </p:cNvSpPr>
            <p:nvPr/>
          </p:nvSpPr>
          <p:spPr bwMode="auto">
            <a:xfrm flipH="1">
              <a:off x="3484" y="2024"/>
              <a:ext cx="638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7" name="Line 43"/>
            <p:cNvSpPr>
              <a:spLocks noChangeShapeType="1"/>
            </p:cNvSpPr>
            <p:nvPr/>
          </p:nvSpPr>
          <p:spPr bwMode="auto">
            <a:xfrm>
              <a:off x="4122" y="2024"/>
              <a:ext cx="128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8" name="Line 44"/>
            <p:cNvSpPr>
              <a:spLocks noChangeShapeType="1"/>
            </p:cNvSpPr>
            <p:nvPr/>
          </p:nvSpPr>
          <p:spPr bwMode="auto">
            <a:xfrm>
              <a:off x="4122" y="2024"/>
              <a:ext cx="808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9" name="Line 45"/>
            <p:cNvSpPr>
              <a:spLocks noChangeShapeType="1"/>
            </p:cNvSpPr>
            <p:nvPr/>
          </p:nvSpPr>
          <p:spPr bwMode="auto">
            <a:xfrm>
              <a:off x="3017" y="2405"/>
              <a:ext cx="808" cy="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0" name="Line 46"/>
            <p:cNvSpPr>
              <a:spLocks noChangeShapeType="1"/>
            </p:cNvSpPr>
            <p:nvPr/>
          </p:nvSpPr>
          <p:spPr bwMode="auto">
            <a:xfrm>
              <a:off x="3697" y="2310"/>
              <a:ext cx="298" cy="5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1" name="Line 47"/>
            <p:cNvSpPr>
              <a:spLocks noChangeShapeType="1"/>
            </p:cNvSpPr>
            <p:nvPr/>
          </p:nvSpPr>
          <p:spPr bwMode="auto">
            <a:xfrm>
              <a:off x="3995" y="2310"/>
              <a:ext cx="43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2" name="Line 48"/>
            <p:cNvSpPr>
              <a:spLocks noChangeShapeType="1"/>
            </p:cNvSpPr>
            <p:nvPr/>
          </p:nvSpPr>
          <p:spPr bwMode="auto">
            <a:xfrm flipH="1">
              <a:off x="4122" y="2310"/>
              <a:ext cx="341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3" name="Line 49"/>
            <p:cNvSpPr>
              <a:spLocks noChangeShapeType="1"/>
            </p:cNvSpPr>
            <p:nvPr/>
          </p:nvSpPr>
          <p:spPr bwMode="auto">
            <a:xfrm flipH="1">
              <a:off x="4207" y="2357"/>
              <a:ext cx="469" cy="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4" name="Line 50"/>
            <p:cNvSpPr>
              <a:spLocks noChangeShapeType="1"/>
            </p:cNvSpPr>
            <p:nvPr/>
          </p:nvSpPr>
          <p:spPr bwMode="auto">
            <a:xfrm flipH="1">
              <a:off x="4335" y="2405"/>
              <a:ext cx="766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5" name="AutoShape 76"/>
            <p:cNvSpPr>
              <a:spLocks noChangeArrowheads="1"/>
            </p:cNvSpPr>
            <p:nvPr/>
          </p:nvSpPr>
          <p:spPr bwMode="auto">
            <a:xfrm>
              <a:off x="2544" y="1776"/>
              <a:ext cx="3072" cy="1680"/>
            </a:xfrm>
            <a:prstGeom prst="roundRect">
              <a:avLst>
                <a:gd name="adj" fmla="val 1094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36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Policy-</a:t>
            </a:r>
            <a:r>
              <a:rPr lang="fr-FR" dirty="0" err="1" smtClean="0"/>
              <a:t>based</a:t>
            </a:r>
            <a:r>
              <a:rPr lang="fr-FR" dirty="0" smtClean="0"/>
              <a:t> adaptation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Policy </a:t>
            </a:r>
            <a:r>
              <a:rPr lang="fr-FR" dirty="0" err="1" smtClean="0"/>
              <a:t>rules</a:t>
            </a:r>
            <a:r>
              <a:rPr lang="fr-FR" dirty="0" smtClean="0"/>
              <a:t> are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endParaRPr lang="fr-FR" dirty="0" smtClean="0"/>
          </a:p>
          <a:p>
            <a:r>
              <a:rPr lang="fr-FR" dirty="0" err="1" smtClean="0"/>
              <a:t>Example</a:t>
            </a:r>
            <a:r>
              <a:rPr lang="fr-FR" dirty="0" smtClean="0"/>
              <a:t> : ECA (Event-Condition-Action) </a:t>
            </a:r>
            <a:r>
              <a:rPr lang="fr-FR" dirty="0" err="1" smtClean="0"/>
              <a:t>rules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event</a:t>
            </a:r>
            <a:r>
              <a:rPr lang="fr-FR" dirty="0" smtClean="0"/>
              <a:t> part </a:t>
            </a:r>
            <a:r>
              <a:rPr lang="fr-FR" dirty="0" err="1" smtClean="0"/>
              <a:t>specifies</a:t>
            </a:r>
            <a:r>
              <a:rPr lang="fr-FR" dirty="0" smtClean="0"/>
              <a:t> the </a:t>
            </a:r>
            <a:r>
              <a:rPr lang="fr-FR" dirty="0" err="1" smtClean="0"/>
              <a:t>context</a:t>
            </a:r>
            <a:r>
              <a:rPr lang="fr-FR" dirty="0" smtClean="0"/>
              <a:t> change </a:t>
            </a:r>
            <a:r>
              <a:rPr lang="fr-FR" dirty="0" err="1" smtClean="0"/>
              <a:t>that</a:t>
            </a:r>
            <a:r>
              <a:rPr lang="fr-FR" dirty="0" smtClean="0"/>
              <a:t> triggers the invocation of the </a:t>
            </a:r>
            <a:r>
              <a:rPr lang="fr-FR" dirty="0" err="1" smtClean="0"/>
              <a:t>rules</a:t>
            </a:r>
            <a:endParaRPr lang="fr-FR" dirty="0" smtClean="0"/>
          </a:p>
          <a:p>
            <a:pPr lvl="1"/>
            <a:r>
              <a:rPr lang="fr-FR" dirty="0" smtClean="0"/>
              <a:t>The condition part tests if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 change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satisfied</a:t>
            </a:r>
            <a:endParaRPr lang="fr-FR" dirty="0" smtClean="0"/>
          </a:p>
          <a:p>
            <a:pPr lvl="1"/>
            <a:r>
              <a:rPr lang="fr-FR" dirty="0" err="1" smtClean="0"/>
              <a:t>Which</a:t>
            </a:r>
            <a:r>
              <a:rPr lang="fr-FR" dirty="0" smtClean="0"/>
              <a:t> causes the description  of the adaptation (action)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carried</a:t>
            </a:r>
            <a:r>
              <a:rPr lang="fr-FR" dirty="0" smtClean="0"/>
              <a:t> out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A7B-85BB-446B-87C4-74080B2E7F28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1520" y="1988840"/>
            <a:ext cx="3816424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Policy </a:t>
            </a:r>
            <a:r>
              <a:rPr lang="fr-FR" sz="2400" dirty="0" err="1" smtClean="0"/>
              <a:t>Rules</a:t>
            </a:r>
            <a:r>
              <a:rPr lang="fr-FR" sz="2400" dirty="0" smtClean="0"/>
              <a:t> :</a:t>
            </a:r>
          </a:p>
          <a:p>
            <a:endParaRPr lang="fr-FR" sz="2800" dirty="0" smtClean="0"/>
          </a:p>
          <a:p>
            <a:r>
              <a:rPr lang="fr-FR" dirty="0" err="1" smtClean="0"/>
              <a:t>Particular</a:t>
            </a:r>
            <a:r>
              <a:rPr lang="fr-FR" dirty="0" smtClean="0"/>
              <a:t> conditions -&gt;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2019617"/>
            <a:ext cx="388843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Middleware :</a:t>
            </a:r>
          </a:p>
          <a:p>
            <a:endParaRPr lang="fr-FR" sz="2400" dirty="0" smtClean="0"/>
          </a:p>
          <a:p>
            <a:r>
              <a:rPr lang="fr-FR" dirty="0" err="1"/>
              <a:t>s</a:t>
            </a:r>
            <a:r>
              <a:rPr lang="fr-FR" dirty="0" err="1" smtClean="0"/>
              <a:t>elected</a:t>
            </a:r>
            <a:r>
              <a:rPr lang="fr-FR" dirty="0" smtClean="0"/>
              <a:t> script -&gt; </a:t>
            </a:r>
            <a:r>
              <a:rPr lang="fr-FR" dirty="0" err="1" smtClean="0"/>
              <a:t>behavior</a:t>
            </a:r>
            <a:r>
              <a:rPr lang="fr-FR" dirty="0" smtClean="0"/>
              <a:t> modification 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4211960" y="234888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Aspect-Oriented Programming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20751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 programs are composed of different intervened cross-cutting concerns.</a:t>
            </a:r>
          </a:p>
          <a:p>
            <a:r>
              <a:rPr lang="en-US" dirty="0" smtClean="0"/>
              <a:t>Cross-cutting concerns:</a:t>
            </a:r>
          </a:p>
          <a:p>
            <a:pPr lvl="1"/>
            <a:r>
              <a:rPr lang="en-US" dirty="0" smtClean="0"/>
              <a:t>Properties or areas of interest such as </a:t>
            </a:r>
            <a:r>
              <a:rPr lang="en-US" dirty="0" err="1" smtClean="0"/>
              <a:t>QoS</a:t>
            </a:r>
            <a:r>
              <a:rPr lang="en-US" dirty="0" smtClean="0"/>
              <a:t>, energy consumption, fault tolerance, and security.</a:t>
            </a:r>
          </a:p>
          <a:p>
            <a:r>
              <a:rPr lang="en-US" dirty="0" smtClean="0"/>
              <a:t>Terminology</a:t>
            </a:r>
          </a:p>
          <a:p>
            <a:endParaRPr lang="en-US" dirty="0" smtClean="0"/>
          </a:p>
        </p:txBody>
      </p:sp>
      <p:sp>
        <p:nvSpPr>
          <p:cNvPr id="1229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616F-6F57-4DF9-8D1F-AD6E0015E84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4" name="Espace réservé du pied de page 1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153" name="Espace réservé de la date 15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042988" cy="365125"/>
          </a:xfrm>
        </p:spPr>
        <p:txBody>
          <a:bodyPr/>
          <a:lstStyle/>
          <a:p>
            <a:fld id="{2A86C119-E574-4D99-ABF1-FD788FD770A4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6429388" y="6143644"/>
            <a:ext cx="1319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AOP in action.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1907703" y="3703635"/>
            <a:ext cx="2790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2000" dirty="0">
                <a:solidFill>
                  <a:schemeClr val="accent1"/>
                </a:solidFill>
              </a:rPr>
              <a:t>Aspect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2000" dirty="0">
                <a:solidFill>
                  <a:schemeClr val="accent1"/>
                </a:solidFill>
              </a:rPr>
              <a:t>Basic Functionality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2000" dirty="0">
                <a:solidFill>
                  <a:schemeClr val="accent1"/>
                </a:solidFill>
              </a:rPr>
              <a:t>Aspect Language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2000" dirty="0">
                <a:solidFill>
                  <a:schemeClr val="accent1"/>
                </a:solidFill>
              </a:rPr>
              <a:t>Aspect Weaver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2000" dirty="0">
                <a:solidFill>
                  <a:schemeClr val="accent1"/>
                </a:solidFill>
              </a:rPr>
              <a:t>Static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2000" dirty="0">
                <a:solidFill>
                  <a:schemeClr val="accent1"/>
                </a:solidFill>
              </a:rPr>
              <a:t>Dynamic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2000" dirty="0">
                <a:solidFill>
                  <a:schemeClr val="accent1"/>
                </a:solidFill>
              </a:rPr>
              <a:t>Woven Code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5289554" y="3605210"/>
            <a:ext cx="920750" cy="914400"/>
            <a:chOff x="3452" y="2112"/>
            <a:chExt cx="580" cy="576"/>
          </a:xfrm>
        </p:grpSpPr>
        <p:sp>
          <p:nvSpPr>
            <p:cNvPr id="12455" name="Rectangle 22"/>
            <p:cNvSpPr>
              <a:spLocks noChangeArrowheads="1"/>
            </p:cNvSpPr>
            <p:nvPr/>
          </p:nvSpPr>
          <p:spPr bwMode="auto">
            <a:xfrm>
              <a:off x="3456" y="2112"/>
              <a:ext cx="576" cy="57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6" name="Freeform 25"/>
            <p:cNvSpPr>
              <a:spLocks/>
            </p:cNvSpPr>
            <p:nvPr/>
          </p:nvSpPr>
          <p:spPr bwMode="auto">
            <a:xfrm>
              <a:off x="3452" y="2112"/>
              <a:ext cx="328" cy="367"/>
            </a:xfrm>
            <a:custGeom>
              <a:avLst/>
              <a:gdLst>
                <a:gd name="T0" fmla="*/ 294 w 328"/>
                <a:gd name="T1" fmla="*/ 0 h 367"/>
                <a:gd name="T2" fmla="*/ 250 w 328"/>
                <a:gd name="T3" fmla="*/ 111 h 367"/>
                <a:gd name="T4" fmla="*/ 235 w 328"/>
                <a:gd name="T5" fmla="*/ 117 h 367"/>
                <a:gd name="T6" fmla="*/ 226 w 328"/>
                <a:gd name="T7" fmla="*/ 128 h 367"/>
                <a:gd name="T8" fmla="*/ 220 w 328"/>
                <a:gd name="T9" fmla="*/ 147 h 367"/>
                <a:gd name="T10" fmla="*/ 216 w 328"/>
                <a:gd name="T11" fmla="*/ 162 h 367"/>
                <a:gd name="T12" fmla="*/ 226 w 328"/>
                <a:gd name="T13" fmla="*/ 204 h 367"/>
                <a:gd name="T14" fmla="*/ 243 w 328"/>
                <a:gd name="T15" fmla="*/ 213 h 367"/>
                <a:gd name="T16" fmla="*/ 286 w 328"/>
                <a:gd name="T17" fmla="*/ 188 h 367"/>
                <a:gd name="T18" fmla="*/ 300 w 328"/>
                <a:gd name="T19" fmla="*/ 198 h 367"/>
                <a:gd name="T20" fmla="*/ 295 w 328"/>
                <a:gd name="T21" fmla="*/ 288 h 367"/>
                <a:gd name="T22" fmla="*/ 261 w 328"/>
                <a:gd name="T23" fmla="*/ 287 h 367"/>
                <a:gd name="T24" fmla="*/ 184 w 328"/>
                <a:gd name="T25" fmla="*/ 287 h 367"/>
                <a:gd name="T26" fmla="*/ 193 w 328"/>
                <a:gd name="T27" fmla="*/ 309 h 367"/>
                <a:gd name="T28" fmla="*/ 210 w 328"/>
                <a:gd name="T29" fmla="*/ 314 h 367"/>
                <a:gd name="T30" fmla="*/ 217 w 328"/>
                <a:gd name="T31" fmla="*/ 329 h 367"/>
                <a:gd name="T32" fmla="*/ 196 w 328"/>
                <a:gd name="T33" fmla="*/ 357 h 367"/>
                <a:gd name="T34" fmla="*/ 148 w 328"/>
                <a:gd name="T35" fmla="*/ 359 h 367"/>
                <a:gd name="T36" fmla="*/ 124 w 328"/>
                <a:gd name="T37" fmla="*/ 348 h 367"/>
                <a:gd name="T38" fmla="*/ 112 w 328"/>
                <a:gd name="T39" fmla="*/ 333 h 367"/>
                <a:gd name="T40" fmla="*/ 97 w 328"/>
                <a:gd name="T41" fmla="*/ 287 h 367"/>
                <a:gd name="T42" fmla="*/ 31 w 328"/>
                <a:gd name="T43" fmla="*/ 281 h 367"/>
                <a:gd name="T44" fmla="*/ 0 w 328"/>
                <a:gd name="T45" fmla="*/ 276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8"/>
                <a:gd name="T70" fmla="*/ 0 h 367"/>
                <a:gd name="T71" fmla="*/ 328 w 328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8" h="367">
                  <a:moveTo>
                    <a:pt x="294" y="0"/>
                  </a:moveTo>
                  <a:cubicBezTo>
                    <a:pt x="303" y="45"/>
                    <a:pt x="303" y="102"/>
                    <a:pt x="250" y="111"/>
                  </a:cubicBezTo>
                  <a:cubicBezTo>
                    <a:pt x="245" y="115"/>
                    <a:pt x="241" y="116"/>
                    <a:pt x="235" y="117"/>
                  </a:cubicBezTo>
                  <a:cubicBezTo>
                    <a:pt x="230" y="120"/>
                    <a:pt x="228" y="122"/>
                    <a:pt x="226" y="128"/>
                  </a:cubicBezTo>
                  <a:cubicBezTo>
                    <a:pt x="225" y="134"/>
                    <a:pt x="223" y="141"/>
                    <a:pt x="220" y="147"/>
                  </a:cubicBezTo>
                  <a:cubicBezTo>
                    <a:pt x="219" y="152"/>
                    <a:pt x="217" y="157"/>
                    <a:pt x="216" y="162"/>
                  </a:cubicBezTo>
                  <a:cubicBezTo>
                    <a:pt x="217" y="180"/>
                    <a:pt x="212" y="193"/>
                    <a:pt x="226" y="204"/>
                  </a:cubicBezTo>
                  <a:cubicBezTo>
                    <a:pt x="230" y="210"/>
                    <a:pt x="236" y="212"/>
                    <a:pt x="243" y="213"/>
                  </a:cubicBezTo>
                  <a:cubicBezTo>
                    <a:pt x="263" y="223"/>
                    <a:pt x="274" y="200"/>
                    <a:pt x="286" y="188"/>
                  </a:cubicBezTo>
                  <a:cubicBezTo>
                    <a:pt x="298" y="189"/>
                    <a:pt x="294" y="190"/>
                    <a:pt x="300" y="198"/>
                  </a:cubicBezTo>
                  <a:cubicBezTo>
                    <a:pt x="306" y="228"/>
                    <a:pt x="328" y="281"/>
                    <a:pt x="295" y="288"/>
                  </a:cubicBezTo>
                  <a:cubicBezTo>
                    <a:pt x="288" y="292"/>
                    <a:pt x="268" y="287"/>
                    <a:pt x="261" y="287"/>
                  </a:cubicBezTo>
                  <a:cubicBezTo>
                    <a:pt x="235" y="282"/>
                    <a:pt x="210" y="285"/>
                    <a:pt x="184" y="287"/>
                  </a:cubicBezTo>
                  <a:cubicBezTo>
                    <a:pt x="177" y="296"/>
                    <a:pt x="182" y="307"/>
                    <a:pt x="193" y="309"/>
                  </a:cubicBezTo>
                  <a:cubicBezTo>
                    <a:pt x="199" y="311"/>
                    <a:pt x="204" y="312"/>
                    <a:pt x="210" y="314"/>
                  </a:cubicBezTo>
                  <a:cubicBezTo>
                    <a:pt x="215" y="319"/>
                    <a:pt x="216" y="322"/>
                    <a:pt x="217" y="329"/>
                  </a:cubicBezTo>
                  <a:cubicBezTo>
                    <a:pt x="216" y="344"/>
                    <a:pt x="212" y="354"/>
                    <a:pt x="196" y="357"/>
                  </a:cubicBezTo>
                  <a:cubicBezTo>
                    <a:pt x="182" y="367"/>
                    <a:pt x="164" y="361"/>
                    <a:pt x="148" y="359"/>
                  </a:cubicBezTo>
                  <a:cubicBezTo>
                    <a:pt x="140" y="355"/>
                    <a:pt x="132" y="353"/>
                    <a:pt x="124" y="348"/>
                  </a:cubicBezTo>
                  <a:cubicBezTo>
                    <a:pt x="120" y="342"/>
                    <a:pt x="116" y="340"/>
                    <a:pt x="112" y="333"/>
                  </a:cubicBezTo>
                  <a:cubicBezTo>
                    <a:pt x="110" y="318"/>
                    <a:pt x="115" y="290"/>
                    <a:pt x="97" y="287"/>
                  </a:cubicBezTo>
                  <a:cubicBezTo>
                    <a:pt x="78" y="277"/>
                    <a:pt x="49" y="281"/>
                    <a:pt x="31" y="281"/>
                  </a:cubicBezTo>
                  <a:cubicBezTo>
                    <a:pt x="19" y="279"/>
                    <a:pt x="12" y="276"/>
                    <a:pt x="0" y="27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7" name="Freeform 26"/>
            <p:cNvSpPr>
              <a:spLocks/>
            </p:cNvSpPr>
            <p:nvPr/>
          </p:nvSpPr>
          <p:spPr bwMode="auto">
            <a:xfrm>
              <a:off x="3734" y="2403"/>
              <a:ext cx="100" cy="285"/>
            </a:xfrm>
            <a:custGeom>
              <a:avLst/>
              <a:gdLst>
                <a:gd name="T0" fmla="*/ 15 w 100"/>
                <a:gd name="T1" fmla="*/ 0 h 285"/>
                <a:gd name="T2" fmla="*/ 13 w 100"/>
                <a:gd name="T3" fmla="*/ 90 h 285"/>
                <a:gd name="T4" fmla="*/ 24 w 100"/>
                <a:gd name="T5" fmla="*/ 135 h 285"/>
                <a:gd name="T6" fmla="*/ 51 w 100"/>
                <a:gd name="T7" fmla="*/ 95 h 285"/>
                <a:gd name="T8" fmla="*/ 87 w 100"/>
                <a:gd name="T9" fmla="*/ 126 h 285"/>
                <a:gd name="T10" fmla="*/ 96 w 100"/>
                <a:gd name="T11" fmla="*/ 146 h 285"/>
                <a:gd name="T12" fmla="*/ 100 w 100"/>
                <a:gd name="T13" fmla="*/ 197 h 285"/>
                <a:gd name="T14" fmla="*/ 72 w 100"/>
                <a:gd name="T15" fmla="*/ 227 h 285"/>
                <a:gd name="T16" fmla="*/ 15 w 100"/>
                <a:gd name="T17" fmla="*/ 225 h 285"/>
                <a:gd name="T18" fmla="*/ 4 w 100"/>
                <a:gd name="T19" fmla="*/ 243 h 285"/>
                <a:gd name="T20" fmla="*/ 0 w 100"/>
                <a:gd name="T21" fmla="*/ 285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85"/>
                <a:gd name="T35" fmla="*/ 100 w 10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85">
                  <a:moveTo>
                    <a:pt x="15" y="0"/>
                  </a:moveTo>
                  <a:cubicBezTo>
                    <a:pt x="17" y="29"/>
                    <a:pt x="26" y="63"/>
                    <a:pt x="13" y="90"/>
                  </a:cubicBezTo>
                  <a:cubicBezTo>
                    <a:pt x="14" y="102"/>
                    <a:pt x="6" y="132"/>
                    <a:pt x="24" y="135"/>
                  </a:cubicBezTo>
                  <a:cubicBezTo>
                    <a:pt x="36" y="120"/>
                    <a:pt x="28" y="99"/>
                    <a:pt x="51" y="95"/>
                  </a:cubicBezTo>
                  <a:cubicBezTo>
                    <a:pt x="75" y="97"/>
                    <a:pt x="74" y="109"/>
                    <a:pt x="87" y="126"/>
                  </a:cubicBezTo>
                  <a:cubicBezTo>
                    <a:pt x="88" y="133"/>
                    <a:pt x="93" y="140"/>
                    <a:pt x="96" y="146"/>
                  </a:cubicBezTo>
                  <a:cubicBezTo>
                    <a:pt x="99" y="163"/>
                    <a:pt x="97" y="180"/>
                    <a:pt x="100" y="197"/>
                  </a:cubicBezTo>
                  <a:cubicBezTo>
                    <a:pt x="97" y="214"/>
                    <a:pt x="84" y="218"/>
                    <a:pt x="72" y="227"/>
                  </a:cubicBezTo>
                  <a:cubicBezTo>
                    <a:pt x="50" y="225"/>
                    <a:pt x="37" y="224"/>
                    <a:pt x="15" y="225"/>
                  </a:cubicBezTo>
                  <a:cubicBezTo>
                    <a:pt x="7" y="230"/>
                    <a:pt x="8" y="235"/>
                    <a:pt x="4" y="243"/>
                  </a:cubicBezTo>
                  <a:cubicBezTo>
                    <a:pt x="3" y="257"/>
                    <a:pt x="0" y="271"/>
                    <a:pt x="0" y="28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8" name="Freeform 27"/>
            <p:cNvSpPr>
              <a:spLocks/>
            </p:cNvSpPr>
            <p:nvPr/>
          </p:nvSpPr>
          <p:spPr bwMode="auto">
            <a:xfrm>
              <a:off x="3756" y="2330"/>
              <a:ext cx="276" cy="85"/>
            </a:xfrm>
            <a:custGeom>
              <a:avLst/>
              <a:gdLst>
                <a:gd name="T0" fmla="*/ 0 w 276"/>
                <a:gd name="T1" fmla="*/ 69 h 85"/>
                <a:gd name="T2" fmla="*/ 96 w 276"/>
                <a:gd name="T3" fmla="*/ 73 h 85"/>
                <a:gd name="T4" fmla="*/ 129 w 276"/>
                <a:gd name="T5" fmla="*/ 75 h 85"/>
                <a:gd name="T6" fmla="*/ 129 w 276"/>
                <a:gd name="T7" fmla="*/ 51 h 85"/>
                <a:gd name="T8" fmla="*/ 111 w 276"/>
                <a:gd name="T9" fmla="*/ 42 h 85"/>
                <a:gd name="T10" fmla="*/ 102 w 276"/>
                <a:gd name="T11" fmla="*/ 31 h 85"/>
                <a:gd name="T12" fmla="*/ 107 w 276"/>
                <a:gd name="T13" fmla="*/ 6 h 85"/>
                <a:gd name="T14" fmla="*/ 132 w 276"/>
                <a:gd name="T15" fmla="*/ 0 h 85"/>
                <a:gd name="T16" fmla="*/ 170 w 276"/>
                <a:gd name="T17" fmla="*/ 4 h 85"/>
                <a:gd name="T18" fmla="*/ 183 w 276"/>
                <a:gd name="T19" fmla="*/ 13 h 85"/>
                <a:gd name="T20" fmla="*/ 194 w 276"/>
                <a:gd name="T21" fmla="*/ 31 h 85"/>
                <a:gd name="T22" fmla="*/ 186 w 276"/>
                <a:gd name="T23" fmla="*/ 54 h 85"/>
                <a:gd name="T24" fmla="*/ 194 w 276"/>
                <a:gd name="T25" fmla="*/ 73 h 85"/>
                <a:gd name="T26" fmla="*/ 276 w 276"/>
                <a:gd name="T27" fmla="*/ 79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6"/>
                <a:gd name="T43" fmla="*/ 0 h 85"/>
                <a:gd name="T44" fmla="*/ 276 w 276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6" h="85">
                  <a:moveTo>
                    <a:pt x="0" y="69"/>
                  </a:moveTo>
                  <a:cubicBezTo>
                    <a:pt x="37" y="70"/>
                    <a:pt x="63" y="70"/>
                    <a:pt x="96" y="73"/>
                  </a:cubicBezTo>
                  <a:cubicBezTo>
                    <a:pt x="107" y="77"/>
                    <a:pt x="117" y="76"/>
                    <a:pt x="129" y="75"/>
                  </a:cubicBezTo>
                  <a:cubicBezTo>
                    <a:pt x="138" y="70"/>
                    <a:pt x="139" y="57"/>
                    <a:pt x="129" y="51"/>
                  </a:cubicBezTo>
                  <a:cubicBezTo>
                    <a:pt x="125" y="45"/>
                    <a:pt x="118" y="43"/>
                    <a:pt x="111" y="42"/>
                  </a:cubicBezTo>
                  <a:cubicBezTo>
                    <a:pt x="106" y="39"/>
                    <a:pt x="105" y="36"/>
                    <a:pt x="102" y="31"/>
                  </a:cubicBezTo>
                  <a:cubicBezTo>
                    <a:pt x="100" y="22"/>
                    <a:pt x="95" y="8"/>
                    <a:pt x="107" y="6"/>
                  </a:cubicBezTo>
                  <a:cubicBezTo>
                    <a:pt x="114" y="2"/>
                    <a:pt x="124" y="1"/>
                    <a:pt x="132" y="0"/>
                  </a:cubicBezTo>
                  <a:cubicBezTo>
                    <a:pt x="151" y="1"/>
                    <a:pt x="155" y="1"/>
                    <a:pt x="170" y="4"/>
                  </a:cubicBezTo>
                  <a:cubicBezTo>
                    <a:pt x="174" y="7"/>
                    <a:pt x="179" y="10"/>
                    <a:pt x="183" y="13"/>
                  </a:cubicBezTo>
                  <a:cubicBezTo>
                    <a:pt x="187" y="19"/>
                    <a:pt x="190" y="25"/>
                    <a:pt x="194" y="31"/>
                  </a:cubicBezTo>
                  <a:cubicBezTo>
                    <a:pt x="196" y="41"/>
                    <a:pt x="195" y="49"/>
                    <a:pt x="186" y="54"/>
                  </a:cubicBezTo>
                  <a:cubicBezTo>
                    <a:pt x="179" y="64"/>
                    <a:pt x="182" y="71"/>
                    <a:pt x="194" y="73"/>
                  </a:cubicBezTo>
                  <a:cubicBezTo>
                    <a:pt x="218" y="85"/>
                    <a:pt x="249" y="79"/>
                    <a:pt x="276" y="7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9" name="Line 28"/>
            <p:cNvSpPr>
              <a:spLocks noChangeShapeType="1"/>
            </p:cNvSpPr>
            <p:nvPr/>
          </p:nvSpPr>
          <p:spPr bwMode="auto">
            <a:xfrm>
              <a:off x="3504" y="216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0" name="Line 29"/>
            <p:cNvSpPr>
              <a:spLocks noChangeShapeType="1"/>
            </p:cNvSpPr>
            <p:nvPr/>
          </p:nvSpPr>
          <p:spPr bwMode="auto">
            <a:xfrm>
              <a:off x="3552" y="2208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1" name="Line 30"/>
            <p:cNvSpPr>
              <a:spLocks noChangeShapeType="1"/>
            </p:cNvSpPr>
            <p:nvPr/>
          </p:nvSpPr>
          <p:spPr bwMode="auto">
            <a:xfrm>
              <a:off x="3504" y="225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2" name="Line 31"/>
            <p:cNvSpPr>
              <a:spLocks noChangeShapeType="1"/>
            </p:cNvSpPr>
            <p:nvPr/>
          </p:nvSpPr>
          <p:spPr bwMode="auto">
            <a:xfrm>
              <a:off x="3504" y="230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3" name="Line 37"/>
            <p:cNvSpPr>
              <a:spLocks noChangeShapeType="1"/>
            </p:cNvSpPr>
            <p:nvPr/>
          </p:nvSpPr>
          <p:spPr bwMode="auto">
            <a:xfrm>
              <a:off x="3792" y="216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4" name="Line 38"/>
            <p:cNvSpPr>
              <a:spLocks noChangeShapeType="1"/>
            </p:cNvSpPr>
            <p:nvPr/>
          </p:nvSpPr>
          <p:spPr bwMode="auto">
            <a:xfrm>
              <a:off x="3840" y="2208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5" name="Line 39"/>
            <p:cNvSpPr>
              <a:spLocks noChangeShapeType="1"/>
            </p:cNvSpPr>
            <p:nvPr/>
          </p:nvSpPr>
          <p:spPr bwMode="auto">
            <a:xfrm>
              <a:off x="3792" y="225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6" name="Line 40"/>
            <p:cNvSpPr>
              <a:spLocks noChangeShapeType="1"/>
            </p:cNvSpPr>
            <p:nvPr/>
          </p:nvSpPr>
          <p:spPr bwMode="auto">
            <a:xfrm>
              <a:off x="3792" y="230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7" name="Line 41"/>
            <p:cNvSpPr>
              <a:spLocks noChangeShapeType="1"/>
            </p:cNvSpPr>
            <p:nvPr/>
          </p:nvSpPr>
          <p:spPr bwMode="auto">
            <a:xfrm>
              <a:off x="3840" y="249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8" name="Line 42"/>
            <p:cNvSpPr>
              <a:spLocks noChangeShapeType="1"/>
            </p:cNvSpPr>
            <p:nvPr/>
          </p:nvSpPr>
          <p:spPr bwMode="auto">
            <a:xfrm>
              <a:off x="3888" y="254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69" name="Line 43"/>
            <p:cNvSpPr>
              <a:spLocks noChangeShapeType="1"/>
            </p:cNvSpPr>
            <p:nvPr/>
          </p:nvSpPr>
          <p:spPr bwMode="auto">
            <a:xfrm>
              <a:off x="3840" y="2592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70" name="Line 44"/>
            <p:cNvSpPr>
              <a:spLocks noChangeShapeType="1"/>
            </p:cNvSpPr>
            <p:nvPr/>
          </p:nvSpPr>
          <p:spPr bwMode="auto">
            <a:xfrm>
              <a:off x="3840" y="264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71" name="Line 45"/>
            <p:cNvSpPr>
              <a:spLocks noChangeShapeType="1"/>
            </p:cNvSpPr>
            <p:nvPr/>
          </p:nvSpPr>
          <p:spPr bwMode="auto">
            <a:xfrm>
              <a:off x="3504" y="249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72" name="Line 46"/>
            <p:cNvSpPr>
              <a:spLocks noChangeShapeType="1"/>
            </p:cNvSpPr>
            <p:nvPr/>
          </p:nvSpPr>
          <p:spPr bwMode="auto">
            <a:xfrm>
              <a:off x="3552" y="254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73" name="Line 47"/>
            <p:cNvSpPr>
              <a:spLocks noChangeShapeType="1"/>
            </p:cNvSpPr>
            <p:nvPr/>
          </p:nvSpPr>
          <p:spPr bwMode="auto">
            <a:xfrm>
              <a:off x="3504" y="2592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74" name="Line 48"/>
            <p:cNvSpPr>
              <a:spLocks noChangeShapeType="1"/>
            </p:cNvSpPr>
            <p:nvPr/>
          </p:nvSpPr>
          <p:spPr bwMode="auto">
            <a:xfrm>
              <a:off x="3504" y="264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309" name="Text Box 49"/>
          <p:cNvSpPr txBox="1">
            <a:spLocks noChangeArrowheads="1"/>
          </p:cNvSpPr>
          <p:nvPr/>
        </p:nvSpPr>
        <p:spPr bwMode="auto">
          <a:xfrm>
            <a:off x="5381652" y="314801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Basic Functionality</a:t>
            </a:r>
          </a:p>
        </p:txBody>
      </p:sp>
      <p:grpSp>
        <p:nvGrpSpPr>
          <p:cNvPr id="3" name="Group 256"/>
          <p:cNvGrpSpPr>
            <a:grpSpLocks/>
          </p:cNvGrpSpPr>
          <p:nvPr/>
        </p:nvGrpSpPr>
        <p:grpSpPr bwMode="auto">
          <a:xfrm>
            <a:off x="7200904" y="3681410"/>
            <a:ext cx="533400" cy="503238"/>
            <a:chOff x="4272" y="1968"/>
            <a:chExt cx="336" cy="317"/>
          </a:xfrm>
        </p:grpSpPr>
        <p:sp>
          <p:nvSpPr>
            <p:cNvPr id="12446" name="AutoShape 57"/>
            <p:cNvSpPr>
              <a:spLocks noChangeArrowheads="1"/>
            </p:cNvSpPr>
            <p:nvPr/>
          </p:nvSpPr>
          <p:spPr bwMode="auto">
            <a:xfrm>
              <a:off x="4284" y="2020"/>
              <a:ext cx="311" cy="265"/>
            </a:xfrm>
            <a:custGeom>
              <a:avLst/>
              <a:gdLst>
                <a:gd name="T0" fmla="*/ 269 w 21600"/>
                <a:gd name="T1" fmla="*/ 133 h 21600"/>
                <a:gd name="T2" fmla="*/ 156 w 21600"/>
                <a:gd name="T3" fmla="*/ 265 h 21600"/>
                <a:gd name="T4" fmla="*/ 42 w 21600"/>
                <a:gd name="T5" fmla="*/ 133 h 21600"/>
                <a:gd name="T6" fmla="*/ 1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53 w 21600"/>
                <a:gd name="T13" fmla="*/ 4646 h 21600"/>
                <a:gd name="T14" fmla="*/ 16947 w 21600"/>
                <a:gd name="T15" fmla="*/ 169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69" y="21600"/>
                  </a:lnTo>
                  <a:lnTo>
                    <a:pt x="158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A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7" name="Line 52"/>
            <p:cNvSpPr>
              <a:spLocks noChangeShapeType="1"/>
            </p:cNvSpPr>
            <p:nvPr/>
          </p:nvSpPr>
          <p:spPr bwMode="auto">
            <a:xfrm>
              <a:off x="4272" y="199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8" name="Line 53"/>
            <p:cNvSpPr>
              <a:spLocks noChangeShapeType="1"/>
            </p:cNvSpPr>
            <p:nvPr/>
          </p:nvSpPr>
          <p:spPr bwMode="auto">
            <a:xfrm>
              <a:off x="4368" y="22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9" name="Line 54"/>
            <p:cNvSpPr>
              <a:spLocks noChangeShapeType="1"/>
            </p:cNvSpPr>
            <p:nvPr/>
          </p:nvSpPr>
          <p:spPr bwMode="auto">
            <a:xfrm flipH="1">
              <a:off x="4512" y="199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0" name="Oval 56"/>
            <p:cNvSpPr>
              <a:spLocks noChangeArrowheads="1"/>
            </p:cNvSpPr>
            <p:nvPr/>
          </p:nvSpPr>
          <p:spPr bwMode="auto">
            <a:xfrm>
              <a:off x="4284" y="1996"/>
              <a:ext cx="311" cy="48"/>
            </a:xfrm>
            <a:prstGeom prst="ellipse">
              <a:avLst/>
            </a:prstGeom>
            <a:solidFill>
              <a:srgbClr val="FFFFA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1" name="Oval 55"/>
            <p:cNvSpPr>
              <a:spLocks noChangeArrowheads="1"/>
            </p:cNvSpPr>
            <p:nvPr/>
          </p:nvSpPr>
          <p:spPr bwMode="auto">
            <a:xfrm>
              <a:off x="4272" y="1968"/>
              <a:ext cx="336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2" name="Line 60"/>
            <p:cNvSpPr>
              <a:spLocks noChangeShapeType="1"/>
            </p:cNvSpPr>
            <p:nvPr/>
          </p:nvSpPr>
          <p:spPr bwMode="auto">
            <a:xfrm>
              <a:off x="4368" y="2188"/>
              <a:ext cx="144" cy="0"/>
            </a:xfrm>
            <a:prstGeom prst="line">
              <a:avLst/>
            </a:prstGeom>
            <a:noFill/>
            <a:ln w="9525">
              <a:solidFill>
                <a:srgbClr val="E9E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3" name="Line 61"/>
            <p:cNvSpPr>
              <a:spLocks noChangeShapeType="1"/>
            </p:cNvSpPr>
            <p:nvPr/>
          </p:nvSpPr>
          <p:spPr bwMode="auto">
            <a:xfrm>
              <a:off x="4368" y="2140"/>
              <a:ext cx="144" cy="0"/>
            </a:xfrm>
            <a:prstGeom prst="line">
              <a:avLst/>
            </a:prstGeom>
            <a:noFill/>
            <a:ln w="9525">
              <a:solidFill>
                <a:srgbClr val="E9E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54" name="Line 62"/>
            <p:cNvSpPr>
              <a:spLocks noChangeShapeType="1"/>
            </p:cNvSpPr>
            <p:nvPr/>
          </p:nvSpPr>
          <p:spPr bwMode="auto">
            <a:xfrm>
              <a:off x="4368" y="2092"/>
              <a:ext cx="144" cy="0"/>
            </a:xfrm>
            <a:prstGeom prst="line">
              <a:avLst/>
            </a:prstGeom>
            <a:noFill/>
            <a:ln w="9525">
              <a:solidFill>
                <a:srgbClr val="E9E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7058052" y="314801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Cross-Cutting Aspects</a:t>
            </a:r>
          </a:p>
        </p:txBody>
      </p:sp>
      <p:sp>
        <p:nvSpPr>
          <p:cNvPr id="12312" name="Line 65"/>
          <p:cNvSpPr>
            <a:spLocks noChangeShapeType="1"/>
          </p:cNvSpPr>
          <p:nvPr/>
        </p:nvSpPr>
        <p:spPr bwMode="auto">
          <a:xfrm>
            <a:off x="5524504" y="467201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13" name="Line 68"/>
          <p:cNvSpPr>
            <a:spLocks noChangeShapeType="1"/>
          </p:cNvSpPr>
          <p:nvPr/>
        </p:nvSpPr>
        <p:spPr bwMode="auto">
          <a:xfrm flipH="1">
            <a:off x="6819904" y="467201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14" name="Text Box 69"/>
          <p:cNvSpPr txBox="1">
            <a:spLocks noChangeArrowheads="1"/>
          </p:cNvSpPr>
          <p:nvPr/>
        </p:nvSpPr>
        <p:spPr bwMode="auto">
          <a:xfrm>
            <a:off x="5676904" y="470217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Aspect Weaver</a:t>
            </a:r>
          </a:p>
        </p:txBody>
      </p:sp>
      <p:sp>
        <p:nvSpPr>
          <p:cNvPr id="12315" name="Text Box 71"/>
          <p:cNvSpPr txBox="1">
            <a:spLocks noChangeArrowheads="1"/>
          </p:cNvSpPr>
          <p:nvPr/>
        </p:nvSpPr>
        <p:spPr bwMode="auto">
          <a:xfrm>
            <a:off x="7429504" y="485457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3CC"/>
                </a:solidFill>
              </a:rPr>
              <a:t>W</a:t>
            </a:r>
            <a:r>
              <a:rPr lang="en-US" sz="1200">
                <a:solidFill>
                  <a:schemeClr val="hlink"/>
                </a:solidFill>
              </a:rPr>
              <a:t>o</a:t>
            </a:r>
            <a:r>
              <a:rPr lang="en-US" sz="1200">
                <a:solidFill>
                  <a:schemeClr val="accent1"/>
                </a:solidFill>
              </a:rPr>
              <a:t>v</a:t>
            </a:r>
            <a:r>
              <a:rPr lang="en-US" sz="1200">
                <a:solidFill>
                  <a:srgbClr val="E9E400"/>
                </a:solidFill>
              </a:rPr>
              <a:t>e</a:t>
            </a:r>
            <a:r>
              <a:rPr lang="en-US" sz="1200">
                <a:solidFill>
                  <a:srgbClr val="0033CC"/>
                </a:solidFill>
              </a:rPr>
              <a:t>n</a:t>
            </a:r>
            <a:r>
              <a:rPr lang="en-US" sz="1200"/>
              <a:t> Code</a:t>
            </a:r>
          </a:p>
        </p:txBody>
      </p:sp>
      <p:grpSp>
        <p:nvGrpSpPr>
          <p:cNvPr id="4" name="Group 257"/>
          <p:cNvGrpSpPr>
            <a:grpSpLocks/>
          </p:cNvGrpSpPr>
          <p:nvPr/>
        </p:nvGrpSpPr>
        <p:grpSpPr bwMode="auto">
          <a:xfrm>
            <a:off x="7048504" y="3833810"/>
            <a:ext cx="533400" cy="503238"/>
            <a:chOff x="5040" y="2180"/>
            <a:chExt cx="336" cy="317"/>
          </a:xfrm>
        </p:grpSpPr>
        <p:sp>
          <p:nvSpPr>
            <p:cNvPr id="12437" name="AutoShape 74"/>
            <p:cNvSpPr>
              <a:spLocks noChangeArrowheads="1"/>
            </p:cNvSpPr>
            <p:nvPr/>
          </p:nvSpPr>
          <p:spPr bwMode="auto">
            <a:xfrm>
              <a:off x="5052" y="2232"/>
              <a:ext cx="311" cy="265"/>
            </a:xfrm>
            <a:custGeom>
              <a:avLst/>
              <a:gdLst>
                <a:gd name="T0" fmla="*/ 269 w 21600"/>
                <a:gd name="T1" fmla="*/ 133 h 21600"/>
                <a:gd name="T2" fmla="*/ 156 w 21600"/>
                <a:gd name="T3" fmla="*/ 265 h 21600"/>
                <a:gd name="T4" fmla="*/ 42 w 21600"/>
                <a:gd name="T5" fmla="*/ 133 h 21600"/>
                <a:gd name="T6" fmla="*/ 1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53 w 21600"/>
                <a:gd name="T13" fmla="*/ 4646 h 21600"/>
                <a:gd name="T14" fmla="*/ 16947 w 21600"/>
                <a:gd name="T15" fmla="*/ 169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69" y="21600"/>
                  </a:lnTo>
                  <a:lnTo>
                    <a:pt x="158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6D98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8" name="Line 75"/>
            <p:cNvSpPr>
              <a:spLocks noChangeShapeType="1"/>
            </p:cNvSpPr>
            <p:nvPr/>
          </p:nvSpPr>
          <p:spPr bwMode="auto">
            <a:xfrm>
              <a:off x="5040" y="220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9" name="Line 76"/>
            <p:cNvSpPr>
              <a:spLocks noChangeShapeType="1"/>
            </p:cNvSpPr>
            <p:nvPr/>
          </p:nvSpPr>
          <p:spPr bwMode="auto">
            <a:xfrm>
              <a:off x="5136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0" name="Line 77"/>
            <p:cNvSpPr>
              <a:spLocks noChangeShapeType="1"/>
            </p:cNvSpPr>
            <p:nvPr/>
          </p:nvSpPr>
          <p:spPr bwMode="auto">
            <a:xfrm flipH="1">
              <a:off x="5280" y="220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1" name="Oval 78"/>
            <p:cNvSpPr>
              <a:spLocks noChangeArrowheads="1"/>
            </p:cNvSpPr>
            <p:nvPr/>
          </p:nvSpPr>
          <p:spPr bwMode="auto">
            <a:xfrm>
              <a:off x="5052" y="2208"/>
              <a:ext cx="311" cy="48"/>
            </a:xfrm>
            <a:prstGeom prst="ellipse">
              <a:avLst/>
            </a:prstGeom>
            <a:solidFill>
              <a:srgbClr val="A6D98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2" name="Oval 79"/>
            <p:cNvSpPr>
              <a:spLocks noChangeArrowheads="1"/>
            </p:cNvSpPr>
            <p:nvPr/>
          </p:nvSpPr>
          <p:spPr bwMode="auto">
            <a:xfrm>
              <a:off x="5040" y="2180"/>
              <a:ext cx="336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3" name="Line 80"/>
            <p:cNvSpPr>
              <a:spLocks noChangeShapeType="1"/>
            </p:cNvSpPr>
            <p:nvPr/>
          </p:nvSpPr>
          <p:spPr bwMode="auto">
            <a:xfrm>
              <a:off x="5136" y="2400"/>
              <a:ext cx="14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4" name="Line 81"/>
            <p:cNvSpPr>
              <a:spLocks noChangeShapeType="1"/>
            </p:cNvSpPr>
            <p:nvPr/>
          </p:nvSpPr>
          <p:spPr bwMode="auto">
            <a:xfrm>
              <a:off x="5136" y="2352"/>
              <a:ext cx="14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45" name="Line 82"/>
            <p:cNvSpPr>
              <a:spLocks noChangeShapeType="1"/>
            </p:cNvSpPr>
            <p:nvPr/>
          </p:nvSpPr>
          <p:spPr bwMode="auto">
            <a:xfrm>
              <a:off x="5136" y="2304"/>
              <a:ext cx="14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55"/>
          <p:cNvGrpSpPr>
            <a:grpSpLocks/>
          </p:cNvGrpSpPr>
          <p:nvPr/>
        </p:nvGrpSpPr>
        <p:grpSpPr bwMode="auto">
          <a:xfrm>
            <a:off x="6896104" y="3986210"/>
            <a:ext cx="533400" cy="503238"/>
            <a:chOff x="4512" y="2276"/>
            <a:chExt cx="336" cy="317"/>
          </a:xfrm>
        </p:grpSpPr>
        <p:sp>
          <p:nvSpPr>
            <p:cNvPr id="12428" name="AutoShape 84"/>
            <p:cNvSpPr>
              <a:spLocks noChangeArrowheads="1"/>
            </p:cNvSpPr>
            <p:nvPr/>
          </p:nvSpPr>
          <p:spPr bwMode="auto">
            <a:xfrm>
              <a:off x="4524" y="2328"/>
              <a:ext cx="311" cy="265"/>
            </a:xfrm>
            <a:custGeom>
              <a:avLst/>
              <a:gdLst>
                <a:gd name="T0" fmla="*/ 269 w 21600"/>
                <a:gd name="T1" fmla="*/ 133 h 21600"/>
                <a:gd name="T2" fmla="*/ 156 w 21600"/>
                <a:gd name="T3" fmla="*/ 265 h 21600"/>
                <a:gd name="T4" fmla="*/ 42 w 21600"/>
                <a:gd name="T5" fmla="*/ 133 h 21600"/>
                <a:gd name="T6" fmla="*/ 1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53 w 21600"/>
                <a:gd name="T13" fmla="*/ 4646 h 21600"/>
                <a:gd name="T14" fmla="*/ 16947 w 21600"/>
                <a:gd name="T15" fmla="*/ 169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69" y="21600"/>
                  </a:lnTo>
                  <a:lnTo>
                    <a:pt x="158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96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9" name="Line 85"/>
            <p:cNvSpPr>
              <a:spLocks noChangeShapeType="1"/>
            </p:cNvSpPr>
            <p:nvPr/>
          </p:nvSpPr>
          <p:spPr bwMode="auto">
            <a:xfrm>
              <a:off x="4512" y="230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0" name="Line 86"/>
            <p:cNvSpPr>
              <a:spLocks noChangeShapeType="1"/>
            </p:cNvSpPr>
            <p:nvPr/>
          </p:nvSpPr>
          <p:spPr bwMode="auto">
            <a:xfrm>
              <a:off x="4608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1" name="Line 87"/>
            <p:cNvSpPr>
              <a:spLocks noChangeShapeType="1"/>
            </p:cNvSpPr>
            <p:nvPr/>
          </p:nvSpPr>
          <p:spPr bwMode="auto">
            <a:xfrm flipH="1">
              <a:off x="4752" y="230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2" name="Oval 88"/>
            <p:cNvSpPr>
              <a:spLocks noChangeArrowheads="1"/>
            </p:cNvSpPr>
            <p:nvPr/>
          </p:nvSpPr>
          <p:spPr bwMode="auto">
            <a:xfrm>
              <a:off x="4524" y="2304"/>
              <a:ext cx="311" cy="48"/>
            </a:xfrm>
            <a:prstGeom prst="ellipse">
              <a:avLst/>
            </a:prstGeom>
            <a:solidFill>
              <a:srgbClr val="FF896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3" name="Oval 89"/>
            <p:cNvSpPr>
              <a:spLocks noChangeArrowheads="1"/>
            </p:cNvSpPr>
            <p:nvPr/>
          </p:nvSpPr>
          <p:spPr bwMode="auto">
            <a:xfrm>
              <a:off x="4512" y="2276"/>
              <a:ext cx="336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4" name="Line 90"/>
            <p:cNvSpPr>
              <a:spLocks noChangeShapeType="1"/>
            </p:cNvSpPr>
            <p:nvPr/>
          </p:nvSpPr>
          <p:spPr bwMode="auto">
            <a:xfrm>
              <a:off x="4608" y="2496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5" name="Line 91"/>
            <p:cNvSpPr>
              <a:spLocks noChangeShapeType="1"/>
            </p:cNvSpPr>
            <p:nvPr/>
          </p:nvSpPr>
          <p:spPr bwMode="auto">
            <a:xfrm>
              <a:off x="4608" y="2448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36" name="Line 92"/>
            <p:cNvSpPr>
              <a:spLocks noChangeShapeType="1"/>
            </p:cNvSpPr>
            <p:nvPr/>
          </p:nvSpPr>
          <p:spPr bwMode="auto">
            <a:xfrm>
              <a:off x="4608" y="2400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5829304" y="5151435"/>
            <a:ext cx="920750" cy="914400"/>
            <a:chOff x="3452" y="2112"/>
            <a:chExt cx="580" cy="576"/>
          </a:xfrm>
        </p:grpSpPr>
        <p:sp>
          <p:nvSpPr>
            <p:cNvPr id="12408" name="Rectangle 105"/>
            <p:cNvSpPr>
              <a:spLocks noChangeArrowheads="1"/>
            </p:cNvSpPr>
            <p:nvPr/>
          </p:nvSpPr>
          <p:spPr bwMode="auto">
            <a:xfrm>
              <a:off x="3456" y="2112"/>
              <a:ext cx="576" cy="57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9" name="Freeform 106"/>
            <p:cNvSpPr>
              <a:spLocks/>
            </p:cNvSpPr>
            <p:nvPr/>
          </p:nvSpPr>
          <p:spPr bwMode="auto">
            <a:xfrm>
              <a:off x="3452" y="2112"/>
              <a:ext cx="328" cy="367"/>
            </a:xfrm>
            <a:custGeom>
              <a:avLst/>
              <a:gdLst>
                <a:gd name="T0" fmla="*/ 294 w 328"/>
                <a:gd name="T1" fmla="*/ 0 h 367"/>
                <a:gd name="T2" fmla="*/ 250 w 328"/>
                <a:gd name="T3" fmla="*/ 111 h 367"/>
                <a:gd name="T4" fmla="*/ 235 w 328"/>
                <a:gd name="T5" fmla="*/ 117 h 367"/>
                <a:gd name="T6" fmla="*/ 226 w 328"/>
                <a:gd name="T7" fmla="*/ 128 h 367"/>
                <a:gd name="T8" fmla="*/ 220 w 328"/>
                <a:gd name="T9" fmla="*/ 147 h 367"/>
                <a:gd name="T10" fmla="*/ 216 w 328"/>
                <a:gd name="T11" fmla="*/ 162 h 367"/>
                <a:gd name="T12" fmla="*/ 226 w 328"/>
                <a:gd name="T13" fmla="*/ 204 h 367"/>
                <a:gd name="T14" fmla="*/ 243 w 328"/>
                <a:gd name="T15" fmla="*/ 213 h 367"/>
                <a:gd name="T16" fmla="*/ 286 w 328"/>
                <a:gd name="T17" fmla="*/ 188 h 367"/>
                <a:gd name="T18" fmla="*/ 300 w 328"/>
                <a:gd name="T19" fmla="*/ 198 h 367"/>
                <a:gd name="T20" fmla="*/ 295 w 328"/>
                <a:gd name="T21" fmla="*/ 288 h 367"/>
                <a:gd name="T22" fmla="*/ 261 w 328"/>
                <a:gd name="T23" fmla="*/ 287 h 367"/>
                <a:gd name="T24" fmla="*/ 184 w 328"/>
                <a:gd name="T25" fmla="*/ 287 h 367"/>
                <a:gd name="T26" fmla="*/ 193 w 328"/>
                <a:gd name="T27" fmla="*/ 309 h 367"/>
                <a:gd name="T28" fmla="*/ 210 w 328"/>
                <a:gd name="T29" fmla="*/ 314 h 367"/>
                <a:gd name="T30" fmla="*/ 217 w 328"/>
                <a:gd name="T31" fmla="*/ 329 h 367"/>
                <a:gd name="T32" fmla="*/ 196 w 328"/>
                <a:gd name="T33" fmla="*/ 357 h 367"/>
                <a:gd name="T34" fmla="*/ 148 w 328"/>
                <a:gd name="T35" fmla="*/ 359 h 367"/>
                <a:gd name="T36" fmla="*/ 124 w 328"/>
                <a:gd name="T37" fmla="*/ 348 h 367"/>
                <a:gd name="T38" fmla="*/ 112 w 328"/>
                <a:gd name="T39" fmla="*/ 333 h 367"/>
                <a:gd name="T40" fmla="*/ 97 w 328"/>
                <a:gd name="T41" fmla="*/ 287 h 367"/>
                <a:gd name="T42" fmla="*/ 31 w 328"/>
                <a:gd name="T43" fmla="*/ 281 h 367"/>
                <a:gd name="T44" fmla="*/ 0 w 328"/>
                <a:gd name="T45" fmla="*/ 276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8"/>
                <a:gd name="T70" fmla="*/ 0 h 367"/>
                <a:gd name="T71" fmla="*/ 328 w 328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8" h="367">
                  <a:moveTo>
                    <a:pt x="294" y="0"/>
                  </a:moveTo>
                  <a:cubicBezTo>
                    <a:pt x="303" y="45"/>
                    <a:pt x="303" y="102"/>
                    <a:pt x="250" y="111"/>
                  </a:cubicBezTo>
                  <a:cubicBezTo>
                    <a:pt x="245" y="115"/>
                    <a:pt x="241" y="116"/>
                    <a:pt x="235" y="117"/>
                  </a:cubicBezTo>
                  <a:cubicBezTo>
                    <a:pt x="230" y="120"/>
                    <a:pt x="228" y="122"/>
                    <a:pt x="226" y="128"/>
                  </a:cubicBezTo>
                  <a:cubicBezTo>
                    <a:pt x="225" y="134"/>
                    <a:pt x="223" y="141"/>
                    <a:pt x="220" y="147"/>
                  </a:cubicBezTo>
                  <a:cubicBezTo>
                    <a:pt x="219" y="152"/>
                    <a:pt x="217" y="157"/>
                    <a:pt x="216" y="162"/>
                  </a:cubicBezTo>
                  <a:cubicBezTo>
                    <a:pt x="217" y="180"/>
                    <a:pt x="212" y="193"/>
                    <a:pt x="226" y="204"/>
                  </a:cubicBezTo>
                  <a:cubicBezTo>
                    <a:pt x="230" y="210"/>
                    <a:pt x="236" y="212"/>
                    <a:pt x="243" y="213"/>
                  </a:cubicBezTo>
                  <a:cubicBezTo>
                    <a:pt x="263" y="223"/>
                    <a:pt x="274" y="200"/>
                    <a:pt x="286" y="188"/>
                  </a:cubicBezTo>
                  <a:cubicBezTo>
                    <a:pt x="298" y="189"/>
                    <a:pt x="294" y="190"/>
                    <a:pt x="300" y="198"/>
                  </a:cubicBezTo>
                  <a:cubicBezTo>
                    <a:pt x="306" y="228"/>
                    <a:pt x="328" y="281"/>
                    <a:pt x="295" y="288"/>
                  </a:cubicBezTo>
                  <a:cubicBezTo>
                    <a:pt x="288" y="292"/>
                    <a:pt x="268" y="287"/>
                    <a:pt x="261" y="287"/>
                  </a:cubicBezTo>
                  <a:cubicBezTo>
                    <a:pt x="235" y="282"/>
                    <a:pt x="210" y="285"/>
                    <a:pt x="184" y="287"/>
                  </a:cubicBezTo>
                  <a:cubicBezTo>
                    <a:pt x="177" y="296"/>
                    <a:pt x="182" y="307"/>
                    <a:pt x="193" y="309"/>
                  </a:cubicBezTo>
                  <a:cubicBezTo>
                    <a:pt x="199" y="311"/>
                    <a:pt x="204" y="312"/>
                    <a:pt x="210" y="314"/>
                  </a:cubicBezTo>
                  <a:cubicBezTo>
                    <a:pt x="215" y="319"/>
                    <a:pt x="216" y="322"/>
                    <a:pt x="217" y="329"/>
                  </a:cubicBezTo>
                  <a:cubicBezTo>
                    <a:pt x="216" y="344"/>
                    <a:pt x="212" y="354"/>
                    <a:pt x="196" y="357"/>
                  </a:cubicBezTo>
                  <a:cubicBezTo>
                    <a:pt x="182" y="367"/>
                    <a:pt x="164" y="361"/>
                    <a:pt x="148" y="359"/>
                  </a:cubicBezTo>
                  <a:cubicBezTo>
                    <a:pt x="140" y="355"/>
                    <a:pt x="132" y="353"/>
                    <a:pt x="124" y="348"/>
                  </a:cubicBezTo>
                  <a:cubicBezTo>
                    <a:pt x="120" y="342"/>
                    <a:pt x="116" y="340"/>
                    <a:pt x="112" y="333"/>
                  </a:cubicBezTo>
                  <a:cubicBezTo>
                    <a:pt x="110" y="318"/>
                    <a:pt x="115" y="290"/>
                    <a:pt x="97" y="287"/>
                  </a:cubicBezTo>
                  <a:cubicBezTo>
                    <a:pt x="78" y="277"/>
                    <a:pt x="49" y="281"/>
                    <a:pt x="31" y="281"/>
                  </a:cubicBezTo>
                  <a:cubicBezTo>
                    <a:pt x="19" y="279"/>
                    <a:pt x="12" y="276"/>
                    <a:pt x="0" y="27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0" name="Freeform 107"/>
            <p:cNvSpPr>
              <a:spLocks/>
            </p:cNvSpPr>
            <p:nvPr/>
          </p:nvSpPr>
          <p:spPr bwMode="auto">
            <a:xfrm>
              <a:off x="3734" y="2403"/>
              <a:ext cx="100" cy="285"/>
            </a:xfrm>
            <a:custGeom>
              <a:avLst/>
              <a:gdLst>
                <a:gd name="T0" fmla="*/ 15 w 100"/>
                <a:gd name="T1" fmla="*/ 0 h 285"/>
                <a:gd name="T2" fmla="*/ 13 w 100"/>
                <a:gd name="T3" fmla="*/ 90 h 285"/>
                <a:gd name="T4" fmla="*/ 24 w 100"/>
                <a:gd name="T5" fmla="*/ 135 h 285"/>
                <a:gd name="T6" fmla="*/ 51 w 100"/>
                <a:gd name="T7" fmla="*/ 95 h 285"/>
                <a:gd name="T8" fmla="*/ 87 w 100"/>
                <a:gd name="T9" fmla="*/ 126 h 285"/>
                <a:gd name="T10" fmla="*/ 96 w 100"/>
                <a:gd name="T11" fmla="*/ 146 h 285"/>
                <a:gd name="T12" fmla="*/ 100 w 100"/>
                <a:gd name="T13" fmla="*/ 197 h 285"/>
                <a:gd name="T14" fmla="*/ 72 w 100"/>
                <a:gd name="T15" fmla="*/ 227 h 285"/>
                <a:gd name="T16" fmla="*/ 15 w 100"/>
                <a:gd name="T17" fmla="*/ 225 h 285"/>
                <a:gd name="T18" fmla="*/ 4 w 100"/>
                <a:gd name="T19" fmla="*/ 243 h 285"/>
                <a:gd name="T20" fmla="*/ 0 w 100"/>
                <a:gd name="T21" fmla="*/ 285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85"/>
                <a:gd name="T35" fmla="*/ 100 w 10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85">
                  <a:moveTo>
                    <a:pt x="15" y="0"/>
                  </a:moveTo>
                  <a:cubicBezTo>
                    <a:pt x="17" y="29"/>
                    <a:pt x="26" y="63"/>
                    <a:pt x="13" y="90"/>
                  </a:cubicBezTo>
                  <a:cubicBezTo>
                    <a:pt x="14" y="102"/>
                    <a:pt x="6" y="132"/>
                    <a:pt x="24" y="135"/>
                  </a:cubicBezTo>
                  <a:cubicBezTo>
                    <a:pt x="36" y="120"/>
                    <a:pt x="28" y="99"/>
                    <a:pt x="51" y="95"/>
                  </a:cubicBezTo>
                  <a:cubicBezTo>
                    <a:pt x="75" y="97"/>
                    <a:pt x="74" y="109"/>
                    <a:pt x="87" y="126"/>
                  </a:cubicBezTo>
                  <a:cubicBezTo>
                    <a:pt x="88" y="133"/>
                    <a:pt x="93" y="140"/>
                    <a:pt x="96" y="146"/>
                  </a:cubicBezTo>
                  <a:cubicBezTo>
                    <a:pt x="99" y="163"/>
                    <a:pt x="97" y="180"/>
                    <a:pt x="100" y="197"/>
                  </a:cubicBezTo>
                  <a:cubicBezTo>
                    <a:pt x="97" y="214"/>
                    <a:pt x="84" y="218"/>
                    <a:pt x="72" y="227"/>
                  </a:cubicBezTo>
                  <a:cubicBezTo>
                    <a:pt x="50" y="225"/>
                    <a:pt x="37" y="224"/>
                    <a:pt x="15" y="225"/>
                  </a:cubicBezTo>
                  <a:cubicBezTo>
                    <a:pt x="7" y="230"/>
                    <a:pt x="8" y="235"/>
                    <a:pt x="4" y="243"/>
                  </a:cubicBezTo>
                  <a:cubicBezTo>
                    <a:pt x="3" y="257"/>
                    <a:pt x="0" y="271"/>
                    <a:pt x="0" y="28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1" name="Freeform 108"/>
            <p:cNvSpPr>
              <a:spLocks/>
            </p:cNvSpPr>
            <p:nvPr/>
          </p:nvSpPr>
          <p:spPr bwMode="auto">
            <a:xfrm>
              <a:off x="3756" y="2330"/>
              <a:ext cx="276" cy="85"/>
            </a:xfrm>
            <a:custGeom>
              <a:avLst/>
              <a:gdLst>
                <a:gd name="T0" fmla="*/ 0 w 276"/>
                <a:gd name="T1" fmla="*/ 69 h 85"/>
                <a:gd name="T2" fmla="*/ 96 w 276"/>
                <a:gd name="T3" fmla="*/ 73 h 85"/>
                <a:gd name="T4" fmla="*/ 129 w 276"/>
                <a:gd name="T5" fmla="*/ 75 h 85"/>
                <a:gd name="T6" fmla="*/ 129 w 276"/>
                <a:gd name="T7" fmla="*/ 51 h 85"/>
                <a:gd name="T8" fmla="*/ 111 w 276"/>
                <a:gd name="T9" fmla="*/ 42 h 85"/>
                <a:gd name="T10" fmla="*/ 102 w 276"/>
                <a:gd name="T11" fmla="*/ 31 h 85"/>
                <a:gd name="T12" fmla="*/ 107 w 276"/>
                <a:gd name="T13" fmla="*/ 6 h 85"/>
                <a:gd name="T14" fmla="*/ 132 w 276"/>
                <a:gd name="T15" fmla="*/ 0 h 85"/>
                <a:gd name="T16" fmla="*/ 170 w 276"/>
                <a:gd name="T17" fmla="*/ 4 h 85"/>
                <a:gd name="T18" fmla="*/ 183 w 276"/>
                <a:gd name="T19" fmla="*/ 13 h 85"/>
                <a:gd name="T20" fmla="*/ 194 w 276"/>
                <a:gd name="T21" fmla="*/ 31 h 85"/>
                <a:gd name="T22" fmla="*/ 186 w 276"/>
                <a:gd name="T23" fmla="*/ 54 h 85"/>
                <a:gd name="T24" fmla="*/ 194 w 276"/>
                <a:gd name="T25" fmla="*/ 73 h 85"/>
                <a:gd name="T26" fmla="*/ 276 w 276"/>
                <a:gd name="T27" fmla="*/ 79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6"/>
                <a:gd name="T43" fmla="*/ 0 h 85"/>
                <a:gd name="T44" fmla="*/ 276 w 276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6" h="85">
                  <a:moveTo>
                    <a:pt x="0" y="69"/>
                  </a:moveTo>
                  <a:cubicBezTo>
                    <a:pt x="37" y="70"/>
                    <a:pt x="63" y="70"/>
                    <a:pt x="96" y="73"/>
                  </a:cubicBezTo>
                  <a:cubicBezTo>
                    <a:pt x="107" y="77"/>
                    <a:pt x="117" y="76"/>
                    <a:pt x="129" y="75"/>
                  </a:cubicBezTo>
                  <a:cubicBezTo>
                    <a:pt x="138" y="70"/>
                    <a:pt x="139" y="57"/>
                    <a:pt x="129" y="51"/>
                  </a:cubicBezTo>
                  <a:cubicBezTo>
                    <a:pt x="125" y="45"/>
                    <a:pt x="118" y="43"/>
                    <a:pt x="111" y="42"/>
                  </a:cubicBezTo>
                  <a:cubicBezTo>
                    <a:pt x="106" y="39"/>
                    <a:pt x="105" y="36"/>
                    <a:pt x="102" y="31"/>
                  </a:cubicBezTo>
                  <a:cubicBezTo>
                    <a:pt x="100" y="22"/>
                    <a:pt x="95" y="8"/>
                    <a:pt x="107" y="6"/>
                  </a:cubicBezTo>
                  <a:cubicBezTo>
                    <a:pt x="114" y="2"/>
                    <a:pt x="124" y="1"/>
                    <a:pt x="132" y="0"/>
                  </a:cubicBezTo>
                  <a:cubicBezTo>
                    <a:pt x="151" y="1"/>
                    <a:pt x="155" y="1"/>
                    <a:pt x="170" y="4"/>
                  </a:cubicBezTo>
                  <a:cubicBezTo>
                    <a:pt x="174" y="7"/>
                    <a:pt x="179" y="10"/>
                    <a:pt x="183" y="13"/>
                  </a:cubicBezTo>
                  <a:cubicBezTo>
                    <a:pt x="187" y="19"/>
                    <a:pt x="190" y="25"/>
                    <a:pt x="194" y="31"/>
                  </a:cubicBezTo>
                  <a:cubicBezTo>
                    <a:pt x="196" y="41"/>
                    <a:pt x="195" y="49"/>
                    <a:pt x="186" y="54"/>
                  </a:cubicBezTo>
                  <a:cubicBezTo>
                    <a:pt x="179" y="64"/>
                    <a:pt x="182" y="71"/>
                    <a:pt x="194" y="73"/>
                  </a:cubicBezTo>
                  <a:cubicBezTo>
                    <a:pt x="218" y="85"/>
                    <a:pt x="249" y="79"/>
                    <a:pt x="276" y="7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2" name="Line 109"/>
            <p:cNvSpPr>
              <a:spLocks noChangeShapeType="1"/>
            </p:cNvSpPr>
            <p:nvPr/>
          </p:nvSpPr>
          <p:spPr bwMode="auto">
            <a:xfrm>
              <a:off x="3504" y="216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3" name="Line 110"/>
            <p:cNvSpPr>
              <a:spLocks noChangeShapeType="1"/>
            </p:cNvSpPr>
            <p:nvPr/>
          </p:nvSpPr>
          <p:spPr bwMode="auto">
            <a:xfrm>
              <a:off x="3552" y="2208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4" name="Line 111"/>
            <p:cNvSpPr>
              <a:spLocks noChangeShapeType="1"/>
            </p:cNvSpPr>
            <p:nvPr/>
          </p:nvSpPr>
          <p:spPr bwMode="auto">
            <a:xfrm>
              <a:off x="3504" y="225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5" name="Line 112"/>
            <p:cNvSpPr>
              <a:spLocks noChangeShapeType="1"/>
            </p:cNvSpPr>
            <p:nvPr/>
          </p:nvSpPr>
          <p:spPr bwMode="auto">
            <a:xfrm>
              <a:off x="3504" y="230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6" name="Line 113"/>
            <p:cNvSpPr>
              <a:spLocks noChangeShapeType="1"/>
            </p:cNvSpPr>
            <p:nvPr/>
          </p:nvSpPr>
          <p:spPr bwMode="auto">
            <a:xfrm>
              <a:off x="3792" y="216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7" name="Line 114"/>
            <p:cNvSpPr>
              <a:spLocks noChangeShapeType="1"/>
            </p:cNvSpPr>
            <p:nvPr/>
          </p:nvSpPr>
          <p:spPr bwMode="auto">
            <a:xfrm>
              <a:off x="3840" y="2208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8" name="Line 115"/>
            <p:cNvSpPr>
              <a:spLocks noChangeShapeType="1"/>
            </p:cNvSpPr>
            <p:nvPr/>
          </p:nvSpPr>
          <p:spPr bwMode="auto">
            <a:xfrm>
              <a:off x="3792" y="225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19" name="Line 116"/>
            <p:cNvSpPr>
              <a:spLocks noChangeShapeType="1"/>
            </p:cNvSpPr>
            <p:nvPr/>
          </p:nvSpPr>
          <p:spPr bwMode="auto">
            <a:xfrm>
              <a:off x="3792" y="230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0" name="Line 117"/>
            <p:cNvSpPr>
              <a:spLocks noChangeShapeType="1"/>
            </p:cNvSpPr>
            <p:nvPr/>
          </p:nvSpPr>
          <p:spPr bwMode="auto">
            <a:xfrm>
              <a:off x="3840" y="249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1" name="Line 118"/>
            <p:cNvSpPr>
              <a:spLocks noChangeShapeType="1"/>
            </p:cNvSpPr>
            <p:nvPr/>
          </p:nvSpPr>
          <p:spPr bwMode="auto">
            <a:xfrm>
              <a:off x="3888" y="254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2" name="Line 119"/>
            <p:cNvSpPr>
              <a:spLocks noChangeShapeType="1"/>
            </p:cNvSpPr>
            <p:nvPr/>
          </p:nvSpPr>
          <p:spPr bwMode="auto">
            <a:xfrm>
              <a:off x="3840" y="2592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3" name="Line 120"/>
            <p:cNvSpPr>
              <a:spLocks noChangeShapeType="1"/>
            </p:cNvSpPr>
            <p:nvPr/>
          </p:nvSpPr>
          <p:spPr bwMode="auto">
            <a:xfrm>
              <a:off x="3840" y="264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4" name="Line 121"/>
            <p:cNvSpPr>
              <a:spLocks noChangeShapeType="1"/>
            </p:cNvSpPr>
            <p:nvPr/>
          </p:nvSpPr>
          <p:spPr bwMode="auto">
            <a:xfrm>
              <a:off x="3504" y="2496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5" name="Line 122"/>
            <p:cNvSpPr>
              <a:spLocks noChangeShapeType="1"/>
            </p:cNvSpPr>
            <p:nvPr/>
          </p:nvSpPr>
          <p:spPr bwMode="auto">
            <a:xfrm>
              <a:off x="3552" y="254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6" name="Line 123"/>
            <p:cNvSpPr>
              <a:spLocks noChangeShapeType="1"/>
            </p:cNvSpPr>
            <p:nvPr/>
          </p:nvSpPr>
          <p:spPr bwMode="auto">
            <a:xfrm>
              <a:off x="3504" y="2592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27" name="Line 124"/>
            <p:cNvSpPr>
              <a:spLocks noChangeShapeType="1"/>
            </p:cNvSpPr>
            <p:nvPr/>
          </p:nvSpPr>
          <p:spPr bwMode="auto">
            <a:xfrm>
              <a:off x="3504" y="264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6051554" y="5053010"/>
            <a:ext cx="698500" cy="773113"/>
            <a:chOff x="3072" y="2921"/>
            <a:chExt cx="440" cy="487"/>
          </a:xfrm>
        </p:grpSpPr>
        <p:sp>
          <p:nvSpPr>
            <p:cNvPr id="12396" name="AutoShape 137"/>
            <p:cNvSpPr>
              <a:spLocks noChangeArrowheads="1"/>
            </p:cNvSpPr>
            <p:nvPr/>
          </p:nvSpPr>
          <p:spPr bwMode="auto">
            <a:xfrm rot="-2488609">
              <a:off x="3132" y="3097"/>
              <a:ext cx="144" cy="48"/>
            </a:xfrm>
            <a:custGeom>
              <a:avLst/>
              <a:gdLst>
                <a:gd name="T0" fmla="*/ 137 w 21600"/>
                <a:gd name="T1" fmla="*/ 24 h 21600"/>
                <a:gd name="T2" fmla="*/ 72 w 21600"/>
                <a:gd name="T3" fmla="*/ 48 h 21600"/>
                <a:gd name="T4" fmla="*/ 7 w 21600"/>
                <a:gd name="T5" fmla="*/ 24 h 21600"/>
                <a:gd name="T6" fmla="*/ 7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50 w 21600"/>
                <a:gd name="T13" fmla="*/ 2700 h 21600"/>
                <a:gd name="T14" fmla="*/ 18750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6" y="21600"/>
                  </a:lnTo>
                  <a:lnTo>
                    <a:pt x="194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96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97" name="AutoShape 126"/>
            <p:cNvSpPr>
              <a:spLocks noChangeArrowheads="1"/>
            </p:cNvSpPr>
            <p:nvPr/>
          </p:nvSpPr>
          <p:spPr bwMode="auto">
            <a:xfrm rot="-2488609">
              <a:off x="3201" y="3038"/>
              <a:ext cx="311" cy="248"/>
            </a:xfrm>
            <a:custGeom>
              <a:avLst/>
              <a:gdLst>
                <a:gd name="T0" fmla="*/ 268 w 21600"/>
                <a:gd name="T1" fmla="*/ 124 h 21600"/>
                <a:gd name="T2" fmla="*/ 156 w 21600"/>
                <a:gd name="T3" fmla="*/ 248 h 21600"/>
                <a:gd name="T4" fmla="*/ 43 w 21600"/>
                <a:gd name="T5" fmla="*/ 124 h 21600"/>
                <a:gd name="T6" fmla="*/ 1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92 w 21600"/>
                <a:gd name="T13" fmla="*/ 4790 h 21600"/>
                <a:gd name="T14" fmla="*/ 16808 w 21600"/>
                <a:gd name="T15" fmla="*/ 168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20" y="21600"/>
                  </a:lnTo>
                  <a:lnTo>
                    <a:pt x="155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96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98" name="Line 127"/>
            <p:cNvSpPr>
              <a:spLocks noChangeShapeType="1"/>
            </p:cNvSpPr>
            <p:nvPr/>
          </p:nvSpPr>
          <p:spPr bwMode="auto">
            <a:xfrm rot="-2488609">
              <a:off x="3206" y="308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99" name="Line 128"/>
            <p:cNvSpPr>
              <a:spLocks noChangeShapeType="1"/>
            </p:cNvSpPr>
            <p:nvPr/>
          </p:nvSpPr>
          <p:spPr bwMode="auto">
            <a:xfrm rot="-2488609">
              <a:off x="3367" y="32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0" name="Line 129"/>
            <p:cNvSpPr>
              <a:spLocks noChangeShapeType="1"/>
            </p:cNvSpPr>
            <p:nvPr/>
          </p:nvSpPr>
          <p:spPr bwMode="auto">
            <a:xfrm rot="19111391" flipH="1">
              <a:off x="3386" y="2921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1" name="Oval 130"/>
            <p:cNvSpPr>
              <a:spLocks noChangeArrowheads="1"/>
            </p:cNvSpPr>
            <p:nvPr/>
          </p:nvSpPr>
          <p:spPr bwMode="auto">
            <a:xfrm rot="-1898573">
              <a:off x="3093" y="3039"/>
              <a:ext cx="328" cy="48"/>
            </a:xfrm>
            <a:prstGeom prst="ellipse">
              <a:avLst/>
            </a:prstGeom>
            <a:solidFill>
              <a:srgbClr val="FF896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2" name="Oval 131"/>
            <p:cNvSpPr>
              <a:spLocks noChangeArrowheads="1"/>
            </p:cNvSpPr>
            <p:nvPr/>
          </p:nvSpPr>
          <p:spPr bwMode="auto">
            <a:xfrm rot="-2488609">
              <a:off x="3078" y="3009"/>
              <a:ext cx="336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3" name="Line 132"/>
            <p:cNvSpPr>
              <a:spLocks noChangeShapeType="1"/>
            </p:cNvSpPr>
            <p:nvPr/>
          </p:nvSpPr>
          <p:spPr bwMode="auto">
            <a:xfrm rot="-2488609">
              <a:off x="3304" y="3180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4" name="Line 133"/>
            <p:cNvSpPr>
              <a:spLocks noChangeShapeType="1"/>
            </p:cNvSpPr>
            <p:nvPr/>
          </p:nvSpPr>
          <p:spPr bwMode="auto">
            <a:xfrm rot="-2488609">
              <a:off x="3272" y="3144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5" name="Line 134"/>
            <p:cNvSpPr>
              <a:spLocks noChangeShapeType="1"/>
            </p:cNvSpPr>
            <p:nvPr/>
          </p:nvSpPr>
          <p:spPr bwMode="auto">
            <a:xfrm rot="-2488609">
              <a:off x="3240" y="3108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6" name="Freeform 135"/>
            <p:cNvSpPr>
              <a:spLocks/>
            </p:cNvSpPr>
            <p:nvPr/>
          </p:nvSpPr>
          <p:spPr bwMode="auto">
            <a:xfrm>
              <a:off x="3107" y="3146"/>
              <a:ext cx="54" cy="262"/>
            </a:xfrm>
            <a:custGeom>
              <a:avLst/>
              <a:gdLst>
                <a:gd name="T0" fmla="*/ 12 w 54"/>
                <a:gd name="T1" fmla="*/ 0 h 345"/>
                <a:gd name="T2" fmla="*/ 21 w 54"/>
                <a:gd name="T3" fmla="*/ 61 h 345"/>
                <a:gd name="T4" fmla="*/ 30 w 54"/>
                <a:gd name="T5" fmla="*/ 79 h 345"/>
                <a:gd name="T6" fmla="*/ 36 w 54"/>
                <a:gd name="T7" fmla="*/ 97 h 345"/>
                <a:gd name="T8" fmla="*/ 45 w 54"/>
                <a:gd name="T9" fmla="*/ 130 h 345"/>
                <a:gd name="T10" fmla="*/ 45 w 54"/>
                <a:gd name="T11" fmla="*/ 244 h 345"/>
                <a:gd name="T12" fmla="*/ 54 w 54"/>
                <a:gd name="T13" fmla="*/ 270 h 345"/>
                <a:gd name="T14" fmla="*/ 48 w 54"/>
                <a:gd name="T15" fmla="*/ 312 h 345"/>
                <a:gd name="T16" fmla="*/ 40 w 54"/>
                <a:gd name="T17" fmla="*/ 330 h 345"/>
                <a:gd name="T18" fmla="*/ 36 w 54"/>
                <a:gd name="T19" fmla="*/ 322 h 345"/>
                <a:gd name="T20" fmla="*/ 33 w 54"/>
                <a:gd name="T21" fmla="*/ 318 h 345"/>
                <a:gd name="T22" fmla="*/ 31 w 54"/>
                <a:gd name="T23" fmla="*/ 313 h 345"/>
                <a:gd name="T24" fmla="*/ 27 w 54"/>
                <a:gd name="T25" fmla="*/ 289 h 345"/>
                <a:gd name="T26" fmla="*/ 25 w 54"/>
                <a:gd name="T27" fmla="*/ 243 h 345"/>
                <a:gd name="T28" fmla="*/ 30 w 54"/>
                <a:gd name="T29" fmla="*/ 204 h 345"/>
                <a:gd name="T30" fmla="*/ 22 w 54"/>
                <a:gd name="T31" fmla="*/ 156 h 345"/>
                <a:gd name="T32" fmla="*/ 10 w 54"/>
                <a:gd name="T33" fmla="*/ 132 h 345"/>
                <a:gd name="T34" fmla="*/ 15 w 54"/>
                <a:gd name="T35" fmla="*/ 106 h 345"/>
                <a:gd name="T36" fmla="*/ 4 w 54"/>
                <a:gd name="T37" fmla="*/ 66 h 345"/>
                <a:gd name="T38" fmla="*/ 0 w 54"/>
                <a:gd name="T39" fmla="*/ 52 h 345"/>
                <a:gd name="T40" fmla="*/ 9 w 54"/>
                <a:gd name="T41" fmla="*/ 18 h 345"/>
                <a:gd name="T42" fmla="*/ 10 w 54"/>
                <a:gd name="T43" fmla="*/ 10 h 3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"/>
                <a:gd name="T67" fmla="*/ 0 h 345"/>
                <a:gd name="T68" fmla="*/ 54 w 54"/>
                <a:gd name="T69" fmla="*/ 345 h 3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" h="345">
                  <a:moveTo>
                    <a:pt x="12" y="0"/>
                  </a:moveTo>
                  <a:cubicBezTo>
                    <a:pt x="13" y="12"/>
                    <a:pt x="11" y="48"/>
                    <a:pt x="21" y="61"/>
                  </a:cubicBezTo>
                  <a:cubicBezTo>
                    <a:pt x="22" y="68"/>
                    <a:pt x="26" y="73"/>
                    <a:pt x="30" y="79"/>
                  </a:cubicBezTo>
                  <a:cubicBezTo>
                    <a:pt x="31" y="85"/>
                    <a:pt x="33" y="91"/>
                    <a:pt x="36" y="97"/>
                  </a:cubicBezTo>
                  <a:cubicBezTo>
                    <a:pt x="38" y="107"/>
                    <a:pt x="40" y="121"/>
                    <a:pt x="45" y="130"/>
                  </a:cubicBezTo>
                  <a:cubicBezTo>
                    <a:pt x="44" y="168"/>
                    <a:pt x="28" y="210"/>
                    <a:pt x="45" y="244"/>
                  </a:cubicBezTo>
                  <a:cubicBezTo>
                    <a:pt x="47" y="254"/>
                    <a:pt x="49" y="261"/>
                    <a:pt x="54" y="270"/>
                  </a:cubicBezTo>
                  <a:cubicBezTo>
                    <a:pt x="53" y="283"/>
                    <a:pt x="52" y="300"/>
                    <a:pt x="48" y="312"/>
                  </a:cubicBezTo>
                  <a:cubicBezTo>
                    <a:pt x="46" y="318"/>
                    <a:pt x="40" y="330"/>
                    <a:pt x="40" y="330"/>
                  </a:cubicBezTo>
                  <a:cubicBezTo>
                    <a:pt x="37" y="345"/>
                    <a:pt x="38" y="326"/>
                    <a:pt x="36" y="322"/>
                  </a:cubicBezTo>
                  <a:cubicBezTo>
                    <a:pt x="35" y="320"/>
                    <a:pt x="34" y="319"/>
                    <a:pt x="33" y="318"/>
                  </a:cubicBezTo>
                  <a:cubicBezTo>
                    <a:pt x="32" y="316"/>
                    <a:pt x="32" y="315"/>
                    <a:pt x="31" y="313"/>
                  </a:cubicBezTo>
                  <a:cubicBezTo>
                    <a:pt x="29" y="304"/>
                    <a:pt x="28" y="300"/>
                    <a:pt x="27" y="289"/>
                  </a:cubicBezTo>
                  <a:cubicBezTo>
                    <a:pt x="29" y="273"/>
                    <a:pt x="32" y="258"/>
                    <a:pt x="25" y="243"/>
                  </a:cubicBezTo>
                  <a:cubicBezTo>
                    <a:pt x="26" y="232"/>
                    <a:pt x="24" y="215"/>
                    <a:pt x="30" y="204"/>
                  </a:cubicBezTo>
                  <a:cubicBezTo>
                    <a:pt x="33" y="190"/>
                    <a:pt x="31" y="168"/>
                    <a:pt x="22" y="156"/>
                  </a:cubicBezTo>
                  <a:cubicBezTo>
                    <a:pt x="20" y="148"/>
                    <a:pt x="14" y="140"/>
                    <a:pt x="10" y="132"/>
                  </a:cubicBezTo>
                  <a:cubicBezTo>
                    <a:pt x="11" y="123"/>
                    <a:pt x="12" y="114"/>
                    <a:pt x="15" y="106"/>
                  </a:cubicBezTo>
                  <a:cubicBezTo>
                    <a:pt x="13" y="89"/>
                    <a:pt x="14" y="79"/>
                    <a:pt x="4" y="66"/>
                  </a:cubicBezTo>
                  <a:cubicBezTo>
                    <a:pt x="3" y="61"/>
                    <a:pt x="1" y="57"/>
                    <a:pt x="0" y="52"/>
                  </a:cubicBezTo>
                  <a:cubicBezTo>
                    <a:pt x="1" y="34"/>
                    <a:pt x="2" y="32"/>
                    <a:pt x="9" y="18"/>
                  </a:cubicBezTo>
                  <a:cubicBezTo>
                    <a:pt x="10" y="12"/>
                    <a:pt x="10" y="15"/>
                    <a:pt x="10" y="10"/>
                  </a:cubicBezTo>
                </a:path>
              </a:pathLst>
            </a:custGeom>
            <a:solidFill>
              <a:srgbClr val="FF896D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07" name="Freeform 136"/>
            <p:cNvSpPr>
              <a:spLocks/>
            </p:cNvSpPr>
            <p:nvPr/>
          </p:nvSpPr>
          <p:spPr bwMode="auto">
            <a:xfrm>
              <a:off x="3072" y="3191"/>
              <a:ext cx="63" cy="217"/>
            </a:xfrm>
            <a:custGeom>
              <a:avLst/>
              <a:gdLst>
                <a:gd name="T0" fmla="*/ 38 w 56"/>
                <a:gd name="T1" fmla="*/ 0 h 300"/>
                <a:gd name="T2" fmla="*/ 46 w 56"/>
                <a:gd name="T3" fmla="*/ 69 h 300"/>
                <a:gd name="T4" fmla="*/ 52 w 56"/>
                <a:gd name="T5" fmla="*/ 106 h 300"/>
                <a:gd name="T6" fmla="*/ 41 w 56"/>
                <a:gd name="T7" fmla="*/ 220 h 300"/>
                <a:gd name="T8" fmla="*/ 35 w 56"/>
                <a:gd name="T9" fmla="*/ 238 h 300"/>
                <a:gd name="T10" fmla="*/ 31 w 56"/>
                <a:gd name="T11" fmla="*/ 256 h 300"/>
                <a:gd name="T12" fmla="*/ 26 w 56"/>
                <a:gd name="T13" fmla="*/ 268 h 300"/>
                <a:gd name="T14" fmla="*/ 20 w 56"/>
                <a:gd name="T15" fmla="*/ 300 h 300"/>
                <a:gd name="T16" fmla="*/ 25 w 56"/>
                <a:gd name="T17" fmla="*/ 244 h 300"/>
                <a:gd name="T18" fmla="*/ 34 w 56"/>
                <a:gd name="T19" fmla="*/ 141 h 300"/>
                <a:gd name="T20" fmla="*/ 40 w 56"/>
                <a:gd name="T21" fmla="*/ 123 h 300"/>
                <a:gd name="T22" fmla="*/ 32 w 56"/>
                <a:gd name="T23" fmla="*/ 81 h 300"/>
                <a:gd name="T24" fmla="*/ 22 w 56"/>
                <a:gd name="T25" fmla="*/ 64 h 300"/>
                <a:gd name="T26" fmla="*/ 17 w 56"/>
                <a:gd name="T27" fmla="*/ 54 h 300"/>
                <a:gd name="T28" fmla="*/ 19 w 56"/>
                <a:gd name="T29" fmla="*/ 36 h 300"/>
                <a:gd name="T30" fmla="*/ 37 w 56"/>
                <a:gd name="T31" fmla="*/ 10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300"/>
                <a:gd name="T50" fmla="*/ 56 w 56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300">
                  <a:moveTo>
                    <a:pt x="38" y="0"/>
                  </a:moveTo>
                  <a:cubicBezTo>
                    <a:pt x="40" y="22"/>
                    <a:pt x="38" y="49"/>
                    <a:pt x="46" y="69"/>
                  </a:cubicBezTo>
                  <a:cubicBezTo>
                    <a:pt x="48" y="81"/>
                    <a:pt x="50" y="94"/>
                    <a:pt x="52" y="106"/>
                  </a:cubicBezTo>
                  <a:cubicBezTo>
                    <a:pt x="51" y="130"/>
                    <a:pt x="56" y="190"/>
                    <a:pt x="41" y="220"/>
                  </a:cubicBezTo>
                  <a:cubicBezTo>
                    <a:pt x="40" y="226"/>
                    <a:pt x="38" y="232"/>
                    <a:pt x="35" y="238"/>
                  </a:cubicBezTo>
                  <a:cubicBezTo>
                    <a:pt x="34" y="244"/>
                    <a:pt x="33" y="250"/>
                    <a:pt x="31" y="256"/>
                  </a:cubicBezTo>
                  <a:cubicBezTo>
                    <a:pt x="30" y="260"/>
                    <a:pt x="26" y="268"/>
                    <a:pt x="26" y="268"/>
                  </a:cubicBezTo>
                  <a:cubicBezTo>
                    <a:pt x="24" y="279"/>
                    <a:pt x="26" y="290"/>
                    <a:pt x="20" y="300"/>
                  </a:cubicBezTo>
                  <a:cubicBezTo>
                    <a:pt x="0" y="293"/>
                    <a:pt x="19" y="258"/>
                    <a:pt x="25" y="244"/>
                  </a:cubicBezTo>
                  <a:cubicBezTo>
                    <a:pt x="27" y="211"/>
                    <a:pt x="21" y="172"/>
                    <a:pt x="34" y="141"/>
                  </a:cubicBezTo>
                  <a:cubicBezTo>
                    <a:pt x="35" y="134"/>
                    <a:pt x="38" y="129"/>
                    <a:pt x="40" y="123"/>
                  </a:cubicBezTo>
                  <a:cubicBezTo>
                    <a:pt x="41" y="107"/>
                    <a:pt x="42" y="94"/>
                    <a:pt x="32" y="81"/>
                  </a:cubicBezTo>
                  <a:cubicBezTo>
                    <a:pt x="31" y="73"/>
                    <a:pt x="26" y="71"/>
                    <a:pt x="22" y="64"/>
                  </a:cubicBezTo>
                  <a:cubicBezTo>
                    <a:pt x="20" y="61"/>
                    <a:pt x="17" y="54"/>
                    <a:pt x="17" y="54"/>
                  </a:cubicBezTo>
                  <a:cubicBezTo>
                    <a:pt x="16" y="47"/>
                    <a:pt x="16" y="42"/>
                    <a:pt x="19" y="36"/>
                  </a:cubicBezTo>
                  <a:cubicBezTo>
                    <a:pt x="21" y="26"/>
                    <a:pt x="30" y="17"/>
                    <a:pt x="37" y="10"/>
                  </a:cubicBezTo>
                </a:path>
              </a:pathLst>
            </a:custGeom>
            <a:solidFill>
              <a:srgbClr val="FF896D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7575554" y="5129210"/>
            <a:ext cx="920750" cy="914400"/>
            <a:chOff x="3120" y="3120"/>
            <a:chExt cx="580" cy="576"/>
          </a:xfrm>
        </p:grpSpPr>
        <p:sp>
          <p:nvSpPr>
            <p:cNvPr id="12344" name="Rectangle 140"/>
            <p:cNvSpPr>
              <a:spLocks noChangeArrowheads="1"/>
            </p:cNvSpPr>
            <p:nvPr/>
          </p:nvSpPr>
          <p:spPr bwMode="auto">
            <a:xfrm>
              <a:off x="3124" y="3120"/>
              <a:ext cx="576" cy="57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5" name="Freeform 141"/>
            <p:cNvSpPr>
              <a:spLocks/>
            </p:cNvSpPr>
            <p:nvPr/>
          </p:nvSpPr>
          <p:spPr bwMode="auto">
            <a:xfrm>
              <a:off x="3120" y="3120"/>
              <a:ext cx="328" cy="367"/>
            </a:xfrm>
            <a:custGeom>
              <a:avLst/>
              <a:gdLst>
                <a:gd name="T0" fmla="*/ 294 w 328"/>
                <a:gd name="T1" fmla="*/ 0 h 367"/>
                <a:gd name="T2" fmla="*/ 250 w 328"/>
                <a:gd name="T3" fmla="*/ 111 h 367"/>
                <a:gd name="T4" fmla="*/ 235 w 328"/>
                <a:gd name="T5" fmla="*/ 117 h 367"/>
                <a:gd name="T6" fmla="*/ 226 w 328"/>
                <a:gd name="T7" fmla="*/ 128 h 367"/>
                <a:gd name="T8" fmla="*/ 220 w 328"/>
                <a:gd name="T9" fmla="*/ 147 h 367"/>
                <a:gd name="T10" fmla="*/ 216 w 328"/>
                <a:gd name="T11" fmla="*/ 162 h 367"/>
                <a:gd name="T12" fmla="*/ 226 w 328"/>
                <a:gd name="T13" fmla="*/ 204 h 367"/>
                <a:gd name="T14" fmla="*/ 243 w 328"/>
                <a:gd name="T15" fmla="*/ 213 h 367"/>
                <a:gd name="T16" fmla="*/ 286 w 328"/>
                <a:gd name="T17" fmla="*/ 188 h 367"/>
                <a:gd name="T18" fmla="*/ 300 w 328"/>
                <a:gd name="T19" fmla="*/ 198 h 367"/>
                <a:gd name="T20" fmla="*/ 295 w 328"/>
                <a:gd name="T21" fmla="*/ 288 h 367"/>
                <a:gd name="T22" fmla="*/ 261 w 328"/>
                <a:gd name="T23" fmla="*/ 287 h 367"/>
                <a:gd name="T24" fmla="*/ 184 w 328"/>
                <a:gd name="T25" fmla="*/ 287 h 367"/>
                <a:gd name="T26" fmla="*/ 193 w 328"/>
                <a:gd name="T27" fmla="*/ 309 h 367"/>
                <a:gd name="T28" fmla="*/ 210 w 328"/>
                <a:gd name="T29" fmla="*/ 314 h 367"/>
                <a:gd name="T30" fmla="*/ 217 w 328"/>
                <a:gd name="T31" fmla="*/ 329 h 367"/>
                <a:gd name="T32" fmla="*/ 196 w 328"/>
                <a:gd name="T33" fmla="*/ 357 h 367"/>
                <a:gd name="T34" fmla="*/ 148 w 328"/>
                <a:gd name="T35" fmla="*/ 359 h 367"/>
                <a:gd name="T36" fmla="*/ 124 w 328"/>
                <a:gd name="T37" fmla="*/ 348 h 367"/>
                <a:gd name="T38" fmla="*/ 112 w 328"/>
                <a:gd name="T39" fmla="*/ 333 h 367"/>
                <a:gd name="T40" fmla="*/ 97 w 328"/>
                <a:gd name="T41" fmla="*/ 287 h 367"/>
                <a:gd name="T42" fmla="*/ 31 w 328"/>
                <a:gd name="T43" fmla="*/ 281 h 367"/>
                <a:gd name="T44" fmla="*/ 0 w 328"/>
                <a:gd name="T45" fmla="*/ 276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8"/>
                <a:gd name="T70" fmla="*/ 0 h 367"/>
                <a:gd name="T71" fmla="*/ 328 w 328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8" h="367">
                  <a:moveTo>
                    <a:pt x="294" y="0"/>
                  </a:moveTo>
                  <a:cubicBezTo>
                    <a:pt x="303" y="45"/>
                    <a:pt x="303" y="102"/>
                    <a:pt x="250" y="111"/>
                  </a:cubicBezTo>
                  <a:cubicBezTo>
                    <a:pt x="245" y="115"/>
                    <a:pt x="241" y="116"/>
                    <a:pt x="235" y="117"/>
                  </a:cubicBezTo>
                  <a:cubicBezTo>
                    <a:pt x="230" y="120"/>
                    <a:pt x="228" y="122"/>
                    <a:pt x="226" y="128"/>
                  </a:cubicBezTo>
                  <a:cubicBezTo>
                    <a:pt x="225" y="134"/>
                    <a:pt x="223" y="141"/>
                    <a:pt x="220" y="147"/>
                  </a:cubicBezTo>
                  <a:cubicBezTo>
                    <a:pt x="219" y="152"/>
                    <a:pt x="217" y="157"/>
                    <a:pt x="216" y="162"/>
                  </a:cubicBezTo>
                  <a:cubicBezTo>
                    <a:pt x="217" y="180"/>
                    <a:pt x="212" y="193"/>
                    <a:pt x="226" y="204"/>
                  </a:cubicBezTo>
                  <a:cubicBezTo>
                    <a:pt x="230" y="210"/>
                    <a:pt x="236" y="212"/>
                    <a:pt x="243" y="213"/>
                  </a:cubicBezTo>
                  <a:cubicBezTo>
                    <a:pt x="263" y="223"/>
                    <a:pt x="274" y="200"/>
                    <a:pt x="286" y="188"/>
                  </a:cubicBezTo>
                  <a:cubicBezTo>
                    <a:pt x="298" y="189"/>
                    <a:pt x="294" y="190"/>
                    <a:pt x="300" y="198"/>
                  </a:cubicBezTo>
                  <a:cubicBezTo>
                    <a:pt x="306" y="228"/>
                    <a:pt x="328" y="281"/>
                    <a:pt x="295" y="288"/>
                  </a:cubicBezTo>
                  <a:cubicBezTo>
                    <a:pt x="288" y="292"/>
                    <a:pt x="268" y="287"/>
                    <a:pt x="261" y="287"/>
                  </a:cubicBezTo>
                  <a:cubicBezTo>
                    <a:pt x="235" y="282"/>
                    <a:pt x="210" y="285"/>
                    <a:pt x="184" y="287"/>
                  </a:cubicBezTo>
                  <a:cubicBezTo>
                    <a:pt x="177" y="296"/>
                    <a:pt x="182" y="307"/>
                    <a:pt x="193" y="309"/>
                  </a:cubicBezTo>
                  <a:cubicBezTo>
                    <a:pt x="199" y="311"/>
                    <a:pt x="204" y="312"/>
                    <a:pt x="210" y="314"/>
                  </a:cubicBezTo>
                  <a:cubicBezTo>
                    <a:pt x="215" y="319"/>
                    <a:pt x="216" y="322"/>
                    <a:pt x="217" y="329"/>
                  </a:cubicBezTo>
                  <a:cubicBezTo>
                    <a:pt x="216" y="344"/>
                    <a:pt x="212" y="354"/>
                    <a:pt x="196" y="357"/>
                  </a:cubicBezTo>
                  <a:cubicBezTo>
                    <a:pt x="182" y="367"/>
                    <a:pt x="164" y="361"/>
                    <a:pt x="148" y="359"/>
                  </a:cubicBezTo>
                  <a:cubicBezTo>
                    <a:pt x="140" y="355"/>
                    <a:pt x="132" y="353"/>
                    <a:pt x="124" y="348"/>
                  </a:cubicBezTo>
                  <a:cubicBezTo>
                    <a:pt x="120" y="342"/>
                    <a:pt x="116" y="340"/>
                    <a:pt x="112" y="333"/>
                  </a:cubicBezTo>
                  <a:cubicBezTo>
                    <a:pt x="110" y="318"/>
                    <a:pt x="115" y="290"/>
                    <a:pt x="97" y="287"/>
                  </a:cubicBezTo>
                  <a:cubicBezTo>
                    <a:pt x="78" y="277"/>
                    <a:pt x="49" y="281"/>
                    <a:pt x="31" y="281"/>
                  </a:cubicBezTo>
                  <a:cubicBezTo>
                    <a:pt x="19" y="279"/>
                    <a:pt x="12" y="276"/>
                    <a:pt x="0" y="27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6" name="Freeform 142"/>
            <p:cNvSpPr>
              <a:spLocks/>
            </p:cNvSpPr>
            <p:nvPr/>
          </p:nvSpPr>
          <p:spPr bwMode="auto">
            <a:xfrm>
              <a:off x="3402" y="3411"/>
              <a:ext cx="100" cy="285"/>
            </a:xfrm>
            <a:custGeom>
              <a:avLst/>
              <a:gdLst>
                <a:gd name="T0" fmla="*/ 15 w 100"/>
                <a:gd name="T1" fmla="*/ 0 h 285"/>
                <a:gd name="T2" fmla="*/ 13 w 100"/>
                <a:gd name="T3" fmla="*/ 90 h 285"/>
                <a:gd name="T4" fmla="*/ 24 w 100"/>
                <a:gd name="T5" fmla="*/ 135 h 285"/>
                <a:gd name="T6" fmla="*/ 51 w 100"/>
                <a:gd name="T7" fmla="*/ 95 h 285"/>
                <a:gd name="T8" fmla="*/ 87 w 100"/>
                <a:gd name="T9" fmla="*/ 126 h 285"/>
                <a:gd name="T10" fmla="*/ 96 w 100"/>
                <a:gd name="T11" fmla="*/ 146 h 285"/>
                <a:gd name="T12" fmla="*/ 100 w 100"/>
                <a:gd name="T13" fmla="*/ 197 h 285"/>
                <a:gd name="T14" fmla="*/ 72 w 100"/>
                <a:gd name="T15" fmla="*/ 227 h 285"/>
                <a:gd name="T16" fmla="*/ 15 w 100"/>
                <a:gd name="T17" fmla="*/ 225 h 285"/>
                <a:gd name="T18" fmla="*/ 4 w 100"/>
                <a:gd name="T19" fmla="*/ 243 h 285"/>
                <a:gd name="T20" fmla="*/ 0 w 100"/>
                <a:gd name="T21" fmla="*/ 285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85"/>
                <a:gd name="T35" fmla="*/ 100 w 10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85">
                  <a:moveTo>
                    <a:pt x="15" y="0"/>
                  </a:moveTo>
                  <a:cubicBezTo>
                    <a:pt x="17" y="29"/>
                    <a:pt x="26" y="63"/>
                    <a:pt x="13" y="90"/>
                  </a:cubicBezTo>
                  <a:cubicBezTo>
                    <a:pt x="14" y="102"/>
                    <a:pt x="6" y="132"/>
                    <a:pt x="24" y="135"/>
                  </a:cubicBezTo>
                  <a:cubicBezTo>
                    <a:pt x="36" y="120"/>
                    <a:pt x="28" y="99"/>
                    <a:pt x="51" y="95"/>
                  </a:cubicBezTo>
                  <a:cubicBezTo>
                    <a:pt x="75" y="97"/>
                    <a:pt x="74" y="109"/>
                    <a:pt x="87" y="126"/>
                  </a:cubicBezTo>
                  <a:cubicBezTo>
                    <a:pt x="88" y="133"/>
                    <a:pt x="93" y="140"/>
                    <a:pt x="96" y="146"/>
                  </a:cubicBezTo>
                  <a:cubicBezTo>
                    <a:pt x="99" y="163"/>
                    <a:pt x="97" y="180"/>
                    <a:pt x="100" y="197"/>
                  </a:cubicBezTo>
                  <a:cubicBezTo>
                    <a:pt x="97" y="214"/>
                    <a:pt x="84" y="218"/>
                    <a:pt x="72" y="227"/>
                  </a:cubicBezTo>
                  <a:cubicBezTo>
                    <a:pt x="50" y="225"/>
                    <a:pt x="37" y="224"/>
                    <a:pt x="15" y="225"/>
                  </a:cubicBezTo>
                  <a:cubicBezTo>
                    <a:pt x="7" y="230"/>
                    <a:pt x="8" y="235"/>
                    <a:pt x="4" y="243"/>
                  </a:cubicBezTo>
                  <a:cubicBezTo>
                    <a:pt x="3" y="257"/>
                    <a:pt x="0" y="271"/>
                    <a:pt x="0" y="28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7" name="Freeform 143"/>
            <p:cNvSpPr>
              <a:spLocks/>
            </p:cNvSpPr>
            <p:nvPr/>
          </p:nvSpPr>
          <p:spPr bwMode="auto">
            <a:xfrm>
              <a:off x="3424" y="3338"/>
              <a:ext cx="276" cy="85"/>
            </a:xfrm>
            <a:custGeom>
              <a:avLst/>
              <a:gdLst>
                <a:gd name="T0" fmla="*/ 0 w 276"/>
                <a:gd name="T1" fmla="*/ 69 h 85"/>
                <a:gd name="T2" fmla="*/ 96 w 276"/>
                <a:gd name="T3" fmla="*/ 73 h 85"/>
                <a:gd name="T4" fmla="*/ 129 w 276"/>
                <a:gd name="T5" fmla="*/ 75 h 85"/>
                <a:gd name="T6" fmla="*/ 129 w 276"/>
                <a:gd name="T7" fmla="*/ 51 h 85"/>
                <a:gd name="T8" fmla="*/ 111 w 276"/>
                <a:gd name="T9" fmla="*/ 42 h 85"/>
                <a:gd name="T10" fmla="*/ 102 w 276"/>
                <a:gd name="T11" fmla="*/ 31 h 85"/>
                <a:gd name="T12" fmla="*/ 107 w 276"/>
                <a:gd name="T13" fmla="*/ 6 h 85"/>
                <a:gd name="T14" fmla="*/ 132 w 276"/>
                <a:gd name="T15" fmla="*/ 0 h 85"/>
                <a:gd name="T16" fmla="*/ 170 w 276"/>
                <a:gd name="T17" fmla="*/ 4 h 85"/>
                <a:gd name="T18" fmla="*/ 183 w 276"/>
                <a:gd name="T19" fmla="*/ 13 h 85"/>
                <a:gd name="T20" fmla="*/ 194 w 276"/>
                <a:gd name="T21" fmla="*/ 31 h 85"/>
                <a:gd name="T22" fmla="*/ 186 w 276"/>
                <a:gd name="T23" fmla="*/ 54 h 85"/>
                <a:gd name="T24" fmla="*/ 194 w 276"/>
                <a:gd name="T25" fmla="*/ 73 h 85"/>
                <a:gd name="T26" fmla="*/ 276 w 276"/>
                <a:gd name="T27" fmla="*/ 79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6"/>
                <a:gd name="T43" fmla="*/ 0 h 85"/>
                <a:gd name="T44" fmla="*/ 276 w 276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6" h="85">
                  <a:moveTo>
                    <a:pt x="0" y="69"/>
                  </a:moveTo>
                  <a:cubicBezTo>
                    <a:pt x="37" y="70"/>
                    <a:pt x="63" y="70"/>
                    <a:pt x="96" y="73"/>
                  </a:cubicBezTo>
                  <a:cubicBezTo>
                    <a:pt x="107" y="77"/>
                    <a:pt x="117" y="76"/>
                    <a:pt x="129" y="75"/>
                  </a:cubicBezTo>
                  <a:cubicBezTo>
                    <a:pt x="138" y="70"/>
                    <a:pt x="139" y="57"/>
                    <a:pt x="129" y="51"/>
                  </a:cubicBezTo>
                  <a:cubicBezTo>
                    <a:pt x="125" y="45"/>
                    <a:pt x="118" y="43"/>
                    <a:pt x="111" y="42"/>
                  </a:cubicBezTo>
                  <a:cubicBezTo>
                    <a:pt x="106" y="39"/>
                    <a:pt x="105" y="36"/>
                    <a:pt x="102" y="31"/>
                  </a:cubicBezTo>
                  <a:cubicBezTo>
                    <a:pt x="100" y="22"/>
                    <a:pt x="95" y="8"/>
                    <a:pt x="107" y="6"/>
                  </a:cubicBezTo>
                  <a:cubicBezTo>
                    <a:pt x="114" y="2"/>
                    <a:pt x="124" y="1"/>
                    <a:pt x="132" y="0"/>
                  </a:cubicBezTo>
                  <a:cubicBezTo>
                    <a:pt x="151" y="1"/>
                    <a:pt x="155" y="1"/>
                    <a:pt x="170" y="4"/>
                  </a:cubicBezTo>
                  <a:cubicBezTo>
                    <a:pt x="174" y="7"/>
                    <a:pt x="179" y="10"/>
                    <a:pt x="183" y="13"/>
                  </a:cubicBezTo>
                  <a:cubicBezTo>
                    <a:pt x="187" y="19"/>
                    <a:pt x="190" y="25"/>
                    <a:pt x="194" y="31"/>
                  </a:cubicBezTo>
                  <a:cubicBezTo>
                    <a:pt x="196" y="41"/>
                    <a:pt x="195" y="49"/>
                    <a:pt x="186" y="54"/>
                  </a:cubicBezTo>
                  <a:cubicBezTo>
                    <a:pt x="179" y="64"/>
                    <a:pt x="182" y="71"/>
                    <a:pt x="194" y="73"/>
                  </a:cubicBezTo>
                  <a:cubicBezTo>
                    <a:pt x="218" y="85"/>
                    <a:pt x="249" y="79"/>
                    <a:pt x="276" y="7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8" name="Line 145"/>
            <p:cNvSpPr>
              <a:spLocks noChangeShapeType="1"/>
            </p:cNvSpPr>
            <p:nvPr/>
          </p:nvSpPr>
          <p:spPr bwMode="auto">
            <a:xfrm>
              <a:off x="3168" y="3216"/>
              <a:ext cx="1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9" name="Line 147"/>
            <p:cNvSpPr>
              <a:spLocks noChangeShapeType="1"/>
            </p:cNvSpPr>
            <p:nvPr/>
          </p:nvSpPr>
          <p:spPr bwMode="auto">
            <a:xfrm>
              <a:off x="3124" y="3312"/>
              <a:ext cx="1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50" name="Line 148"/>
            <p:cNvSpPr>
              <a:spLocks noChangeShapeType="1"/>
            </p:cNvSpPr>
            <p:nvPr/>
          </p:nvSpPr>
          <p:spPr bwMode="auto">
            <a:xfrm>
              <a:off x="3460" y="3168"/>
              <a:ext cx="1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51" name="Line 151"/>
            <p:cNvSpPr>
              <a:spLocks noChangeShapeType="1"/>
            </p:cNvSpPr>
            <p:nvPr/>
          </p:nvSpPr>
          <p:spPr bwMode="auto">
            <a:xfrm>
              <a:off x="3456" y="3312"/>
              <a:ext cx="1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52" name="Line 153"/>
            <p:cNvSpPr>
              <a:spLocks noChangeShapeType="1"/>
            </p:cNvSpPr>
            <p:nvPr/>
          </p:nvSpPr>
          <p:spPr bwMode="auto">
            <a:xfrm>
              <a:off x="3504" y="3552"/>
              <a:ext cx="1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53" name="Line 154"/>
            <p:cNvSpPr>
              <a:spLocks noChangeShapeType="1"/>
            </p:cNvSpPr>
            <p:nvPr/>
          </p:nvSpPr>
          <p:spPr bwMode="auto">
            <a:xfrm>
              <a:off x="3504" y="3600"/>
              <a:ext cx="1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54" name="Line 156"/>
            <p:cNvSpPr>
              <a:spLocks noChangeShapeType="1"/>
            </p:cNvSpPr>
            <p:nvPr/>
          </p:nvSpPr>
          <p:spPr bwMode="auto">
            <a:xfrm>
              <a:off x="3168" y="3504"/>
              <a:ext cx="1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55" name="Line 158"/>
            <p:cNvSpPr>
              <a:spLocks noChangeShapeType="1"/>
            </p:cNvSpPr>
            <p:nvPr/>
          </p:nvSpPr>
          <p:spPr bwMode="auto">
            <a:xfrm>
              <a:off x="3220" y="3600"/>
              <a:ext cx="1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" name="Group 163"/>
            <p:cNvGrpSpPr>
              <a:grpSpLocks/>
            </p:cNvGrpSpPr>
            <p:nvPr/>
          </p:nvGrpSpPr>
          <p:grpSpPr bwMode="auto">
            <a:xfrm>
              <a:off x="3216" y="3168"/>
              <a:ext cx="184" cy="0"/>
              <a:chOff x="3172" y="3168"/>
              <a:chExt cx="184" cy="0"/>
            </a:xfrm>
          </p:grpSpPr>
          <p:sp>
            <p:nvSpPr>
              <p:cNvPr id="12392" name="Line 144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93" name="Line 160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94" name="Line 161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95" name="Line 162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3128" y="3264"/>
              <a:ext cx="184" cy="1"/>
              <a:chOff x="3172" y="3168"/>
              <a:chExt cx="184" cy="0"/>
            </a:xfrm>
          </p:grpSpPr>
          <p:sp>
            <p:nvSpPr>
              <p:cNvPr id="12388" name="Line 165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89" name="Line 166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90" name="Line 167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91" name="Line 168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169"/>
            <p:cNvGrpSpPr>
              <a:grpSpLocks/>
            </p:cNvGrpSpPr>
            <p:nvPr/>
          </p:nvGrpSpPr>
          <p:grpSpPr bwMode="auto">
            <a:xfrm>
              <a:off x="3464" y="3216"/>
              <a:ext cx="184" cy="0"/>
              <a:chOff x="3172" y="3168"/>
              <a:chExt cx="184" cy="0"/>
            </a:xfrm>
          </p:grpSpPr>
          <p:sp>
            <p:nvSpPr>
              <p:cNvPr id="12384" name="Line 170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85" name="Line 171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86" name="Line 172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87" name="Line 173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2" name="Group 174"/>
            <p:cNvGrpSpPr>
              <a:grpSpLocks/>
            </p:cNvGrpSpPr>
            <p:nvPr/>
          </p:nvGrpSpPr>
          <p:grpSpPr bwMode="auto">
            <a:xfrm>
              <a:off x="3408" y="3264"/>
              <a:ext cx="184" cy="0"/>
              <a:chOff x="3172" y="3168"/>
              <a:chExt cx="184" cy="0"/>
            </a:xfrm>
          </p:grpSpPr>
          <p:sp>
            <p:nvSpPr>
              <p:cNvPr id="12380" name="Line 175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81" name="Line 176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82" name="Line 177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83" name="Line 178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 179"/>
            <p:cNvGrpSpPr>
              <a:grpSpLocks/>
            </p:cNvGrpSpPr>
            <p:nvPr/>
          </p:nvGrpSpPr>
          <p:grpSpPr bwMode="auto">
            <a:xfrm>
              <a:off x="3224" y="3552"/>
              <a:ext cx="184" cy="0"/>
              <a:chOff x="3172" y="3168"/>
              <a:chExt cx="184" cy="0"/>
            </a:xfrm>
          </p:grpSpPr>
          <p:sp>
            <p:nvSpPr>
              <p:cNvPr id="12376" name="Line 180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7" name="Line 181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8" name="Line 182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9" name="Line 183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" name="Group 184"/>
            <p:cNvGrpSpPr>
              <a:grpSpLocks/>
            </p:cNvGrpSpPr>
            <p:nvPr/>
          </p:nvGrpSpPr>
          <p:grpSpPr bwMode="auto">
            <a:xfrm>
              <a:off x="3168" y="3648"/>
              <a:ext cx="184" cy="0"/>
              <a:chOff x="3172" y="3168"/>
              <a:chExt cx="184" cy="0"/>
            </a:xfrm>
          </p:grpSpPr>
          <p:sp>
            <p:nvSpPr>
              <p:cNvPr id="12372" name="Line 185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3" name="Line 186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4" name="Line 187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5" name="Line 188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189"/>
            <p:cNvGrpSpPr>
              <a:grpSpLocks/>
            </p:cNvGrpSpPr>
            <p:nvPr/>
          </p:nvGrpSpPr>
          <p:grpSpPr bwMode="auto">
            <a:xfrm>
              <a:off x="3456" y="3504"/>
              <a:ext cx="184" cy="0"/>
              <a:chOff x="3172" y="3168"/>
              <a:chExt cx="184" cy="0"/>
            </a:xfrm>
          </p:grpSpPr>
          <p:sp>
            <p:nvSpPr>
              <p:cNvPr id="12368" name="Line 190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69" name="Line 191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0" name="Line 192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71" name="Line 193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" name="Group 194"/>
            <p:cNvGrpSpPr>
              <a:grpSpLocks/>
            </p:cNvGrpSpPr>
            <p:nvPr/>
          </p:nvGrpSpPr>
          <p:grpSpPr bwMode="auto">
            <a:xfrm>
              <a:off x="3456" y="3648"/>
              <a:ext cx="184" cy="0"/>
              <a:chOff x="3172" y="3168"/>
              <a:chExt cx="184" cy="0"/>
            </a:xfrm>
          </p:grpSpPr>
          <p:sp>
            <p:nvSpPr>
              <p:cNvPr id="12364" name="Line 195"/>
              <p:cNvSpPr>
                <a:spLocks noChangeShapeType="1"/>
              </p:cNvSpPr>
              <p:nvPr/>
            </p:nvSpPr>
            <p:spPr bwMode="auto">
              <a:xfrm>
                <a:off x="317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65" name="Line 196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66" name="Line 197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67" name="Line 198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4" cy="0"/>
              </a:xfrm>
              <a:prstGeom prst="line">
                <a:avLst/>
              </a:prstGeom>
              <a:noFill/>
              <a:ln w="9525">
                <a:solidFill>
                  <a:srgbClr val="E9E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2321" name="Line 258"/>
          <p:cNvSpPr>
            <a:spLocks noChangeShapeType="1"/>
          </p:cNvSpPr>
          <p:nvPr/>
        </p:nvSpPr>
        <p:spPr bwMode="auto">
          <a:xfrm>
            <a:off x="6972304" y="558641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22" name="AutoShape 259"/>
          <p:cNvSpPr>
            <a:spLocks noChangeArrowheads="1"/>
          </p:cNvSpPr>
          <p:nvPr/>
        </p:nvSpPr>
        <p:spPr bwMode="auto">
          <a:xfrm>
            <a:off x="5143504" y="3071810"/>
            <a:ext cx="3657600" cy="3124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NEXT LECTURE :</a:t>
            </a:r>
            <a:br>
              <a:rPr lang="en-US" dirty="0" smtClean="0"/>
            </a:br>
            <a:r>
              <a:rPr lang="en-US" dirty="0" smtClean="0"/>
              <a:t>Aspects of Assemblies</a:t>
            </a:r>
            <a:br>
              <a:rPr lang="en-US" dirty="0" smtClean="0"/>
            </a:br>
            <a:r>
              <a:rPr lang="en-US" dirty="0" smtClean="0"/>
              <a:t>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For structural self-adaptation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BE0-196E-4575-B057-7434B210777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86F-B7A2-4797-8C13-69DED738DE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 of Assembly Concept for self-adaptation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From AOP Principles</a:t>
            </a:r>
          </a:p>
          <a:p>
            <a:pPr lvl="0"/>
            <a:r>
              <a:rPr lang="fr-FR" smtClean="0"/>
              <a:t>Aspect of Assembly Principles</a:t>
            </a:r>
          </a:p>
          <a:p>
            <a:pPr lvl="0"/>
            <a:r>
              <a:rPr lang="en-US" smtClean="0"/>
              <a:t>Complete AA Weaving Cycle</a:t>
            </a:r>
          </a:p>
          <a:p>
            <a:pPr lvl="0"/>
            <a:r>
              <a:rPr lang="en-US" smtClean="0"/>
              <a:t>Different kinds of conflict resolution</a:t>
            </a:r>
            <a:r>
              <a:rPr lang="fr-FR" smtClean="0"/>
              <a:t> </a:t>
            </a:r>
          </a:p>
          <a:p>
            <a:pPr lvl="0"/>
            <a:endParaRPr lang="en-US" smtClean="0"/>
          </a:p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FB57-B833-48F7-BC90-77AB5099A9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Reminder : AOP Principles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143000" y="1852190"/>
            <a:ext cx="3143250" cy="142557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public class </a:t>
            </a:r>
            <a:r>
              <a:rPr lang="fr-FR" sz="1000" b="1" dirty="0" err="1">
                <a:solidFill>
                  <a:srgbClr val="646BA2"/>
                </a:solidFill>
              </a:rPr>
              <a:t>HelloWorld</a:t>
            </a:r>
            <a:r>
              <a:rPr lang="fr-FR" sz="1000" b="1" dirty="0">
                <a:solidFill>
                  <a:srgbClr val="646BA2"/>
                </a:solidFill>
              </a:rPr>
              <a:t> 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public </a:t>
            </a:r>
            <a:r>
              <a:rPr lang="fr-FR" sz="1000" b="1" dirty="0" err="1">
                <a:solidFill>
                  <a:srgbClr val="646BA2"/>
                </a:solidFill>
              </a:rPr>
              <a:t>static</a:t>
            </a:r>
            <a:r>
              <a:rPr lang="fr-FR" sz="1000" b="1" dirty="0">
                <a:solidFill>
                  <a:srgbClr val="646BA2"/>
                </a:solidFill>
              </a:rPr>
              <a:t> </a:t>
            </a:r>
            <a:r>
              <a:rPr lang="fr-FR" sz="1000" b="1" dirty="0" err="1">
                <a:solidFill>
                  <a:srgbClr val="646BA2"/>
                </a:solidFill>
              </a:rPr>
              <a:t>void</a:t>
            </a:r>
            <a:r>
              <a:rPr lang="fr-FR" sz="1000" b="1" dirty="0">
                <a:solidFill>
                  <a:srgbClr val="646BA2"/>
                </a:solidFill>
              </a:rPr>
              <a:t> main (String[ ] </a:t>
            </a:r>
            <a:r>
              <a:rPr lang="fr-FR" sz="1000" b="1" dirty="0" err="1">
                <a:solidFill>
                  <a:srgbClr val="646BA2"/>
                </a:solidFill>
              </a:rPr>
              <a:t>args</a:t>
            </a:r>
            <a:r>
              <a:rPr lang="fr-FR" sz="1000" b="1" dirty="0">
                <a:solidFill>
                  <a:srgbClr val="646BA2"/>
                </a:solidFill>
              </a:rPr>
              <a:t>)  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	new </a:t>
            </a:r>
            <a:r>
              <a:rPr lang="fr-FR" sz="1000" b="1" dirty="0" err="1">
                <a:solidFill>
                  <a:srgbClr val="646BA2"/>
                </a:solidFill>
              </a:rPr>
              <a:t>HelloWorld</a:t>
            </a:r>
            <a:r>
              <a:rPr lang="fr-FR" sz="1000" b="1" dirty="0">
                <a:solidFill>
                  <a:srgbClr val="646BA2"/>
                </a:solidFill>
              </a:rPr>
              <a:t>().</a:t>
            </a:r>
            <a:r>
              <a:rPr lang="fr-FR" sz="1000" b="1" dirty="0" err="1">
                <a:solidFill>
                  <a:srgbClr val="646BA2"/>
                </a:solidFill>
              </a:rPr>
              <a:t>sayHello</a:t>
            </a:r>
            <a:r>
              <a:rPr lang="fr-FR" sz="1000" b="1" dirty="0">
                <a:solidFill>
                  <a:srgbClr val="646BA2"/>
                </a:solidFill>
              </a:rPr>
              <a:t>();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}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public </a:t>
            </a:r>
            <a:r>
              <a:rPr lang="fr-FR" sz="1000" b="1" dirty="0" err="1">
                <a:solidFill>
                  <a:srgbClr val="646BA2"/>
                </a:solidFill>
              </a:rPr>
              <a:t>void</a:t>
            </a:r>
            <a:r>
              <a:rPr lang="fr-FR" sz="1000" b="1" dirty="0">
                <a:solidFill>
                  <a:srgbClr val="646BA2"/>
                </a:solidFill>
              </a:rPr>
              <a:t> </a:t>
            </a:r>
            <a:r>
              <a:rPr lang="fr-FR" sz="1000" b="1" dirty="0" err="1">
                <a:solidFill>
                  <a:srgbClr val="646BA2"/>
                </a:solidFill>
              </a:rPr>
              <a:t>sayHello</a:t>
            </a:r>
            <a:r>
              <a:rPr lang="fr-FR" sz="1000" b="1" dirty="0">
                <a:solidFill>
                  <a:srgbClr val="646BA2"/>
                </a:solidFill>
              </a:rPr>
              <a:t> () 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	system.out.println("Hello World!");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}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943225" y="4395812"/>
            <a:ext cx="3397250" cy="18415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public class </a:t>
            </a:r>
            <a:r>
              <a:rPr lang="fr-FR" sz="1000" b="1" dirty="0" err="1">
                <a:solidFill>
                  <a:srgbClr val="646BA2"/>
                </a:solidFill>
              </a:rPr>
              <a:t>HelloWorld</a:t>
            </a:r>
            <a:r>
              <a:rPr lang="fr-FR" sz="1000" b="1" dirty="0">
                <a:solidFill>
                  <a:srgbClr val="646BA2"/>
                </a:solidFill>
              </a:rPr>
              <a:t> 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public </a:t>
            </a:r>
            <a:r>
              <a:rPr lang="fr-FR" sz="1000" b="1" dirty="0" err="1">
                <a:solidFill>
                  <a:srgbClr val="646BA2"/>
                </a:solidFill>
              </a:rPr>
              <a:t>static</a:t>
            </a:r>
            <a:r>
              <a:rPr lang="fr-FR" sz="1000" b="1" dirty="0">
                <a:solidFill>
                  <a:srgbClr val="646BA2"/>
                </a:solidFill>
              </a:rPr>
              <a:t> </a:t>
            </a:r>
            <a:r>
              <a:rPr lang="fr-FR" sz="1000" b="1" dirty="0" err="1">
                <a:solidFill>
                  <a:srgbClr val="646BA2"/>
                </a:solidFill>
              </a:rPr>
              <a:t>void</a:t>
            </a:r>
            <a:r>
              <a:rPr lang="fr-FR" sz="1000" b="1" dirty="0">
                <a:solidFill>
                  <a:srgbClr val="646BA2"/>
                </a:solidFill>
              </a:rPr>
              <a:t> main (String[ ] </a:t>
            </a:r>
            <a:r>
              <a:rPr lang="fr-FR" sz="1000" b="1" dirty="0" err="1">
                <a:solidFill>
                  <a:srgbClr val="646BA2"/>
                </a:solidFill>
              </a:rPr>
              <a:t>args</a:t>
            </a:r>
            <a:r>
              <a:rPr lang="fr-FR" sz="1000" b="1" dirty="0">
                <a:solidFill>
                  <a:srgbClr val="646BA2"/>
                </a:solidFill>
              </a:rPr>
              <a:t>) 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FF0000"/>
                </a:solidFill>
              </a:rPr>
              <a:t>	System.out.println("Hello One...");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	new </a:t>
            </a:r>
            <a:r>
              <a:rPr lang="fr-FR" sz="1000" b="1" dirty="0" err="1">
                <a:solidFill>
                  <a:srgbClr val="646BA2"/>
                </a:solidFill>
              </a:rPr>
              <a:t>HelloWorld</a:t>
            </a:r>
            <a:r>
              <a:rPr lang="fr-FR" sz="1000" b="1" dirty="0">
                <a:solidFill>
                  <a:srgbClr val="646BA2"/>
                </a:solidFill>
              </a:rPr>
              <a:t>().</a:t>
            </a:r>
            <a:r>
              <a:rPr lang="fr-FR" sz="1000" b="1" dirty="0" err="1">
                <a:solidFill>
                  <a:srgbClr val="646BA2"/>
                </a:solidFill>
              </a:rPr>
              <a:t>sayHello</a:t>
            </a:r>
            <a:r>
              <a:rPr lang="fr-FR" sz="1000" b="1" dirty="0">
                <a:solidFill>
                  <a:srgbClr val="646BA2"/>
                </a:solidFill>
              </a:rPr>
              <a:t>();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FF6600"/>
                </a:solidFill>
              </a:rPr>
              <a:t>	System.out.println(</a:t>
            </a:r>
            <a:r>
              <a:rPr lang="fr-FR" sz="1000" b="1" dirty="0">
                <a:solidFill>
                  <a:srgbClr val="FF0000"/>
                </a:solidFill>
              </a:rPr>
              <a:t>"</a:t>
            </a:r>
            <a:r>
              <a:rPr lang="fr-FR" sz="1000" b="1" dirty="0">
                <a:solidFill>
                  <a:srgbClr val="FF6600"/>
                </a:solidFill>
              </a:rPr>
              <a:t>Hello </a:t>
            </a:r>
            <a:r>
              <a:rPr lang="fr-FR" sz="1000" b="1" dirty="0" err="1">
                <a:solidFill>
                  <a:srgbClr val="FF6600"/>
                </a:solidFill>
              </a:rPr>
              <a:t>Two</a:t>
            </a:r>
            <a:r>
              <a:rPr lang="fr-FR" sz="1000" b="1" dirty="0">
                <a:solidFill>
                  <a:srgbClr val="FF6600"/>
                </a:solidFill>
              </a:rPr>
              <a:t>...");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}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public </a:t>
            </a:r>
            <a:r>
              <a:rPr lang="fr-FR" sz="1000" b="1" dirty="0" err="1">
                <a:solidFill>
                  <a:srgbClr val="646BA2"/>
                </a:solidFill>
              </a:rPr>
              <a:t>void</a:t>
            </a:r>
            <a:r>
              <a:rPr lang="fr-FR" sz="1000" b="1" dirty="0">
                <a:solidFill>
                  <a:srgbClr val="646BA2"/>
                </a:solidFill>
              </a:rPr>
              <a:t> </a:t>
            </a:r>
            <a:r>
              <a:rPr lang="fr-FR" sz="1000" b="1" dirty="0" err="1">
                <a:solidFill>
                  <a:srgbClr val="646BA2"/>
                </a:solidFill>
              </a:rPr>
              <a:t>sayHello</a:t>
            </a:r>
            <a:r>
              <a:rPr lang="fr-FR" sz="1000" b="1" dirty="0">
                <a:solidFill>
                  <a:srgbClr val="646BA2"/>
                </a:solidFill>
              </a:rPr>
              <a:t> () 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	system.out.println("Hello World!");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646BA2"/>
                </a:solidFill>
              </a:rPr>
              <a:t>}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10800000">
            <a:off x="3606800" y="3692103"/>
            <a:ext cx="3198813" cy="415925"/>
          </a:xfrm>
          <a:custGeom>
            <a:avLst/>
            <a:gdLst>
              <a:gd name="G0" fmla="+- 20433 0 0"/>
              <a:gd name="G1" fmla="+- 3432 0 0"/>
              <a:gd name="G2" fmla="+- 12158 0 3432"/>
              <a:gd name="G3" fmla="+- G2 0 3432"/>
              <a:gd name="G4" fmla="*/ G3 32768 32059"/>
              <a:gd name="G5" fmla="*/ G4 1 2"/>
              <a:gd name="G6" fmla="+- 21600 0 20433"/>
              <a:gd name="G7" fmla="*/ G6 3432 6079"/>
              <a:gd name="G8" fmla="+- G7 20433 0"/>
              <a:gd name="T0" fmla="*/ 20433 w 21600"/>
              <a:gd name="T1" fmla="*/ 0 h 21600"/>
              <a:gd name="T2" fmla="*/ 20433 w 21600"/>
              <a:gd name="T3" fmla="*/ 12158 h 21600"/>
              <a:gd name="T4" fmla="*/ 27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0433" y="0"/>
                </a:lnTo>
                <a:lnTo>
                  <a:pt x="20433" y="3432"/>
                </a:lnTo>
                <a:lnTo>
                  <a:pt x="12427" y="3432"/>
                </a:lnTo>
                <a:cubicBezTo>
                  <a:pt x="5564" y="3432"/>
                  <a:pt x="0" y="7339"/>
                  <a:pt x="0" y="12158"/>
                </a:cubicBezTo>
                <a:lnTo>
                  <a:pt x="0" y="21600"/>
                </a:lnTo>
                <a:lnTo>
                  <a:pt x="5411" y="21600"/>
                </a:lnTo>
                <a:lnTo>
                  <a:pt x="5411" y="12158"/>
                </a:lnTo>
                <a:cubicBezTo>
                  <a:pt x="5411" y="10263"/>
                  <a:pt x="8552" y="8726"/>
                  <a:pt x="12427" y="8726"/>
                </a:cubicBezTo>
                <a:lnTo>
                  <a:pt x="20433" y="8726"/>
                </a:lnTo>
                <a:lnTo>
                  <a:pt x="20433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flipV="1">
            <a:off x="2409825" y="4227090"/>
            <a:ext cx="530225" cy="890588"/>
          </a:xfrm>
          <a:custGeom>
            <a:avLst/>
            <a:gdLst>
              <a:gd name="G0" fmla="+- 12427 0 0"/>
              <a:gd name="G1" fmla="+- 2922 0 0"/>
              <a:gd name="G2" fmla="+- 12158 0 2922"/>
              <a:gd name="G3" fmla="+- G2 0 2922"/>
              <a:gd name="G4" fmla="*/ G3 32768 32059"/>
              <a:gd name="G5" fmla="*/ G4 1 2"/>
              <a:gd name="G6" fmla="+- 21600 0 12427"/>
              <a:gd name="G7" fmla="*/ G6 2922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322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922"/>
                </a:lnTo>
                <a:cubicBezTo>
                  <a:pt x="5564" y="2922"/>
                  <a:pt x="0" y="7057"/>
                  <a:pt x="0" y="12158"/>
                </a:cubicBezTo>
                <a:lnTo>
                  <a:pt x="0" y="21600"/>
                </a:lnTo>
                <a:lnTo>
                  <a:pt x="6454" y="21600"/>
                </a:lnTo>
                <a:lnTo>
                  <a:pt x="6454" y="12158"/>
                </a:lnTo>
                <a:cubicBezTo>
                  <a:pt x="6454" y="10544"/>
                  <a:pt x="9128" y="9236"/>
                  <a:pt x="12427" y="9236"/>
                </a:cubicBezTo>
                <a:lnTo>
                  <a:pt x="12427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341563" y="3277765"/>
            <a:ext cx="331787" cy="414338"/>
          </a:xfrm>
          <a:prstGeom prst="downArrow">
            <a:avLst>
              <a:gd name="adj1" fmla="val 56639"/>
              <a:gd name="adj2" fmla="val 4484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4606925" y="1766465"/>
            <a:ext cx="3463925" cy="171767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" tIns="0" rIns="18000" bIns="108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673600" y="1969665"/>
            <a:ext cx="3332163" cy="59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err="1">
                <a:solidFill>
                  <a:srgbClr val="FF6600"/>
                </a:solidFill>
              </a:rPr>
              <a:t>pointcut</a:t>
            </a:r>
            <a:r>
              <a:rPr lang="fr-FR" sz="1000" b="1" dirty="0">
                <a:solidFill>
                  <a:srgbClr val="FF6600"/>
                </a:solidFill>
              </a:rPr>
              <a:t> salutation():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FF6600"/>
                </a:solidFill>
              </a:rPr>
              <a:t>	</a:t>
            </a:r>
            <a:r>
              <a:rPr lang="fr-FR" sz="1000" b="1" dirty="0" err="1">
                <a:solidFill>
                  <a:srgbClr val="FF6600"/>
                </a:solidFill>
              </a:rPr>
              <a:t>execution</a:t>
            </a:r>
            <a:r>
              <a:rPr lang="fr-FR" sz="1000" b="1" dirty="0">
                <a:solidFill>
                  <a:srgbClr val="FF6600"/>
                </a:solidFill>
              </a:rPr>
              <a:t>(*</a:t>
            </a:r>
            <a:r>
              <a:rPr lang="fr-FR" sz="1000" b="1" dirty="0" err="1">
                <a:solidFill>
                  <a:srgbClr val="FF6600"/>
                </a:solidFill>
              </a:rPr>
              <a:t>HelloWorld.sayHello</a:t>
            </a:r>
            <a:r>
              <a:rPr lang="fr-FR" sz="1000" b="1" dirty="0">
                <a:solidFill>
                  <a:srgbClr val="FF6600"/>
                </a:solidFill>
              </a:rPr>
              <a:t>(..)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FF6600"/>
                </a:solidFill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73600" y="2625303"/>
            <a:ext cx="3332163" cy="592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>
                <a:solidFill>
                  <a:srgbClr val="FF6600"/>
                </a:solidFill>
              </a:rPr>
              <a:t>after():salutation(){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>
                <a:solidFill>
                  <a:srgbClr val="FF6600"/>
                </a:solidFill>
              </a:rPr>
              <a:t>System.out.println(« Au revoir ...");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>
                <a:solidFill>
                  <a:srgbClr val="FF6600"/>
                </a:solidFill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/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4857750" y="1837903"/>
            <a:ext cx="3465513" cy="186055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8000" tIns="0" rIns="18000" bIns="1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926013" y="2106190"/>
            <a:ext cx="3330575" cy="592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>
                <a:solidFill>
                  <a:srgbClr val="FF0000"/>
                </a:solidFill>
              </a:rPr>
              <a:t>pointcut Two():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>
                <a:solidFill>
                  <a:srgbClr val="FF0000"/>
                </a:solidFill>
              </a:rPr>
              <a:t>	execution(*HelloWorld.sayHello(..));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>
              <a:solidFill>
                <a:srgbClr val="FF0000"/>
              </a:solidFill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926013" y="2760240"/>
            <a:ext cx="3330575" cy="59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err="1">
                <a:solidFill>
                  <a:srgbClr val="FF0000"/>
                </a:solidFill>
              </a:rPr>
              <a:t>before</a:t>
            </a:r>
            <a:r>
              <a:rPr lang="fr-FR" sz="1000" b="1" dirty="0">
                <a:solidFill>
                  <a:srgbClr val="FF0000"/>
                </a:solidFill>
              </a:rPr>
              <a:t>():</a:t>
            </a:r>
            <a:r>
              <a:rPr lang="fr-FR" sz="1000" b="1" dirty="0" err="1">
                <a:solidFill>
                  <a:srgbClr val="FF0000"/>
                </a:solidFill>
              </a:rPr>
              <a:t>Two</a:t>
            </a:r>
            <a:r>
              <a:rPr lang="fr-FR" sz="1000" b="1" dirty="0">
                <a:solidFill>
                  <a:srgbClr val="FF0000"/>
                </a:solidFill>
              </a:rPr>
              <a:t>() {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FF0000"/>
                </a:solidFill>
              </a:rPr>
              <a:t>	System.out.println( "Hello One ...");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FF0000"/>
                </a:solidFill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543050" y="3695278"/>
            <a:ext cx="206375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>
                <a:solidFill>
                  <a:srgbClr val="646BA2"/>
                </a:solidFill>
              </a:rPr>
              <a:t>Pointcuts</a:t>
            </a:r>
            <a:r>
              <a:rPr lang="fr-FR" sz="1200" b="1" dirty="0">
                <a:solidFill>
                  <a:srgbClr val="646BA2"/>
                </a:solidFill>
              </a:rPr>
              <a:t> </a:t>
            </a:r>
            <a:r>
              <a:rPr lang="fr-FR" sz="1200" b="1" dirty="0" err="1">
                <a:solidFill>
                  <a:srgbClr val="646BA2"/>
                </a:solidFill>
              </a:rPr>
              <a:t>Matching</a:t>
            </a:r>
            <a:endParaRPr lang="fr-FR" sz="1200" b="1" dirty="0">
              <a:solidFill>
                <a:srgbClr val="646BA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>
                <a:solidFill>
                  <a:srgbClr val="646BA2"/>
                </a:solidFill>
              </a:rPr>
              <a:t>Advices</a:t>
            </a:r>
            <a:r>
              <a:rPr lang="fr-FR" sz="1200" b="1" dirty="0">
                <a:solidFill>
                  <a:srgbClr val="646BA2"/>
                </a:solidFill>
              </a:rPr>
              <a:t> Application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rgbClr val="646BA2"/>
              </a:solidFill>
            </a:endParaRPr>
          </a:p>
        </p:txBody>
      </p:sp>
      <p:sp>
        <p:nvSpPr>
          <p:cNvPr id="54287" name="Rectangle 31"/>
          <p:cNvSpPr>
            <a:spLocks noChangeArrowheads="1"/>
          </p:cNvSpPr>
          <p:nvPr/>
        </p:nvSpPr>
        <p:spPr bwMode="auto">
          <a:xfrm>
            <a:off x="1357313" y="3419053"/>
            <a:ext cx="823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646BA2"/>
                </a:solidFill>
                <a:latin typeface="Gill Sans MT" pitchFamily="34" charset="0"/>
              </a:rPr>
              <a:t>Weaver</a:t>
            </a:r>
          </a:p>
        </p:txBody>
      </p:sp>
      <p:sp>
        <p:nvSpPr>
          <p:cNvPr id="54288" name="Oval 32"/>
          <p:cNvSpPr>
            <a:spLocks noChangeArrowheads="1"/>
          </p:cNvSpPr>
          <p:nvPr/>
        </p:nvSpPr>
        <p:spPr bwMode="auto">
          <a:xfrm>
            <a:off x="3341688" y="3633365"/>
            <a:ext cx="331787" cy="2984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>
                <a:solidFill>
                  <a:srgbClr val="FF000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54289" name="Oval 33"/>
          <p:cNvSpPr>
            <a:spLocks noChangeArrowheads="1"/>
          </p:cNvSpPr>
          <p:nvPr/>
        </p:nvSpPr>
        <p:spPr bwMode="auto">
          <a:xfrm>
            <a:off x="3341688" y="3990553"/>
            <a:ext cx="331787" cy="2984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>
                <a:solidFill>
                  <a:srgbClr val="FF0000"/>
                </a:solidFill>
                <a:latin typeface="Gill Sans MT" pitchFamily="34" charset="0"/>
              </a:rPr>
              <a:t>2</a:t>
            </a:r>
          </a:p>
        </p:txBody>
      </p:sp>
      <p:sp>
        <p:nvSpPr>
          <p:cNvPr id="54292" name="Espace réservé du pied de page 4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rgbClr val="FFC819"/>
              </a:solidFill>
              <a:latin typeface="Gill Sans MT" pitchFamily="34" charset="0"/>
            </a:endParaRPr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CD6A-1F64-4936-A14E-F95672B9C2ED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2906713" y="2980347"/>
            <a:ext cx="325437" cy="523875"/>
          </a:xfrm>
          <a:prstGeom prst="downArrow">
            <a:avLst>
              <a:gd name="adj1" fmla="val 56639"/>
              <a:gd name="adj2" fmla="val 5781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 of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Principles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2" name="Espace réservé de la date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0A83-D9E4-4B6B-90E4-46DF6823C0CF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</p:nvPr>
        </p:nvSpPr>
        <p:spPr>
          <a:xfrm>
            <a:off x="0" y="1714500"/>
            <a:ext cx="8229600" cy="45720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AOP </a:t>
            </a:r>
            <a:r>
              <a:rPr lang="en-US" sz="3000" dirty="0">
                <a:solidFill>
                  <a:srgbClr val="FF0000"/>
                </a:solidFill>
              </a:rPr>
              <a:t>inspired for Component based </a:t>
            </a:r>
            <a:r>
              <a:rPr lang="en-US" sz="3000" dirty="0" smtClean="0">
                <a:solidFill>
                  <a:srgbClr val="FF0000"/>
                </a:solidFill>
              </a:rPr>
              <a:t>approach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(</a:t>
            </a:r>
            <a:r>
              <a:rPr lang="en-US" sz="3000" dirty="0">
                <a:solidFill>
                  <a:srgbClr val="FF0000"/>
                </a:solidFill>
              </a:rPr>
              <a:t>like </a:t>
            </a:r>
            <a:r>
              <a:rPr lang="en-US" sz="3000" dirty="0" smtClean="0">
                <a:solidFill>
                  <a:srgbClr val="FF0000"/>
                </a:solidFill>
              </a:rPr>
              <a:t>LCA</a:t>
            </a:r>
            <a:r>
              <a:rPr lang="en-US" sz="3000" dirty="0">
                <a:solidFill>
                  <a:srgbClr val="FF0000"/>
                </a:solidFill>
              </a:rPr>
              <a:t>)</a:t>
            </a:r>
            <a:endParaRPr lang="fr-FR" sz="3000" dirty="0"/>
          </a:p>
          <a:p>
            <a:endParaRPr lang="fr-FR" dirty="0"/>
          </a:p>
        </p:txBody>
      </p:sp>
      <p:sp>
        <p:nvSpPr>
          <p:cNvPr id="55300" name="AutoShape 8"/>
          <p:cNvSpPr>
            <a:spLocks noChangeArrowheads="1"/>
          </p:cNvSpPr>
          <p:nvPr/>
        </p:nvSpPr>
        <p:spPr bwMode="auto">
          <a:xfrm>
            <a:off x="5715000" y="1827822"/>
            <a:ext cx="2522538" cy="1284288"/>
          </a:xfrm>
          <a:prstGeom prst="foldedCorner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8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>
            <a:off x="5764213" y="2329472"/>
            <a:ext cx="2373312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7419975" y="2445360"/>
            <a:ext cx="590550" cy="211137"/>
            <a:chOff x="4560" y="1586"/>
            <a:chExt cx="658" cy="214"/>
          </a:xfrm>
        </p:grpSpPr>
        <p:sp>
          <p:nvSpPr>
            <p:cNvPr id="55336" name="Rectangle 56"/>
            <p:cNvSpPr>
              <a:spLocks noChangeArrowheads="1"/>
            </p:cNvSpPr>
            <p:nvPr/>
          </p:nvSpPr>
          <p:spPr bwMode="auto">
            <a:xfrm>
              <a:off x="4560" y="1586"/>
              <a:ext cx="206" cy="2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A*</a:t>
              </a:r>
            </a:p>
          </p:txBody>
        </p:sp>
        <p:sp>
          <p:nvSpPr>
            <p:cNvPr id="55337" name="Line 58"/>
            <p:cNvSpPr>
              <a:spLocks noChangeShapeType="1"/>
            </p:cNvSpPr>
            <p:nvPr/>
          </p:nvSpPr>
          <p:spPr bwMode="auto">
            <a:xfrm>
              <a:off x="4766" y="1672"/>
              <a:ext cx="24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38" name="Rectangle 59"/>
            <p:cNvSpPr>
              <a:spLocks noChangeArrowheads="1"/>
            </p:cNvSpPr>
            <p:nvPr/>
          </p:nvSpPr>
          <p:spPr bwMode="auto">
            <a:xfrm>
              <a:off x="5013" y="1586"/>
              <a:ext cx="205" cy="2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E</a:t>
              </a:r>
            </a:p>
          </p:txBody>
        </p:sp>
      </p:grpSp>
      <p:sp>
        <p:nvSpPr>
          <p:cNvPr id="34885" name="Rectangle 69"/>
          <p:cNvSpPr>
            <a:spLocks noChangeArrowheads="1"/>
          </p:cNvSpPr>
          <p:nvPr/>
        </p:nvSpPr>
        <p:spPr bwMode="auto">
          <a:xfrm>
            <a:off x="5764213" y="1880210"/>
            <a:ext cx="2365375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>
                <a:solidFill>
                  <a:srgbClr val="646BA2"/>
                </a:solidFill>
              </a:rPr>
              <a:t>Pointcut</a:t>
            </a:r>
            <a:endParaRPr lang="fr-FR" sz="1200" b="1" dirty="0">
              <a:solidFill>
                <a:srgbClr val="646BA2"/>
              </a:solidFill>
            </a:endParaRPr>
          </a:p>
        </p:txBody>
      </p:sp>
      <p:sp>
        <p:nvSpPr>
          <p:cNvPr id="55304" name="Rectangle 71"/>
          <p:cNvSpPr>
            <a:spLocks noChangeArrowheads="1"/>
          </p:cNvSpPr>
          <p:nvPr/>
        </p:nvSpPr>
        <p:spPr bwMode="auto">
          <a:xfrm>
            <a:off x="7180263" y="1942122"/>
            <a:ext cx="185737" cy="211138"/>
          </a:xfrm>
          <a:prstGeom prst="rect">
            <a:avLst/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Gill Sans MT" pitchFamily="34" charset="0"/>
              </a:rPr>
              <a:t>A*</a:t>
            </a:r>
          </a:p>
        </p:txBody>
      </p:sp>
      <p:sp>
        <p:nvSpPr>
          <p:cNvPr id="55305" name="Text Box 73"/>
          <p:cNvSpPr txBox="1">
            <a:spLocks noChangeArrowheads="1"/>
          </p:cNvSpPr>
          <p:nvPr/>
        </p:nvSpPr>
        <p:spPr bwMode="auto">
          <a:xfrm>
            <a:off x="5813425" y="2362810"/>
            <a:ext cx="1116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Advice</a:t>
            </a:r>
          </a:p>
        </p:txBody>
      </p:sp>
      <p:sp>
        <p:nvSpPr>
          <p:cNvPr id="55306" name="AutoShape 13"/>
          <p:cNvSpPr>
            <a:spLocks noChangeArrowheads="1"/>
          </p:cNvSpPr>
          <p:nvPr/>
        </p:nvSpPr>
        <p:spPr bwMode="auto">
          <a:xfrm>
            <a:off x="5715000" y="3261335"/>
            <a:ext cx="2546350" cy="1271587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8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>
            <a:off x="5786438" y="3772510"/>
            <a:ext cx="2374900" cy="534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7272338" y="3829660"/>
            <a:ext cx="592137" cy="211137"/>
            <a:chOff x="4273" y="1756"/>
            <a:chExt cx="658" cy="214"/>
          </a:xfrm>
        </p:grpSpPr>
        <p:sp>
          <p:nvSpPr>
            <p:cNvPr id="55333" name="Rectangle 37"/>
            <p:cNvSpPr>
              <a:spLocks noChangeArrowheads="1"/>
            </p:cNvSpPr>
            <p:nvPr/>
          </p:nvSpPr>
          <p:spPr bwMode="auto">
            <a:xfrm>
              <a:off x="4273" y="1756"/>
              <a:ext cx="206" cy="2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B*</a:t>
              </a:r>
            </a:p>
          </p:txBody>
        </p:sp>
        <p:sp>
          <p:nvSpPr>
            <p:cNvPr id="55334" name="Line 41"/>
            <p:cNvSpPr>
              <a:spLocks noChangeShapeType="1"/>
            </p:cNvSpPr>
            <p:nvPr/>
          </p:nvSpPr>
          <p:spPr bwMode="auto">
            <a:xfrm>
              <a:off x="4479" y="1842"/>
              <a:ext cx="246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35" name="Rectangle 42"/>
            <p:cNvSpPr>
              <a:spLocks noChangeArrowheads="1"/>
            </p:cNvSpPr>
            <p:nvPr/>
          </p:nvSpPr>
          <p:spPr bwMode="auto">
            <a:xfrm>
              <a:off x="4725" y="1756"/>
              <a:ext cx="206" cy="21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D</a:t>
              </a:r>
            </a:p>
          </p:txBody>
        </p:sp>
      </p:grp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5786438" y="3313722"/>
            <a:ext cx="2374900" cy="36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sp>
        <p:nvSpPr>
          <p:cNvPr id="55310" name="Rectangle 70"/>
          <p:cNvSpPr>
            <a:spLocks noChangeArrowheads="1"/>
          </p:cNvSpPr>
          <p:nvPr/>
        </p:nvSpPr>
        <p:spPr bwMode="auto">
          <a:xfrm>
            <a:off x="7204075" y="3378810"/>
            <a:ext cx="185738" cy="207962"/>
          </a:xfrm>
          <a:prstGeom prst="rect">
            <a:avLst/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Gill Sans MT" pitchFamily="34" charset="0"/>
              </a:rPr>
              <a:t>B*</a:t>
            </a:r>
          </a:p>
        </p:txBody>
      </p:sp>
      <p:sp>
        <p:nvSpPr>
          <p:cNvPr id="55311" name="Text Box 72"/>
          <p:cNvSpPr txBox="1">
            <a:spLocks noChangeArrowheads="1"/>
          </p:cNvSpPr>
          <p:nvPr/>
        </p:nvSpPr>
        <p:spPr bwMode="auto">
          <a:xfrm>
            <a:off x="5837238" y="3801085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Advice</a:t>
            </a:r>
          </a:p>
        </p:txBody>
      </p:sp>
      <p:sp>
        <p:nvSpPr>
          <p:cNvPr id="55312" name="Text Box 74"/>
          <p:cNvSpPr txBox="1">
            <a:spLocks noChangeArrowheads="1"/>
          </p:cNvSpPr>
          <p:nvPr/>
        </p:nvSpPr>
        <p:spPr bwMode="auto">
          <a:xfrm>
            <a:off x="5837238" y="3367697"/>
            <a:ext cx="1306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Pointcut</a:t>
            </a:r>
          </a:p>
        </p:txBody>
      </p:sp>
      <p:sp>
        <p:nvSpPr>
          <p:cNvPr id="34902" name="AutoShape 86"/>
          <p:cNvSpPr>
            <a:spLocks noChangeArrowheads="1"/>
          </p:cNvSpPr>
          <p:nvPr/>
        </p:nvSpPr>
        <p:spPr bwMode="auto">
          <a:xfrm>
            <a:off x="1217613" y="3556610"/>
            <a:ext cx="3889375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>
              <a:solidFill>
                <a:srgbClr val="646BA2"/>
              </a:solidFill>
            </a:endParaRPr>
          </a:p>
        </p:txBody>
      </p:sp>
      <p:sp>
        <p:nvSpPr>
          <p:cNvPr id="55314" name="Rectangle 87"/>
          <p:cNvSpPr>
            <a:spLocks noChangeArrowheads="1"/>
          </p:cNvSpPr>
          <p:nvPr/>
        </p:nvSpPr>
        <p:spPr bwMode="auto">
          <a:xfrm>
            <a:off x="1393825" y="3556610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646BA2"/>
                </a:solidFill>
                <a:latin typeface="Gill Sans MT" pitchFamily="34" charset="0"/>
              </a:rPr>
              <a:t>Weaver</a:t>
            </a:r>
          </a:p>
        </p:txBody>
      </p:sp>
      <p:sp>
        <p:nvSpPr>
          <p:cNvPr id="55315" name="AutoShape 106"/>
          <p:cNvSpPr>
            <a:spLocks noChangeArrowheads="1"/>
          </p:cNvSpPr>
          <p:nvPr/>
        </p:nvSpPr>
        <p:spPr bwMode="auto">
          <a:xfrm>
            <a:off x="2444750" y="3915385"/>
            <a:ext cx="2376488" cy="360362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646BA2"/>
                </a:solidFill>
                <a:latin typeface="Gill Sans MT" pitchFamily="34" charset="0"/>
              </a:rPr>
              <a:t>Pointcuts Matching</a:t>
            </a:r>
            <a:endParaRPr lang="fr-FR" sz="1600">
              <a:latin typeface="Gill Sans MT" pitchFamily="34" charset="0"/>
            </a:endParaRPr>
          </a:p>
        </p:txBody>
      </p:sp>
      <p:sp>
        <p:nvSpPr>
          <p:cNvPr id="55316" name="AutoShape 107"/>
          <p:cNvSpPr>
            <a:spLocks noChangeArrowheads="1"/>
          </p:cNvSpPr>
          <p:nvPr/>
        </p:nvSpPr>
        <p:spPr bwMode="auto">
          <a:xfrm>
            <a:off x="2444750" y="4825022"/>
            <a:ext cx="2376488" cy="3873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646BA2"/>
                </a:solidFill>
                <a:latin typeface="Gill Sans MT" pitchFamily="34" charset="0"/>
              </a:rPr>
              <a:t>Advices Application</a:t>
            </a:r>
            <a:endParaRPr lang="fr-FR" sz="1600">
              <a:latin typeface="Gill Sans MT" pitchFamily="34" charset="0"/>
            </a:endParaRPr>
          </a:p>
        </p:txBody>
      </p:sp>
      <p:sp>
        <p:nvSpPr>
          <p:cNvPr id="55317" name="Text Box 120"/>
          <p:cNvSpPr txBox="1">
            <a:spLocks noChangeArrowheads="1"/>
          </p:cNvSpPr>
          <p:nvPr/>
        </p:nvSpPr>
        <p:spPr bwMode="auto">
          <a:xfrm>
            <a:off x="8235950" y="1829410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Gill Sans MT" pitchFamily="34" charset="0"/>
              </a:rPr>
              <a:t>AA1</a:t>
            </a:r>
          </a:p>
        </p:txBody>
      </p:sp>
      <p:sp>
        <p:nvSpPr>
          <p:cNvPr id="55318" name="Text Box 121"/>
          <p:cNvSpPr txBox="1">
            <a:spLocks noChangeArrowheads="1"/>
          </p:cNvSpPr>
          <p:nvPr/>
        </p:nvSpPr>
        <p:spPr bwMode="auto">
          <a:xfrm>
            <a:off x="8235950" y="3269272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E9A703"/>
                </a:solidFill>
                <a:latin typeface="Gill Sans MT" pitchFamily="34" charset="0"/>
              </a:rPr>
              <a:t>AA2</a:t>
            </a:r>
          </a:p>
        </p:txBody>
      </p:sp>
      <p:sp>
        <p:nvSpPr>
          <p:cNvPr id="41" name="Hexagone 40"/>
          <p:cNvSpPr/>
          <p:nvPr/>
        </p:nvSpPr>
        <p:spPr>
          <a:xfrm>
            <a:off x="1816089" y="1700808"/>
            <a:ext cx="2428892" cy="121444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2173288" y="1843697"/>
            <a:ext cx="1714500" cy="928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5323" name="Rectangle 15"/>
          <p:cNvSpPr>
            <a:spLocks noChangeArrowheads="1"/>
          </p:cNvSpPr>
          <p:nvPr/>
        </p:nvSpPr>
        <p:spPr bwMode="auto">
          <a:xfrm>
            <a:off x="2251075" y="1972285"/>
            <a:ext cx="292100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A2</a:t>
            </a:r>
          </a:p>
        </p:txBody>
      </p:sp>
      <p:sp>
        <p:nvSpPr>
          <p:cNvPr id="55324" name="Rectangle 16"/>
          <p:cNvSpPr>
            <a:spLocks noChangeArrowheads="1"/>
          </p:cNvSpPr>
          <p:nvPr/>
        </p:nvSpPr>
        <p:spPr bwMode="auto">
          <a:xfrm>
            <a:off x="2895600" y="1972285"/>
            <a:ext cx="295275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B1</a:t>
            </a:r>
          </a:p>
        </p:txBody>
      </p:sp>
      <p:sp>
        <p:nvSpPr>
          <p:cNvPr id="55325" name="Rectangle 17"/>
          <p:cNvSpPr>
            <a:spLocks noChangeArrowheads="1"/>
          </p:cNvSpPr>
          <p:nvPr/>
        </p:nvSpPr>
        <p:spPr bwMode="auto">
          <a:xfrm>
            <a:off x="2601913" y="2415197"/>
            <a:ext cx="293687" cy="277813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C3</a:t>
            </a:r>
          </a:p>
        </p:txBody>
      </p:sp>
      <p:sp>
        <p:nvSpPr>
          <p:cNvPr id="55326" name="Line 18"/>
          <p:cNvSpPr>
            <a:spLocks noChangeShapeType="1"/>
          </p:cNvSpPr>
          <p:nvPr/>
        </p:nvSpPr>
        <p:spPr bwMode="auto">
          <a:xfrm>
            <a:off x="2543175" y="2083410"/>
            <a:ext cx="352425" cy="0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327" name="Line 19"/>
          <p:cNvSpPr>
            <a:spLocks noChangeShapeType="1"/>
          </p:cNvSpPr>
          <p:nvPr/>
        </p:nvSpPr>
        <p:spPr bwMode="auto">
          <a:xfrm>
            <a:off x="2543175" y="2083410"/>
            <a:ext cx="119063" cy="331787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328" name="Line 20"/>
          <p:cNvSpPr>
            <a:spLocks noChangeShapeType="1"/>
          </p:cNvSpPr>
          <p:nvPr/>
        </p:nvSpPr>
        <p:spPr bwMode="auto">
          <a:xfrm>
            <a:off x="3190875" y="2083410"/>
            <a:ext cx="350838" cy="0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329" name="Rectangle 21"/>
          <p:cNvSpPr>
            <a:spLocks noChangeArrowheads="1"/>
          </p:cNvSpPr>
          <p:nvPr/>
        </p:nvSpPr>
        <p:spPr bwMode="auto">
          <a:xfrm>
            <a:off x="3541713" y="1972285"/>
            <a:ext cx="293687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A1</a:t>
            </a:r>
          </a:p>
        </p:txBody>
      </p:sp>
      <p:sp>
        <p:nvSpPr>
          <p:cNvPr id="55332" name="Espace réservé du pied de page 4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rgbClr val="FFC819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2906713" y="3219450"/>
            <a:ext cx="325437" cy="523875"/>
          </a:xfrm>
          <a:prstGeom prst="downArrow">
            <a:avLst>
              <a:gd name="adj1" fmla="val 56639"/>
              <a:gd name="adj2" fmla="val 5781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 of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Principles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0" name="Espace réservé de la date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861-63E6-478F-AB6B-DCEF96D9DEA2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2" name="Espace réservé du pied de page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6324" name="AutoShape 8"/>
          <p:cNvSpPr>
            <a:spLocks noChangeArrowheads="1"/>
          </p:cNvSpPr>
          <p:nvPr/>
        </p:nvSpPr>
        <p:spPr bwMode="auto">
          <a:xfrm>
            <a:off x="5715000" y="2066925"/>
            <a:ext cx="2522538" cy="1284288"/>
          </a:xfrm>
          <a:prstGeom prst="foldedCorner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8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>
            <a:off x="5764213" y="2568575"/>
            <a:ext cx="2373312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7419975" y="2684463"/>
            <a:ext cx="590550" cy="211137"/>
            <a:chOff x="4560" y="1586"/>
            <a:chExt cx="658" cy="214"/>
          </a:xfrm>
        </p:grpSpPr>
        <p:sp>
          <p:nvSpPr>
            <p:cNvPr id="56369" name="Rectangle 56"/>
            <p:cNvSpPr>
              <a:spLocks noChangeArrowheads="1"/>
            </p:cNvSpPr>
            <p:nvPr/>
          </p:nvSpPr>
          <p:spPr bwMode="auto">
            <a:xfrm>
              <a:off x="4560" y="1586"/>
              <a:ext cx="206" cy="2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A*</a:t>
              </a:r>
            </a:p>
          </p:txBody>
        </p:sp>
        <p:sp>
          <p:nvSpPr>
            <p:cNvPr id="56370" name="Line 58"/>
            <p:cNvSpPr>
              <a:spLocks noChangeShapeType="1"/>
            </p:cNvSpPr>
            <p:nvPr/>
          </p:nvSpPr>
          <p:spPr bwMode="auto">
            <a:xfrm>
              <a:off x="4766" y="1672"/>
              <a:ext cx="24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1" name="Rectangle 59"/>
            <p:cNvSpPr>
              <a:spLocks noChangeArrowheads="1"/>
            </p:cNvSpPr>
            <p:nvPr/>
          </p:nvSpPr>
          <p:spPr bwMode="auto">
            <a:xfrm>
              <a:off x="5013" y="1586"/>
              <a:ext cx="205" cy="2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E</a:t>
              </a:r>
            </a:p>
          </p:txBody>
        </p:sp>
      </p:grpSp>
      <p:sp>
        <p:nvSpPr>
          <p:cNvPr id="34885" name="Rectangle 69"/>
          <p:cNvSpPr>
            <a:spLocks noChangeArrowheads="1"/>
          </p:cNvSpPr>
          <p:nvPr/>
        </p:nvSpPr>
        <p:spPr bwMode="auto">
          <a:xfrm>
            <a:off x="5764213" y="2119313"/>
            <a:ext cx="2365375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>
                <a:solidFill>
                  <a:srgbClr val="646BA2"/>
                </a:solidFill>
              </a:rPr>
              <a:t>Pointcut</a:t>
            </a:r>
            <a:endParaRPr lang="fr-FR" sz="1200" b="1" dirty="0">
              <a:solidFill>
                <a:srgbClr val="646BA2"/>
              </a:solidFill>
            </a:endParaRPr>
          </a:p>
        </p:txBody>
      </p:sp>
      <p:sp>
        <p:nvSpPr>
          <p:cNvPr id="56328" name="Rectangle 71"/>
          <p:cNvSpPr>
            <a:spLocks noChangeArrowheads="1"/>
          </p:cNvSpPr>
          <p:nvPr/>
        </p:nvSpPr>
        <p:spPr bwMode="auto">
          <a:xfrm>
            <a:off x="7180263" y="2181225"/>
            <a:ext cx="185737" cy="211138"/>
          </a:xfrm>
          <a:prstGeom prst="rect">
            <a:avLst/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Gill Sans MT" pitchFamily="34" charset="0"/>
              </a:rPr>
              <a:t>A*</a:t>
            </a:r>
          </a:p>
        </p:txBody>
      </p:sp>
      <p:sp>
        <p:nvSpPr>
          <p:cNvPr id="56329" name="Text Box 73"/>
          <p:cNvSpPr txBox="1">
            <a:spLocks noChangeArrowheads="1"/>
          </p:cNvSpPr>
          <p:nvPr/>
        </p:nvSpPr>
        <p:spPr bwMode="auto">
          <a:xfrm>
            <a:off x="5813425" y="2601913"/>
            <a:ext cx="1187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Advice</a:t>
            </a:r>
          </a:p>
        </p:txBody>
      </p:sp>
      <p:sp>
        <p:nvSpPr>
          <p:cNvPr id="56330" name="AutoShape 13"/>
          <p:cNvSpPr>
            <a:spLocks noChangeArrowheads="1"/>
          </p:cNvSpPr>
          <p:nvPr/>
        </p:nvSpPr>
        <p:spPr bwMode="auto">
          <a:xfrm>
            <a:off x="5715000" y="3500438"/>
            <a:ext cx="2546350" cy="1271587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8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>
            <a:off x="5786438" y="4011613"/>
            <a:ext cx="2374900" cy="534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7272338" y="4068763"/>
            <a:ext cx="592137" cy="211137"/>
            <a:chOff x="4273" y="1756"/>
            <a:chExt cx="658" cy="214"/>
          </a:xfrm>
        </p:grpSpPr>
        <p:sp>
          <p:nvSpPr>
            <p:cNvPr id="56366" name="Rectangle 37"/>
            <p:cNvSpPr>
              <a:spLocks noChangeArrowheads="1"/>
            </p:cNvSpPr>
            <p:nvPr/>
          </p:nvSpPr>
          <p:spPr bwMode="auto">
            <a:xfrm>
              <a:off x="4273" y="1756"/>
              <a:ext cx="206" cy="2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B*</a:t>
              </a:r>
            </a:p>
          </p:txBody>
        </p:sp>
        <p:sp>
          <p:nvSpPr>
            <p:cNvPr id="56367" name="Line 41"/>
            <p:cNvSpPr>
              <a:spLocks noChangeShapeType="1"/>
            </p:cNvSpPr>
            <p:nvPr/>
          </p:nvSpPr>
          <p:spPr bwMode="auto">
            <a:xfrm>
              <a:off x="4479" y="1842"/>
              <a:ext cx="246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8" name="Rectangle 42"/>
            <p:cNvSpPr>
              <a:spLocks noChangeArrowheads="1"/>
            </p:cNvSpPr>
            <p:nvPr/>
          </p:nvSpPr>
          <p:spPr bwMode="auto">
            <a:xfrm>
              <a:off x="4725" y="1756"/>
              <a:ext cx="206" cy="21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D</a:t>
              </a:r>
            </a:p>
          </p:txBody>
        </p:sp>
      </p:grp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5786438" y="3552825"/>
            <a:ext cx="2374900" cy="36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sp>
        <p:nvSpPr>
          <p:cNvPr id="56334" name="Rectangle 70"/>
          <p:cNvSpPr>
            <a:spLocks noChangeArrowheads="1"/>
          </p:cNvSpPr>
          <p:nvPr/>
        </p:nvSpPr>
        <p:spPr bwMode="auto">
          <a:xfrm>
            <a:off x="7204075" y="3617913"/>
            <a:ext cx="185738" cy="207962"/>
          </a:xfrm>
          <a:prstGeom prst="rect">
            <a:avLst/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Gill Sans MT" pitchFamily="34" charset="0"/>
              </a:rPr>
              <a:t>B*</a:t>
            </a:r>
          </a:p>
        </p:txBody>
      </p:sp>
      <p:sp>
        <p:nvSpPr>
          <p:cNvPr id="56335" name="Text Box 72"/>
          <p:cNvSpPr txBox="1">
            <a:spLocks noChangeArrowheads="1"/>
          </p:cNvSpPr>
          <p:nvPr/>
        </p:nvSpPr>
        <p:spPr bwMode="auto">
          <a:xfrm>
            <a:off x="5837238" y="4040188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Advice</a:t>
            </a:r>
          </a:p>
        </p:txBody>
      </p:sp>
      <p:sp>
        <p:nvSpPr>
          <p:cNvPr id="56336" name="Text Box 74"/>
          <p:cNvSpPr txBox="1">
            <a:spLocks noChangeArrowheads="1"/>
          </p:cNvSpPr>
          <p:nvPr/>
        </p:nvSpPr>
        <p:spPr bwMode="auto">
          <a:xfrm>
            <a:off x="5837238" y="3606800"/>
            <a:ext cx="1306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Pointcut</a:t>
            </a:r>
          </a:p>
        </p:txBody>
      </p:sp>
      <p:sp>
        <p:nvSpPr>
          <p:cNvPr id="34902" name="AutoShape 86"/>
          <p:cNvSpPr>
            <a:spLocks noChangeArrowheads="1"/>
          </p:cNvSpPr>
          <p:nvPr/>
        </p:nvSpPr>
        <p:spPr bwMode="auto">
          <a:xfrm>
            <a:off x="1217613" y="3795713"/>
            <a:ext cx="3889375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>
              <a:solidFill>
                <a:srgbClr val="646BA2"/>
              </a:solidFill>
            </a:endParaRPr>
          </a:p>
        </p:txBody>
      </p:sp>
      <p:sp>
        <p:nvSpPr>
          <p:cNvPr id="56338" name="Rectangle 87"/>
          <p:cNvSpPr>
            <a:spLocks noChangeArrowheads="1"/>
          </p:cNvSpPr>
          <p:nvPr/>
        </p:nvSpPr>
        <p:spPr bwMode="auto">
          <a:xfrm>
            <a:off x="1393825" y="379571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646BA2"/>
                </a:solidFill>
                <a:latin typeface="Gill Sans MT" pitchFamily="34" charset="0"/>
              </a:rPr>
              <a:t>Weaver</a:t>
            </a:r>
          </a:p>
        </p:txBody>
      </p:sp>
      <p:sp>
        <p:nvSpPr>
          <p:cNvPr id="56339" name="AutoShape 106"/>
          <p:cNvSpPr>
            <a:spLocks noChangeArrowheads="1"/>
          </p:cNvSpPr>
          <p:nvPr/>
        </p:nvSpPr>
        <p:spPr bwMode="auto">
          <a:xfrm>
            <a:off x="2444750" y="4154488"/>
            <a:ext cx="2376488" cy="360362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646BA2"/>
                </a:solidFill>
                <a:latin typeface="Gill Sans MT" pitchFamily="34" charset="0"/>
              </a:rPr>
              <a:t>Pointcuts Matching</a:t>
            </a:r>
            <a:endParaRPr lang="fr-FR" sz="1600">
              <a:latin typeface="Gill Sans MT" pitchFamily="34" charset="0"/>
            </a:endParaRPr>
          </a:p>
        </p:txBody>
      </p:sp>
      <p:sp>
        <p:nvSpPr>
          <p:cNvPr id="56340" name="AutoShape 107"/>
          <p:cNvSpPr>
            <a:spLocks noChangeArrowheads="1"/>
          </p:cNvSpPr>
          <p:nvPr/>
        </p:nvSpPr>
        <p:spPr bwMode="auto">
          <a:xfrm>
            <a:off x="2444750" y="5064125"/>
            <a:ext cx="2376488" cy="3873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646BA2"/>
                </a:solidFill>
                <a:latin typeface="Gill Sans MT" pitchFamily="34" charset="0"/>
              </a:rPr>
              <a:t>Advices Application</a:t>
            </a:r>
            <a:endParaRPr lang="fr-FR" sz="1600">
              <a:latin typeface="Gill Sans MT" pitchFamily="34" charset="0"/>
            </a:endParaRPr>
          </a:p>
        </p:txBody>
      </p:sp>
      <p:sp>
        <p:nvSpPr>
          <p:cNvPr id="56341" name="Text Box 120"/>
          <p:cNvSpPr txBox="1">
            <a:spLocks noChangeArrowheads="1"/>
          </p:cNvSpPr>
          <p:nvPr/>
        </p:nvSpPr>
        <p:spPr bwMode="auto">
          <a:xfrm>
            <a:off x="8235950" y="20685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Gill Sans MT" pitchFamily="34" charset="0"/>
              </a:rPr>
              <a:t>AA1</a:t>
            </a:r>
          </a:p>
        </p:txBody>
      </p:sp>
      <p:sp>
        <p:nvSpPr>
          <p:cNvPr id="56342" name="Text Box 121"/>
          <p:cNvSpPr txBox="1">
            <a:spLocks noChangeArrowheads="1"/>
          </p:cNvSpPr>
          <p:nvPr/>
        </p:nvSpPr>
        <p:spPr bwMode="auto">
          <a:xfrm>
            <a:off x="8235950" y="350837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E9A703"/>
                </a:solidFill>
                <a:latin typeface="Gill Sans MT" pitchFamily="34" charset="0"/>
              </a:rPr>
              <a:t>AA2</a:t>
            </a:r>
          </a:p>
        </p:txBody>
      </p:sp>
      <p:sp>
        <p:nvSpPr>
          <p:cNvPr id="41" name="Hexagone 40"/>
          <p:cNvSpPr/>
          <p:nvPr/>
        </p:nvSpPr>
        <p:spPr>
          <a:xfrm>
            <a:off x="1816089" y="1939911"/>
            <a:ext cx="2428892" cy="121444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2173288" y="2082800"/>
            <a:ext cx="1714500" cy="928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6347" name="Rectangle 15"/>
          <p:cNvSpPr>
            <a:spLocks noChangeArrowheads="1"/>
          </p:cNvSpPr>
          <p:nvPr/>
        </p:nvSpPr>
        <p:spPr bwMode="auto">
          <a:xfrm>
            <a:off x="2251075" y="2211388"/>
            <a:ext cx="292100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A2</a:t>
            </a:r>
          </a:p>
        </p:txBody>
      </p:sp>
      <p:sp>
        <p:nvSpPr>
          <p:cNvPr id="56348" name="Rectangle 16"/>
          <p:cNvSpPr>
            <a:spLocks noChangeArrowheads="1"/>
          </p:cNvSpPr>
          <p:nvPr/>
        </p:nvSpPr>
        <p:spPr bwMode="auto">
          <a:xfrm>
            <a:off x="2895600" y="2211388"/>
            <a:ext cx="295275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B1</a:t>
            </a:r>
          </a:p>
        </p:txBody>
      </p:sp>
      <p:sp>
        <p:nvSpPr>
          <p:cNvPr id="56349" name="Rectangle 17"/>
          <p:cNvSpPr>
            <a:spLocks noChangeArrowheads="1"/>
          </p:cNvSpPr>
          <p:nvPr/>
        </p:nvSpPr>
        <p:spPr bwMode="auto">
          <a:xfrm>
            <a:off x="2601913" y="2654300"/>
            <a:ext cx="293687" cy="277813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C3</a:t>
            </a:r>
          </a:p>
        </p:txBody>
      </p:sp>
      <p:sp>
        <p:nvSpPr>
          <p:cNvPr id="56350" name="Line 18"/>
          <p:cNvSpPr>
            <a:spLocks noChangeShapeType="1"/>
          </p:cNvSpPr>
          <p:nvPr/>
        </p:nvSpPr>
        <p:spPr bwMode="auto">
          <a:xfrm>
            <a:off x="2543175" y="2322513"/>
            <a:ext cx="352425" cy="0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51" name="Line 19"/>
          <p:cNvSpPr>
            <a:spLocks noChangeShapeType="1"/>
          </p:cNvSpPr>
          <p:nvPr/>
        </p:nvSpPr>
        <p:spPr bwMode="auto">
          <a:xfrm>
            <a:off x="2543175" y="2322513"/>
            <a:ext cx="119063" cy="331787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52" name="Line 20"/>
          <p:cNvSpPr>
            <a:spLocks noChangeShapeType="1"/>
          </p:cNvSpPr>
          <p:nvPr/>
        </p:nvSpPr>
        <p:spPr bwMode="auto">
          <a:xfrm>
            <a:off x="3190875" y="2322513"/>
            <a:ext cx="350838" cy="0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53" name="Rectangle 21"/>
          <p:cNvSpPr>
            <a:spLocks noChangeArrowheads="1"/>
          </p:cNvSpPr>
          <p:nvPr/>
        </p:nvSpPr>
        <p:spPr bwMode="auto">
          <a:xfrm>
            <a:off x="3541713" y="2211388"/>
            <a:ext cx="293687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A1</a:t>
            </a:r>
          </a:p>
        </p:txBody>
      </p:sp>
      <p:cxnSp>
        <p:nvCxnSpPr>
          <p:cNvPr id="56354" name="AutoShape 57"/>
          <p:cNvCxnSpPr>
            <a:cxnSpLocks noChangeShapeType="1"/>
          </p:cNvCxnSpPr>
          <p:nvPr/>
        </p:nvCxnSpPr>
        <p:spPr bwMode="auto">
          <a:xfrm rot="10800000" flipV="1">
            <a:off x="4786313" y="2286000"/>
            <a:ext cx="928687" cy="2043113"/>
          </a:xfrm>
          <a:prstGeom prst="bentConnector3">
            <a:avLst>
              <a:gd name="adj1" fmla="val 49231"/>
            </a:avLst>
          </a:prstGeom>
          <a:noFill/>
          <a:ln w="41275">
            <a:solidFill>
              <a:srgbClr val="339966"/>
            </a:solidFill>
            <a:miter lim="800000"/>
            <a:headEnd/>
            <a:tailEnd type="triangle" w="med" len="med"/>
          </a:ln>
        </p:spPr>
      </p:cxnSp>
      <p:cxnSp>
        <p:nvCxnSpPr>
          <p:cNvPr id="56355" name="AutoShape 58"/>
          <p:cNvCxnSpPr>
            <a:cxnSpLocks noChangeShapeType="1"/>
          </p:cNvCxnSpPr>
          <p:nvPr/>
        </p:nvCxnSpPr>
        <p:spPr bwMode="auto">
          <a:xfrm rot="10800000" flipV="1">
            <a:off x="4786313" y="3729038"/>
            <a:ext cx="950912" cy="600075"/>
          </a:xfrm>
          <a:prstGeom prst="bentConnector3">
            <a:avLst>
              <a:gd name="adj1" fmla="val 49250"/>
            </a:avLst>
          </a:prstGeom>
          <a:noFill/>
          <a:ln w="41275">
            <a:solidFill>
              <a:srgbClr val="339966"/>
            </a:solidFill>
            <a:miter lim="800000"/>
            <a:headEnd/>
            <a:tailEnd type="triangle" w="med" len="med"/>
          </a:ln>
        </p:spPr>
      </p:cxnSp>
      <p:sp>
        <p:nvSpPr>
          <p:cNvPr id="56356" name="Rectangle 60"/>
          <p:cNvSpPr>
            <a:spLocks noChangeArrowheads="1"/>
          </p:cNvSpPr>
          <p:nvPr/>
        </p:nvSpPr>
        <p:spPr bwMode="auto">
          <a:xfrm>
            <a:off x="3849688" y="4581525"/>
            <a:ext cx="576262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56357" name="Rectangle 61"/>
          <p:cNvSpPr>
            <a:spLocks noChangeArrowheads="1"/>
          </p:cNvSpPr>
          <p:nvPr/>
        </p:nvSpPr>
        <p:spPr bwMode="auto">
          <a:xfrm>
            <a:off x="3994150" y="4652963"/>
            <a:ext cx="295275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B1</a:t>
            </a:r>
          </a:p>
        </p:txBody>
      </p:sp>
      <p:sp>
        <p:nvSpPr>
          <p:cNvPr id="56358" name="Rectangle 62"/>
          <p:cNvSpPr>
            <a:spLocks noChangeArrowheads="1"/>
          </p:cNvSpPr>
          <p:nvPr/>
        </p:nvSpPr>
        <p:spPr bwMode="auto">
          <a:xfrm>
            <a:off x="2625725" y="4581525"/>
            <a:ext cx="936625" cy="431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56359" name="Rectangle 63"/>
          <p:cNvSpPr>
            <a:spLocks noChangeArrowheads="1"/>
          </p:cNvSpPr>
          <p:nvPr/>
        </p:nvSpPr>
        <p:spPr bwMode="auto">
          <a:xfrm>
            <a:off x="2770188" y="4662488"/>
            <a:ext cx="292100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A2</a:t>
            </a:r>
          </a:p>
        </p:txBody>
      </p:sp>
      <p:sp>
        <p:nvSpPr>
          <p:cNvPr id="56360" name="Rectangle 64"/>
          <p:cNvSpPr>
            <a:spLocks noChangeArrowheads="1"/>
          </p:cNvSpPr>
          <p:nvPr/>
        </p:nvSpPr>
        <p:spPr bwMode="auto">
          <a:xfrm>
            <a:off x="3130550" y="4662488"/>
            <a:ext cx="293688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A1</a:t>
            </a:r>
          </a:p>
        </p:txBody>
      </p:sp>
      <p:cxnSp>
        <p:nvCxnSpPr>
          <p:cNvPr id="56361" name="AutoShape 68"/>
          <p:cNvCxnSpPr>
            <a:cxnSpLocks noChangeShapeType="1"/>
          </p:cNvCxnSpPr>
          <p:nvPr/>
        </p:nvCxnSpPr>
        <p:spPr bwMode="auto">
          <a:xfrm rot="10800000" flipH="1" flipV="1">
            <a:off x="2498725" y="4329113"/>
            <a:ext cx="1588" cy="922337"/>
          </a:xfrm>
          <a:prstGeom prst="curvedConnector3">
            <a:avLst>
              <a:gd name="adj1" fmla="val -14400005"/>
            </a:avLst>
          </a:prstGeom>
          <a:noFill/>
          <a:ln w="50800">
            <a:solidFill>
              <a:srgbClr val="4A507C"/>
            </a:solidFill>
            <a:round/>
            <a:headEnd/>
            <a:tailEnd type="triangle" w="med" len="med"/>
          </a:ln>
        </p:spPr>
      </p:cxnSp>
      <p:sp>
        <p:nvSpPr>
          <p:cNvPr id="56362" name="Rectangle 69"/>
          <p:cNvSpPr>
            <a:spLocks noChangeArrowheads="1"/>
          </p:cNvSpPr>
          <p:nvPr/>
        </p:nvSpPr>
        <p:spPr bwMode="auto">
          <a:xfrm>
            <a:off x="1196975" y="4500563"/>
            <a:ext cx="108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646BA2"/>
                </a:solidFill>
                <a:latin typeface="Gill Sans MT" pitchFamily="34" charset="0"/>
              </a:rPr>
              <a:t>Jointpoints</a:t>
            </a:r>
          </a:p>
        </p:txBody>
      </p:sp>
      <p:sp>
        <p:nvSpPr>
          <p:cNvPr id="56365" name="Espace réservé du pied de page 4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rgbClr val="FFC819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2424113" y="2565400"/>
            <a:ext cx="325437" cy="523875"/>
          </a:xfrm>
          <a:prstGeom prst="downArrow">
            <a:avLst>
              <a:gd name="adj1" fmla="val 56639"/>
              <a:gd name="adj2" fmla="val 5781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 of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Principles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8" name="Espace réservé de la date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92CB-8068-4647-9AF2-2CD5E2EA5E6F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70" name="Espace réservé du pied de page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348" name="AutoShape 8"/>
          <p:cNvSpPr>
            <a:spLocks noChangeArrowheads="1"/>
          </p:cNvSpPr>
          <p:nvPr/>
        </p:nvSpPr>
        <p:spPr bwMode="auto">
          <a:xfrm>
            <a:off x="5232400" y="1412875"/>
            <a:ext cx="2522538" cy="1284288"/>
          </a:xfrm>
          <a:prstGeom prst="foldedCorner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800" b="1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>
            <a:off x="5281613" y="1914525"/>
            <a:ext cx="2373312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6937375" y="2030413"/>
            <a:ext cx="590550" cy="211137"/>
            <a:chOff x="4560" y="1586"/>
            <a:chExt cx="658" cy="214"/>
          </a:xfrm>
        </p:grpSpPr>
        <p:sp>
          <p:nvSpPr>
            <p:cNvPr id="57413" name="Rectangle 56"/>
            <p:cNvSpPr>
              <a:spLocks noChangeArrowheads="1"/>
            </p:cNvSpPr>
            <p:nvPr/>
          </p:nvSpPr>
          <p:spPr bwMode="auto">
            <a:xfrm>
              <a:off x="4560" y="1586"/>
              <a:ext cx="206" cy="2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A*</a:t>
              </a:r>
            </a:p>
          </p:txBody>
        </p:sp>
        <p:sp>
          <p:nvSpPr>
            <p:cNvPr id="57414" name="Line 58"/>
            <p:cNvSpPr>
              <a:spLocks noChangeShapeType="1"/>
            </p:cNvSpPr>
            <p:nvPr/>
          </p:nvSpPr>
          <p:spPr bwMode="auto">
            <a:xfrm>
              <a:off x="4766" y="1672"/>
              <a:ext cx="24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15" name="Rectangle 59"/>
            <p:cNvSpPr>
              <a:spLocks noChangeArrowheads="1"/>
            </p:cNvSpPr>
            <p:nvPr/>
          </p:nvSpPr>
          <p:spPr bwMode="auto">
            <a:xfrm>
              <a:off x="5013" y="1586"/>
              <a:ext cx="205" cy="2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E</a:t>
              </a:r>
            </a:p>
          </p:txBody>
        </p:sp>
      </p:grpSp>
      <p:sp>
        <p:nvSpPr>
          <p:cNvPr id="34885" name="Rectangle 69"/>
          <p:cNvSpPr>
            <a:spLocks noChangeArrowheads="1"/>
          </p:cNvSpPr>
          <p:nvPr/>
        </p:nvSpPr>
        <p:spPr bwMode="auto">
          <a:xfrm>
            <a:off x="5281613" y="1465263"/>
            <a:ext cx="2365375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>
                <a:solidFill>
                  <a:srgbClr val="646BA2"/>
                </a:solidFill>
              </a:rPr>
              <a:t>Pointcut</a:t>
            </a:r>
            <a:endParaRPr lang="fr-FR" sz="1200" b="1" dirty="0">
              <a:solidFill>
                <a:srgbClr val="646BA2"/>
              </a:solidFill>
            </a:endParaRPr>
          </a:p>
        </p:txBody>
      </p:sp>
      <p:sp>
        <p:nvSpPr>
          <p:cNvPr id="57352" name="Rectangle 71"/>
          <p:cNvSpPr>
            <a:spLocks noChangeArrowheads="1"/>
          </p:cNvSpPr>
          <p:nvPr/>
        </p:nvSpPr>
        <p:spPr bwMode="auto">
          <a:xfrm>
            <a:off x="6697663" y="1527175"/>
            <a:ext cx="185737" cy="211138"/>
          </a:xfrm>
          <a:prstGeom prst="rect">
            <a:avLst/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Gill Sans MT" pitchFamily="34" charset="0"/>
              </a:rPr>
              <a:t>A*</a:t>
            </a:r>
          </a:p>
        </p:txBody>
      </p:sp>
      <p:sp>
        <p:nvSpPr>
          <p:cNvPr id="57353" name="Text Box 73"/>
          <p:cNvSpPr txBox="1">
            <a:spLocks noChangeArrowheads="1"/>
          </p:cNvSpPr>
          <p:nvPr/>
        </p:nvSpPr>
        <p:spPr bwMode="auto">
          <a:xfrm>
            <a:off x="5330825" y="1947863"/>
            <a:ext cx="1169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Advice</a:t>
            </a:r>
          </a:p>
        </p:txBody>
      </p:sp>
      <p:sp>
        <p:nvSpPr>
          <p:cNvPr id="57354" name="AutoShape 13"/>
          <p:cNvSpPr>
            <a:spLocks noChangeArrowheads="1"/>
          </p:cNvSpPr>
          <p:nvPr/>
        </p:nvSpPr>
        <p:spPr bwMode="auto">
          <a:xfrm>
            <a:off x="5232400" y="2846388"/>
            <a:ext cx="2546350" cy="1271587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800" b="1">
              <a:solidFill>
                <a:srgbClr val="FF6600"/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>
            <a:off x="5303838" y="3357563"/>
            <a:ext cx="2374900" cy="534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6789738" y="3414713"/>
            <a:ext cx="592137" cy="211137"/>
            <a:chOff x="4273" y="1756"/>
            <a:chExt cx="658" cy="214"/>
          </a:xfrm>
        </p:grpSpPr>
        <p:sp>
          <p:nvSpPr>
            <p:cNvPr id="57410" name="Rectangle 37"/>
            <p:cNvSpPr>
              <a:spLocks noChangeArrowheads="1"/>
            </p:cNvSpPr>
            <p:nvPr/>
          </p:nvSpPr>
          <p:spPr bwMode="auto">
            <a:xfrm>
              <a:off x="4273" y="1756"/>
              <a:ext cx="206" cy="2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B*</a:t>
              </a:r>
            </a:p>
          </p:txBody>
        </p:sp>
        <p:sp>
          <p:nvSpPr>
            <p:cNvPr id="57411" name="Line 41"/>
            <p:cNvSpPr>
              <a:spLocks noChangeShapeType="1"/>
            </p:cNvSpPr>
            <p:nvPr/>
          </p:nvSpPr>
          <p:spPr bwMode="auto">
            <a:xfrm>
              <a:off x="4479" y="1842"/>
              <a:ext cx="246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12" name="Rectangle 42"/>
            <p:cNvSpPr>
              <a:spLocks noChangeArrowheads="1"/>
            </p:cNvSpPr>
            <p:nvPr/>
          </p:nvSpPr>
          <p:spPr bwMode="auto">
            <a:xfrm>
              <a:off x="4725" y="1756"/>
              <a:ext cx="206" cy="21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Gill Sans MT" pitchFamily="34" charset="0"/>
                </a:rPr>
                <a:t>D</a:t>
              </a:r>
            </a:p>
          </p:txBody>
        </p:sp>
      </p:grp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5303838" y="2898775"/>
            <a:ext cx="2374900" cy="36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FF0000"/>
              </a:solidFill>
            </a:endParaRPr>
          </a:p>
        </p:txBody>
      </p:sp>
      <p:sp>
        <p:nvSpPr>
          <p:cNvPr id="57358" name="Rectangle 70"/>
          <p:cNvSpPr>
            <a:spLocks noChangeArrowheads="1"/>
          </p:cNvSpPr>
          <p:nvPr/>
        </p:nvSpPr>
        <p:spPr bwMode="auto">
          <a:xfrm>
            <a:off x="6721475" y="2963863"/>
            <a:ext cx="185738" cy="207962"/>
          </a:xfrm>
          <a:prstGeom prst="rect">
            <a:avLst/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Gill Sans MT" pitchFamily="34" charset="0"/>
              </a:rPr>
              <a:t>B*</a:t>
            </a:r>
          </a:p>
        </p:txBody>
      </p:sp>
      <p:sp>
        <p:nvSpPr>
          <p:cNvPr id="57359" name="Text Box 72"/>
          <p:cNvSpPr txBox="1">
            <a:spLocks noChangeArrowheads="1"/>
          </p:cNvSpPr>
          <p:nvPr/>
        </p:nvSpPr>
        <p:spPr bwMode="auto">
          <a:xfrm>
            <a:off x="5354638" y="3386138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Advice</a:t>
            </a:r>
          </a:p>
        </p:txBody>
      </p:sp>
      <p:sp>
        <p:nvSpPr>
          <p:cNvPr id="57360" name="Text Box 74"/>
          <p:cNvSpPr txBox="1">
            <a:spLocks noChangeArrowheads="1"/>
          </p:cNvSpPr>
          <p:nvPr/>
        </p:nvSpPr>
        <p:spPr bwMode="auto">
          <a:xfrm>
            <a:off x="5354638" y="2952750"/>
            <a:ext cx="1360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646BA2"/>
                </a:solidFill>
                <a:latin typeface="Gill Sans MT" pitchFamily="34" charset="0"/>
              </a:rPr>
              <a:t>Pointcut</a:t>
            </a:r>
          </a:p>
        </p:txBody>
      </p:sp>
      <p:sp>
        <p:nvSpPr>
          <p:cNvPr id="34902" name="AutoShape 86"/>
          <p:cNvSpPr>
            <a:spLocks noChangeArrowheads="1"/>
          </p:cNvSpPr>
          <p:nvPr/>
        </p:nvSpPr>
        <p:spPr bwMode="auto">
          <a:xfrm>
            <a:off x="735013" y="3141663"/>
            <a:ext cx="3889375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>
              <a:solidFill>
                <a:srgbClr val="646BA2"/>
              </a:solidFill>
            </a:endParaRPr>
          </a:p>
        </p:txBody>
      </p:sp>
      <p:sp>
        <p:nvSpPr>
          <p:cNvPr id="57362" name="Rectangle 87"/>
          <p:cNvSpPr>
            <a:spLocks noChangeArrowheads="1"/>
          </p:cNvSpPr>
          <p:nvPr/>
        </p:nvSpPr>
        <p:spPr bwMode="auto">
          <a:xfrm>
            <a:off x="911225" y="3141663"/>
            <a:ext cx="101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646BA2"/>
                </a:solidFill>
                <a:latin typeface="Gill Sans MT" pitchFamily="34" charset="0"/>
              </a:rPr>
              <a:t>Weaver</a:t>
            </a:r>
          </a:p>
        </p:txBody>
      </p:sp>
      <p:sp>
        <p:nvSpPr>
          <p:cNvPr id="57363" name="AutoShape 106"/>
          <p:cNvSpPr>
            <a:spLocks noChangeArrowheads="1"/>
          </p:cNvSpPr>
          <p:nvPr/>
        </p:nvSpPr>
        <p:spPr bwMode="auto">
          <a:xfrm>
            <a:off x="1962150" y="3500438"/>
            <a:ext cx="2376488" cy="360362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646BA2"/>
                </a:solidFill>
                <a:latin typeface="Gill Sans MT" pitchFamily="34" charset="0"/>
              </a:rPr>
              <a:t>Pointcuts Matching</a:t>
            </a:r>
            <a:endParaRPr lang="fr-FR" sz="1600">
              <a:latin typeface="Gill Sans MT" pitchFamily="34" charset="0"/>
            </a:endParaRPr>
          </a:p>
        </p:txBody>
      </p:sp>
      <p:sp>
        <p:nvSpPr>
          <p:cNvPr id="57364" name="AutoShape 107"/>
          <p:cNvSpPr>
            <a:spLocks noChangeArrowheads="1"/>
          </p:cNvSpPr>
          <p:nvPr/>
        </p:nvSpPr>
        <p:spPr bwMode="auto">
          <a:xfrm>
            <a:off x="1962150" y="4410075"/>
            <a:ext cx="2376488" cy="3873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646BA2"/>
                </a:solidFill>
                <a:latin typeface="Gill Sans MT" pitchFamily="34" charset="0"/>
              </a:rPr>
              <a:t>Advices Application</a:t>
            </a:r>
          </a:p>
        </p:txBody>
      </p:sp>
      <p:sp>
        <p:nvSpPr>
          <p:cNvPr id="57365" name="Text Box 120"/>
          <p:cNvSpPr txBox="1">
            <a:spLocks noChangeArrowheads="1"/>
          </p:cNvSpPr>
          <p:nvPr/>
        </p:nvSpPr>
        <p:spPr bwMode="auto">
          <a:xfrm>
            <a:off x="7753350" y="141446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Gill Sans MT" pitchFamily="34" charset="0"/>
              </a:rPr>
              <a:t>AA1</a:t>
            </a:r>
          </a:p>
        </p:txBody>
      </p:sp>
      <p:sp>
        <p:nvSpPr>
          <p:cNvPr id="57366" name="Text Box 121"/>
          <p:cNvSpPr txBox="1">
            <a:spLocks noChangeArrowheads="1"/>
          </p:cNvSpPr>
          <p:nvPr/>
        </p:nvSpPr>
        <p:spPr bwMode="auto">
          <a:xfrm>
            <a:off x="7753350" y="28543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E9A703"/>
                </a:solidFill>
                <a:latin typeface="Gill Sans MT" pitchFamily="34" charset="0"/>
              </a:rPr>
              <a:t>AA2</a:t>
            </a:r>
          </a:p>
        </p:txBody>
      </p:sp>
      <p:sp>
        <p:nvSpPr>
          <p:cNvPr id="41" name="Hexagone 40"/>
          <p:cNvSpPr/>
          <p:nvPr/>
        </p:nvSpPr>
        <p:spPr>
          <a:xfrm>
            <a:off x="1332981" y="1285860"/>
            <a:ext cx="2428892" cy="121444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1690688" y="1428750"/>
            <a:ext cx="1714500" cy="928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371" name="Rectangle 15"/>
          <p:cNvSpPr>
            <a:spLocks noChangeArrowheads="1"/>
          </p:cNvSpPr>
          <p:nvPr/>
        </p:nvSpPr>
        <p:spPr bwMode="auto">
          <a:xfrm>
            <a:off x="1768475" y="1557338"/>
            <a:ext cx="292100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A2</a:t>
            </a:r>
          </a:p>
        </p:txBody>
      </p:sp>
      <p:sp>
        <p:nvSpPr>
          <p:cNvPr id="57372" name="Rectangle 16"/>
          <p:cNvSpPr>
            <a:spLocks noChangeArrowheads="1"/>
          </p:cNvSpPr>
          <p:nvPr/>
        </p:nvSpPr>
        <p:spPr bwMode="auto">
          <a:xfrm>
            <a:off x="2413000" y="1557338"/>
            <a:ext cx="295275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B1</a:t>
            </a:r>
          </a:p>
        </p:txBody>
      </p:sp>
      <p:sp>
        <p:nvSpPr>
          <p:cNvPr id="57373" name="Rectangle 17"/>
          <p:cNvSpPr>
            <a:spLocks noChangeArrowheads="1"/>
          </p:cNvSpPr>
          <p:nvPr/>
        </p:nvSpPr>
        <p:spPr bwMode="auto">
          <a:xfrm>
            <a:off x="2119313" y="2000250"/>
            <a:ext cx="293687" cy="277813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C3</a:t>
            </a:r>
          </a:p>
        </p:txBody>
      </p:sp>
      <p:sp>
        <p:nvSpPr>
          <p:cNvPr id="57374" name="Line 18"/>
          <p:cNvSpPr>
            <a:spLocks noChangeShapeType="1"/>
          </p:cNvSpPr>
          <p:nvPr/>
        </p:nvSpPr>
        <p:spPr bwMode="auto">
          <a:xfrm>
            <a:off x="2060575" y="1668463"/>
            <a:ext cx="352425" cy="0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375" name="Line 19"/>
          <p:cNvSpPr>
            <a:spLocks noChangeShapeType="1"/>
          </p:cNvSpPr>
          <p:nvPr/>
        </p:nvSpPr>
        <p:spPr bwMode="auto">
          <a:xfrm>
            <a:off x="2060575" y="1668463"/>
            <a:ext cx="119063" cy="331787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376" name="Line 20"/>
          <p:cNvSpPr>
            <a:spLocks noChangeShapeType="1"/>
          </p:cNvSpPr>
          <p:nvPr/>
        </p:nvSpPr>
        <p:spPr bwMode="auto">
          <a:xfrm>
            <a:off x="2708275" y="1668463"/>
            <a:ext cx="350838" cy="0"/>
          </a:xfrm>
          <a:prstGeom prst="line">
            <a:avLst/>
          </a:prstGeom>
          <a:noFill/>
          <a:ln w="9525">
            <a:solidFill>
              <a:srgbClr val="4C52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377" name="Rectangle 21"/>
          <p:cNvSpPr>
            <a:spLocks noChangeArrowheads="1"/>
          </p:cNvSpPr>
          <p:nvPr/>
        </p:nvSpPr>
        <p:spPr bwMode="auto">
          <a:xfrm>
            <a:off x="3059113" y="1557338"/>
            <a:ext cx="293687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A1</a:t>
            </a:r>
          </a:p>
        </p:txBody>
      </p:sp>
      <p:cxnSp>
        <p:nvCxnSpPr>
          <p:cNvPr id="57378" name="AutoShape 57"/>
          <p:cNvCxnSpPr>
            <a:cxnSpLocks noChangeShapeType="1"/>
          </p:cNvCxnSpPr>
          <p:nvPr/>
        </p:nvCxnSpPr>
        <p:spPr bwMode="auto">
          <a:xfrm rot="10800000" flipV="1">
            <a:off x="4303713" y="1631950"/>
            <a:ext cx="928687" cy="2043113"/>
          </a:xfrm>
          <a:prstGeom prst="bentConnector3">
            <a:avLst>
              <a:gd name="adj1" fmla="val 49231"/>
            </a:avLst>
          </a:prstGeom>
          <a:noFill/>
          <a:ln w="41275">
            <a:solidFill>
              <a:srgbClr val="339966"/>
            </a:solidFill>
            <a:miter lim="800000"/>
            <a:headEnd/>
            <a:tailEnd type="triangle" w="med" len="med"/>
          </a:ln>
        </p:spPr>
      </p:cxnSp>
      <p:cxnSp>
        <p:nvCxnSpPr>
          <p:cNvPr id="57379" name="AutoShape 58"/>
          <p:cNvCxnSpPr>
            <a:cxnSpLocks noChangeShapeType="1"/>
          </p:cNvCxnSpPr>
          <p:nvPr/>
        </p:nvCxnSpPr>
        <p:spPr bwMode="auto">
          <a:xfrm rot="10800000" flipV="1">
            <a:off x="4303713" y="3074988"/>
            <a:ext cx="950912" cy="600075"/>
          </a:xfrm>
          <a:prstGeom prst="bentConnector3">
            <a:avLst>
              <a:gd name="adj1" fmla="val 49250"/>
            </a:avLst>
          </a:prstGeom>
          <a:noFill/>
          <a:ln w="41275">
            <a:solidFill>
              <a:srgbClr val="339966"/>
            </a:solidFill>
            <a:miter lim="800000"/>
            <a:headEnd/>
            <a:tailEnd type="triangle" w="med" len="med"/>
          </a:ln>
        </p:spPr>
      </p:cxnSp>
      <p:sp>
        <p:nvSpPr>
          <p:cNvPr id="57380" name="Rectangle 60"/>
          <p:cNvSpPr>
            <a:spLocks noChangeArrowheads="1"/>
          </p:cNvSpPr>
          <p:nvPr/>
        </p:nvSpPr>
        <p:spPr bwMode="auto">
          <a:xfrm>
            <a:off x="3367088" y="3927475"/>
            <a:ext cx="576262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57381" name="Rectangle 61"/>
          <p:cNvSpPr>
            <a:spLocks noChangeArrowheads="1"/>
          </p:cNvSpPr>
          <p:nvPr/>
        </p:nvSpPr>
        <p:spPr bwMode="auto">
          <a:xfrm>
            <a:off x="3511550" y="3998913"/>
            <a:ext cx="295275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B1</a:t>
            </a:r>
          </a:p>
        </p:txBody>
      </p:sp>
      <p:sp>
        <p:nvSpPr>
          <p:cNvPr id="57382" name="Rectangle 62"/>
          <p:cNvSpPr>
            <a:spLocks noChangeArrowheads="1"/>
          </p:cNvSpPr>
          <p:nvPr/>
        </p:nvSpPr>
        <p:spPr bwMode="auto">
          <a:xfrm>
            <a:off x="2143125" y="3927475"/>
            <a:ext cx="936625" cy="431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57383" name="Rectangle 63"/>
          <p:cNvSpPr>
            <a:spLocks noChangeArrowheads="1"/>
          </p:cNvSpPr>
          <p:nvPr/>
        </p:nvSpPr>
        <p:spPr bwMode="auto">
          <a:xfrm>
            <a:off x="2287588" y="4008438"/>
            <a:ext cx="292100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A2</a:t>
            </a:r>
          </a:p>
        </p:txBody>
      </p:sp>
      <p:sp>
        <p:nvSpPr>
          <p:cNvPr id="57384" name="Rectangle 64"/>
          <p:cNvSpPr>
            <a:spLocks noChangeArrowheads="1"/>
          </p:cNvSpPr>
          <p:nvPr/>
        </p:nvSpPr>
        <p:spPr bwMode="auto">
          <a:xfrm>
            <a:off x="2647950" y="4008438"/>
            <a:ext cx="293688" cy="277812"/>
          </a:xfrm>
          <a:prstGeom prst="rect">
            <a:avLst/>
          </a:prstGeom>
          <a:solidFill>
            <a:srgbClr val="4C5280"/>
          </a:solidFill>
          <a:ln w="9525">
            <a:solidFill>
              <a:srgbClr val="4C52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Gill Sans MT" pitchFamily="34" charset="0"/>
              </a:rPr>
              <a:t>A1</a:t>
            </a:r>
          </a:p>
        </p:txBody>
      </p:sp>
      <p:cxnSp>
        <p:nvCxnSpPr>
          <p:cNvPr id="57385" name="AutoShape 68"/>
          <p:cNvCxnSpPr>
            <a:cxnSpLocks noChangeShapeType="1"/>
          </p:cNvCxnSpPr>
          <p:nvPr/>
        </p:nvCxnSpPr>
        <p:spPr bwMode="auto">
          <a:xfrm rot="10800000" flipH="1" flipV="1">
            <a:off x="1998663" y="3675063"/>
            <a:ext cx="1587" cy="922337"/>
          </a:xfrm>
          <a:prstGeom prst="curvedConnector3">
            <a:avLst>
              <a:gd name="adj1" fmla="val -14400005"/>
            </a:avLst>
          </a:prstGeom>
          <a:noFill/>
          <a:ln w="50800">
            <a:solidFill>
              <a:srgbClr val="4A507C"/>
            </a:solidFill>
            <a:round/>
            <a:headEnd/>
            <a:tailEnd type="triangle" w="med" len="med"/>
          </a:ln>
        </p:spPr>
      </p:cxnSp>
      <p:sp>
        <p:nvSpPr>
          <p:cNvPr id="57386" name="Rectangle 69"/>
          <p:cNvSpPr>
            <a:spLocks noChangeArrowheads="1"/>
          </p:cNvSpPr>
          <p:nvPr/>
        </p:nvSpPr>
        <p:spPr bwMode="auto">
          <a:xfrm>
            <a:off x="714375" y="3846513"/>
            <a:ext cx="108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646BA2"/>
                </a:solidFill>
                <a:latin typeface="Gill Sans MT" pitchFamily="34" charset="0"/>
              </a:rPr>
              <a:t>Jointpoints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flipV="1">
            <a:off x="2528888" y="4889500"/>
            <a:ext cx="2328862" cy="1035050"/>
          </a:xfrm>
          <a:custGeom>
            <a:avLst/>
            <a:gdLst>
              <a:gd name="G0" fmla="+- 17289 0 0"/>
              <a:gd name="G1" fmla="+- 4074 0 0"/>
              <a:gd name="G2" fmla="+- 12158 0 4074"/>
              <a:gd name="G3" fmla="+- G2 0 4074"/>
              <a:gd name="G4" fmla="*/ G3 32768 32059"/>
              <a:gd name="G5" fmla="*/ G4 1 2"/>
              <a:gd name="G6" fmla="+- 21600 0 17289"/>
              <a:gd name="G7" fmla="*/ G6 4074 6079"/>
              <a:gd name="G8" fmla="+- G7 17289 0"/>
              <a:gd name="T0" fmla="*/ 17289 w 21600"/>
              <a:gd name="T1" fmla="*/ 0 h 21600"/>
              <a:gd name="T2" fmla="*/ 17289 w 21600"/>
              <a:gd name="T3" fmla="*/ 12158 h 21600"/>
              <a:gd name="T4" fmla="*/ 205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289" y="0"/>
                </a:lnTo>
                <a:lnTo>
                  <a:pt x="17289" y="4074"/>
                </a:lnTo>
                <a:lnTo>
                  <a:pt x="12427" y="4074"/>
                </a:lnTo>
                <a:cubicBezTo>
                  <a:pt x="5564" y="4074"/>
                  <a:pt x="0" y="7693"/>
                  <a:pt x="0" y="12158"/>
                </a:cubicBezTo>
                <a:lnTo>
                  <a:pt x="0" y="21600"/>
                </a:lnTo>
                <a:lnTo>
                  <a:pt x="4099" y="21600"/>
                </a:lnTo>
                <a:lnTo>
                  <a:pt x="4099" y="12158"/>
                </a:lnTo>
                <a:cubicBezTo>
                  <a:pt x="4099" y="9908"/>
                  <a:pt x="7828" y="8084"/>
                  <a:pt x="12427" y="8084"/>
                </a:cubicBezTo>
                <a:lnTo>
                  <a:pt x="17289" y="8084"/>
                </a:lnTo>
                <a:lnTo>
                  <a:pt x="1728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71" name="Groupe 70"/>
          <p:cNvGrpSpPr/>
          <p:nvPr/>
        </p:nvGrpSpPr>
        <p:grpSpPr>
          <a:xfrm>
            <a:off x="4857752" y="4797152"/>
            <a:ext cx="3286148" cy="1511307"/>
            <a:chOff x="4857752" y="4942029"/>
            <a:chExt cx="3286148" cy="1511307"/>
          </a:xfrm>
        </p:grpSpPr>
        <p:sp>
          <p:nvSpPr>
            <p:cNvPr id="52" name="Hexagone 51"/>
            <p:cNvSpPr/>
            <p:nvPr/>
          </p:nvSpPr>
          <p:spPr>
            <a:xfrm>
              <a:off x="4857752" y="4942029"/>
              <a:ext cx="3286148" cy="1511307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14938" y="5060950"/>
              <a:ext cx="2500312" cy="1225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7392" name="Rectangle 34"/>
            <p:cNvSpPr>
              <a:spLocks noChangeArrowheads="1"/>
            </p:cNvSpPr>
            <p:nvPr/>
          </p:nvSpPr>
          <p:spPr bwMode="auto">
            <a:xfrm>
              <a:off x="5268913" y="5532438"/>
              <a:ext cx="295275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57393" name="Rectangle 35"/>
            <p:cNvSpPr>
              <a:spLocks noChangeArrowheads="1"/>
            </p:cNvSpPr>
            <p:nvPr/>
          </p:nvSpPr>
          <p:spPr bwMode="auto">
            <a:xfrm>
              <a:off x="5915025" y="5532438"/>
              <a:ext cx="293688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57394" name="Rectangle 36"/>
            <p:cNvSpPr>
              <a:spLocks noChangeArrowheads="1"/>
            </p:cNvSpPr>
            <p:nvPr/>
          </p:nvSpPr>
          <p:spPr bwMode="auto">
            <a:xfrm>
              <a:off x="5621338" y="5976938"/>
              <a:ext cx="293687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57395" name="Line 37"/>
            <p:cNvSpPr>
              <a:spLocks noChangeShapeType="1"/>
            </p:cNvSpPr>
            <p:nvPr/>
          </p:nvSpPr>
          <p:spPr bwMode="auto">
            <a:xfrm>
              <a:off x="5564188" y="5643563"/>
              <a:ext cx="350837" cy="0"/>
            </a:xfrm>
            <a:prstGeom prst="line">
              <a:avLst/>
            </a:prstGeom>
            <a:noFill/>
            <a:ln w="9525">
              <a:solidFill>
                <a:srgbClr val="4C52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96" name="Line 38"/>
            <p:cNvSpPr>
              <a:spLocks noChangeShapeType="1"/>
            </p:cNvSpPr>
            <p:nvPr/>
          </p:nvSpPr>
          <p:spPr bwMode="auto">
            <a:xfrm>
              <a:off x="5564188" y="5643563"/>
              <a:ext cx="115887" cy="333375"/>
            </a:xfrm>
            <a:prstGeom prst="line">
              <a:avLst/>
            </a:prstGeom>
            <a:noFill/>
            <a:ln w="9525">
              <a:solidFill>
                <a:srgbClr val="4C52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97" name="Line 39"/>
            <p:cNvSpPr>
              <a:spLocks noChangeShapeType="1"/>
            </p:cNvSpPr>
            <p:nvPr/>
          </p:nvSpPr>
          <p:spPr bwMode="auto">
            <a:xfrm>
              <a:off x="6215063" y="5643563"/>
              <a:ext cx="352425" cy="0"/>
            </a:xfrm>
            <a:prstGeom prst="line">
              <a:avLst/>
            </a:prstGeom>
            <a:noFill/>
            <a:ln w="9525">
              <a:solidFill>
                <a:srgbClr val="4C52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98" name="Rectangle 40"/>
            <p:cNvSpPr>
              <a:spLocks noChangeArrowheads="1"/>
            </p:cNvSpPr>
            <p:nvPr/>
          </p:nvSpPr>
          <p:spPr bwMode="auto">
            <a:xfrm>
              <a:off x="6567488" y="5532438"/>
              <a:ext cx="293687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  <a:latin typeface="Gill Sans MT" pitchFamily="34" charset="0"/>
                </a:rPr>
                <a:t>A1</a:t>
              </a:r>
            </a:p>
          </p:txBody>
        </p:sp>
        <p:sp>
          <p:nvSpPr>
            <p:cNvPr id="57399" name="Line 41"/>
            <p:cNvSpPr>
              <a:spLocks noChangeShapeType="1"/>
            </p:cNvSpPr>
            <p:nvPr/>
          </p:nvSpPr>
          <p:spPr bwMode="auto">
            <a:xfrm>
              <a:off x="6215063" y="5699125"/>
              <a:ext cx="234950" cy="3333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00" name="Rectangle 42"/>
            <p:cNvSpPr>
              <a:spLocks noChangeArrowheads="1"/>
            </p:cNvSpPr>
            <p:nvPr/>
          </p:nvSpPr>
          <p:spPr bwMode="auto">
            <a:xfrm>
              <a:off x="6450013" y="5921375"/>
              <a:ext cx="295275" cy="27781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  <a:latin typeface="Gill Sans MT" pitchFamily="34" charset="0"/>
                </a:rPr>
                <a:t>D1</a:t>
              </a:r>
            </a:p>
          </p:txBody>
        </p:sp>
        <p:sp>
          <p:nvSpPr>
            <p:cNvPr id="57401" name="Line 43"/>
            <p:cNvSpPr>
              <a:spLocks noChangeShapeType="1"/>
            </p:cNvSpPr>
            <p:nvPr/>
          </p:nvSpPr>
          <p:spPr bwMode="auto">
            <a:xfrm flipV="1">
              <a:off x="5564188" y="5254625"/>
              <a:ext cx="350837" cy="3873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02" name="Rectangle 44"/>
            <p:cNvSpPr>
              <a:spLocks noChangeArrowheads="1"/>
            </p:cNvSpPr>
            <p:nvPr/>
          </p:nvSpPr>
          <p:spPr bwMode="auto">
            <a:xfrm>
              <a:off x="5929313" y="5143500"/>
              <a:ext cx="292100" cy="2778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  <a:latin typeface="Gill Sans MT" pitchFamily="34" charset="0"/>
                </a:rPr>
                <a:t>E1</a:t>
              </a:r>
            </a:p>
          </p:txBody>
        </p:sp>
        <p:sp>
          <p:nvSpPr>
            <p:cNvPr id="57403" name="Line 45"/>
            <p:cNvSpPr>
              <a:spLocks noChangeShapeType="1"/>
            </p:cNvSpPr>
            <p:nvPr/>
          </p:nvSpPr>
          <p:spPr bwMode="auto">
            <a:xfrm>
              <a:off x="6858000" y="5645150"/>
              <a:ext cx="3524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04" name="Rectangle 46"/>
            <p:cNvSpPr>
              <a:spLocks noChangeArrowheads="1"/>
            </p:cNvSpPr>
            <p:nvPr/>
          </p:nvSpPr>
          <p:spPr bwMode="auto">
            <a:xfrm>
              <a:off x="7210425" y="5534025"/>
              <a:ext cx="293688" cy="2778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  <a:latin typeface="Gill Sans MT" pitchFamily="34" charset="0"/>
                </a:rPr>
                <a:t>E2</a:t>
              </a:r>
            </a:p>
          </p:txBody>
        </p:sp>
      </p:grpSp>
      <p:cxnSp>
        <p:nvCxnSpPr>
          <p:cNvPr id="57405" name="AutoShape 59"/>
          <p:cNvCxnSpPr>
            <a:cxnSpLocks noChangeShapeType="1"/>
          </p:cNvCxnSpPr>
          <p:nvPr/>
        </p:nvCxnSpPr>
        <p:spPr bwMode="auto">
          <a:xfrm flipH="1">
            <a:off x="4371975" y="3613150"/>
            <a:ext cx="3354388" cy="1036638"/>
          </a:xfrm>
          <a:prstGeom prst="bentConnector3">
            <a:avLst>
              <a:gd name="adj1" fmla="val -21157"/>
            </a:avLst>
          </a:prstGeom>
          <a:noFill/>
          <a:ln w="41275">
            <a:solidFill>
              <a:srgbClr val="99CCFF"/>
            </a:solidFill>
            <a:miter lim="800000"/>
            <a:headEnd/>
            <a:tailEnd type="triangle" w="med" len="med"/>
          </a:ln>
        </p:spPr>
      </p:cxnSp>
      <p:cxnSp>
        <p:nvCxnSpPr>
          <p:cNvPr id="57406" name="AutoShape 67"/>
          <p:cNvCxnSpPr>
            <a:cxnSpLocks noChangeShapeType="1"/>
          </p:cNvCxnSpPr>
          <p:nvPr/>
        </p:nvCxnSpPr>
        <p:spPr bwMode="auto">
          <a:xfrm flipH="1">
            <a:off x="4371975" y="2217738"/>
            <a:ext cx="3330575" cy="2432050"/>
          </a:xfrm>
          <a:prstGeom prst="bentConnector3">
            <a:avLst>
              <a:gd name="adj1" fmla="val -21690"/>
            </a:avLst>
          </a:prstGeom>
          <a:noFill/>
          <a:ln w="41275">
            <a:solidFill>
              <a:srgbClr val="99CCFF"/>
            </a:solidFill>
            <a:miter lim="800000"/>
            <a:headEnd/>
            <a:tailEnd type="triangle" w="med" len="med"/>
          </a:ln>
        </p:spPr>
      </p:cxnSp>
      <p:sp>
        <p:nvSpPr>
          <p:cNvPr id="57409" name="Espace réservé du pied de page 4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rgbClr val="FFC819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LCA model</a:t>
            </a:r>
            <a:endParaRPr lang="fr-FR" dirty="0"/>
          </a:p>
        </p:txBody>
      </p:sp>
      <p:sp>
        <p:nvSpPr>
          <p:cNvPr id="39939" name="Espace réservé du contenu 3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mtClean="0"/>
              <a:t>LCA components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Simple and complex Event  based Connector</a:t>
            </a:r>
          </a:p>
          <a:p>
            <a:endParaRPr lang="fr-FR" smtClean="0"/>
          </a:p>
          <a:p>
            <a:r>
              <a:rPr lang="fr-FR" smtClean="0"/>
              <a:t>Proxy Components </a:t>
            </a:r>
          </a:p>
          <a:p>
            <a:endParaRPr lang="fr-FR" smtClean="0"/>
          </a:p>
          <a:p>
            <a:endParaRPr lang="fr-FR" dirty="0" smtClean="0"/>
          </a:p>
        </p:txBody>
      </p:sp>
      <p:sp>
        <p:nvSpPr>
          <p:cNvPr id="51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688-BD05-4F92-9B27-20B6E4256949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1707207" y="2352873"/>
            <a:ext cx="1785938" cy="1857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350020" y="278149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493145" y="278149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493145" y="328156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50082" y="2567185"/>
            <a:ext cx="1500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0082" y="3067248"/>
            <a:ext cx="1500188" cy="357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events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850082" y="3567310"/>
            <a:ext cx="1500188" cy="3571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properties</a:t>
            </a:r>
            <a:endParaRPr lang="fr-FR" dirty="0"/>
          </a:p>
        </p:txBody>
      </p:sp>
      <p:grpSp>
        <p:nvGrpSpPr>
          <p:cNvPr id="39949" name="Groupe 23"/>
          <p:cNvGrpSpPr>
            <a:grpSpLocks/>
          </p:cNvGrpSpPr>
          <p:nvPr/>
        </p:nvGrpSpPr>
        <p:grpSpPr bwMode="auto">
          <a:xfrm>
            <a:off x="4636145" y="2638623"/>
            <a:ext cx="823912" cy="857250"/>
            <a:chOff x="4572000" y="2285992"/>
            <a:chExt cx="1785950" cy="185738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4929878" y="2285992"/>
              <a:ext cx="1070193" cy="185738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572000" y="2715942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6000072" y="2643711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6000072" y="3142453"/>
              <a:ext cx="357878" cy="3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0" name="Groupe 24"/>
          <p:cNvGrpSpPr>
            <a:grpSpLocks/>
          </p:cNvGrpSpPr>
          <p:nvPr/>
        </p:nvGrpSpPr>
        <p:grpSpPr bwMode="auto">
          <a:xfrm>
            <a:off x="6279207" y="2067123"/>
            <a:ext cx="823913" cy="857250"/>
            <a:chOff x="4572000" y="2285992"/>
            <a:chExt cx="1785950" cy="1857388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4929878" y="2285992"/>
              <a:ext cx="1070194" cy="185738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4572000" y="2715942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6000072" y="2643711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6000072" y="3142453"/>
              <a:ext cx="357878" cy="3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1" name="Groupe 29"/>
          <p:cNvGrpSpPr>
            <a:grpSpLocks/>
          </p:cNvGrpSpPr>
          <p:nvPr/>
        </p:nvGrpSpPr>
        <p:grpSpPr bwMode="auto">
          <a:xfrm>
            <a:off x="6143625" y="3795886"/>
            <a:ext cx="823913" cy="857250"/>
            <a:chOff x="4572000" y="2285992"/>
            <a:chExt cx="1785950" cy="1857388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4929878" y="2285992"/>
              <a:ext cx="1070194" cy="185738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4572000" y="2715942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6000072" y="2643711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6000072" y="3142453"/>
              <a:ext cx="357878" cy="3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2" name="Groupe 34"/>
          <p:cNvGrpSpPr>
            <a:grpSpLocks/>
          </p:cNvGrpSpPr>
          <p:nvPr/>
        </p:nvGrpSpPr>
        <p:grpSpPr bwMode="auto">
          <a:xfrm>
            <a:off x="7636520" y="2567185"/>
            <a:ext cx="823912" cy="857250"/>
            <a:chOff x="4572000" y="2285992"/>
            <a:chExt cx="1785950" cy="1857388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4929878" y="2285992"/>
              <a:ext cx="1070193" cy="185738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4572000" y="2715944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6000072" y="2643711"/>
              <a:ext cx="357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6000072" y="3142455"/>
              <a:ext cx="357878" cy="34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en angle 40"/>
          <p:cNvCxnSpPr/>
          <p:nvPr/>
        </p:nvCxnSpPr>
        <p:spPr>
          <a:xfrm flipV="1">
            <a:off x="5421957" y="2281435"/>
            <a:ext cx="857250" cy="500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en angle 42"/>
          <p:cNvCxnSpPr/>
          <p:nvPr/>
        </p:nvCxnSpPr>
        <p:spPr>
          <a:xfrm rot="16200000" flipH="1">
            <a:off x="5386239" y="3174404"/>
            <a:ext cx="928687" cy="714375"/>
          </a:xfrm>
          <a:prstGeom prst="bentConnector3">
            <a:avLst>
              <a:gd name="adj1" fmla="val 9923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en angle 45"/>
          <p:cNvCxnSpPr/>
          <p:nvPr/>
        </p:nvCxnSpPr>
        <p:spPr>
          <a:xfrm>
            <a:off x="7136457" y="2495748"/>
            <a:ext cx="500063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960" name="ZoneTexte 49"/>
          <p:cNvSpPr txBox="1">
            <a:spLocks noChangeArrowheads="1"/>
          </p:cNvSpPr>
          <p:nvPr/>
        </p:nvSpPr>
        <p:spPr bwMode="auto">
          <a:xfrm>
            <a:off x="5707707" y="3495873"/>
            <a:ext cx="80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simple</a:t>
            </a:r>
          </a:p>
        </p:txBody>
      </p:sp>
      <p:sp>
        <p:nvSpPr>
          <p:cNvPr id="39961" name="ZoneTexte 50"/>
          <p:cNvSpPr txBox="1">
            <a:spLocks noChangeArrowheads="1"/>
          </p:cNvSpPr>
          <p:nvPr/>
        </p:nvSpPr>
        <p:spPr bwMode="auto">
          <a:xfrm>
            <a:off x="7350770" y="2067123"/>
            <a:ext cx="982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complex</a:t>
            </a:r>
          </a:p>
        </p:txBody>
      </p:sp>
      <p:cxnSp>
        <p:nvCxnSpPr>
          <p:cNvPr id="59" name="Connecteur en angle 58"/>
          <p:cNvCxnSpPr/>
          <p:nvPr/>
        </p:nvCxnSpPr>
        <p:spPr>
          <a:xfrm>
            <a:off x="8293692" y="4679609"/>
            <a:ext cx="500063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en angle 59"/>
          <p:cNvCxnSpPr/>
          <p:nvPr/>
        </p:nvCxnSpPr>
        <p:spPr>
          <a:xfrm flipV="1">
            <a:off x="7350770" y="4572452"/>
            <a:ext cx="857250" cy="500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3" name="Groupe 37"/>
          <p:cNvGrpSpPr>
            <a:grpSpLocks/>
          </p:cNvGrpSpPr>
          <p:nvPr/>
        </p:nvGrpSpPr>
        <p:grpSpPr bwMode="auto">
          <a:xfrm>
            <a:off x="4613472" y="5229199"/>
            <a:ext cx="1479550" cy="958875"/>
            <a:chOff x="7534458" y="0"/>
            <a:chExt cx="3079123" cy="1861147"/>
          </a:xfrm>
        </p:grpSpPr>
        <p:sp>
          <p:nvSpPr>
            <p:cNvPr id="54" name="Hexagone 53"/>
            <p:cNvSpPr/>
            <p:nvPr/>
          </p:nvSpPr>
          <p:spPr>
            <a:xfrm>
              <a:off x="7534458" y="1198470"/>
              <a:ext cx="1189661" cy="528737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55" name="Picture 3" descr="C:\Documents and Settings\daniel\Local Settings\Temporary Internet Files\Content.IE5\J92B6RGZ\MCj03969400000[1].wm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444199" y="951726"/>
              <a:ext cx="688910" cy="90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Hexagone 55"/>
            <p:cNvSpPr/>
            <p:nvPr/>
          </p:nvSpPr>
          <p:spPr>
            <a:xfrm>
              <a:off x="9423920" y="1198470"/>
              <a:ext cx="1189661" cy="528737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grpSp>
          <p:nvGrpSpPr>
            <p:cNvPr id="57" name="Groupe 229"/>
            <p:cNvGrpSpPr>
              <a:grpSpLocks/>
            </p:cNvGrpSpPr>
            <p:nvPr/>
          </p:nvGrpSpPr>
          <p:grpSpPr bwMode="auto">
            <a:xfrm>
              <a:off x="9144000" y="0"/>
              <a:ext cx="839755" cy="422987"/>
              <a:chOff x="3286116" y="2500306"/>
              <a:chExt cx="1714512" cy="85725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287506" y="2500306"/>
                <a:ext cx="1713728" cy="8561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3" name="Rectangle 54"/>
              <p:cNvSpPr>
                <a:spLocks noChangeArrowheads="1"/>
              </p:cNvSpPr>
              <p:nvPr/>
            </p:nvSpPr>
            <p:spPr bwMode="auto">
              <a:xfrm>
                <a:off x="3788800" y="3014540"/>
                <a:ext cx="212760" cy="2147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900" b="1"/>
              </a:p>
            </p:txBody>
          </p:sp>
          <p:sp>
            <p:nvSpPr>
              <p:cNvPr id="64" name="Rectangle 53"/>
              <p:cNvSpPr>
                <a:spLocks noChangeArrowheads="1"/>
              </p:cNvSpPr>
              <p:nvPr/>
            </p:nvSpPr>
            <p:spPr bwMode="auto">
              <a:xfrm>
                <a:off x="4429991" y="3014540"/>
                <a:ext cx="215673" cy="2147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900" b="1"/>
              </a:p>
            </p:txBody>
          </p:sp>
        </p:grpSp>
        <p:cxnSp>
          <p:nvCxnSpPr>
            <p:cNvPr id="58" name="Connecteur droit 57"/>
            <p:cNvCxnSpPr/>
            <p:nvPr/>
          </p:nvCxnSpPr>
          <p:spPr>
            <a:xfrm flipV="1">
              <a:off x="8163987" y="342671"/>
              <a:ext cx="1260484" cy="84752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16200000" flipV="1">
              <a:off x="9473995" y="618035"/>
              <a:ext cx="880220" cy="27979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0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Complete AA Weaving</a:t>
            </a:r>
            <a:r>
              <a:rPr lang="en-US" sz="3600" kern="1200" baseline="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Cycle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72D8-0140-48CC-B8A4-4A703FAA2950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5525"/>
            <a:ext cx="7776864" cy="457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Pointcut Matching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36315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Pointcut</a:t>
            </a:r>
            <a:r>
              <a:rPr lang="en-US" dirty="0" smtClean="0"/>
              <a:t> Matching aims to determine in the base assembly all areas where changes described in an AA can be applied. </a:t>
            </a:r>
          </a:p>
          <a:p>
            <a:r>
              <a:rPr lang="en-US" dirty="0" smtClean="0"/>
              <a:t>Indeed, it is a filter that takes as input all the ports present in the application. </a:t>
            </a:r>
          </a:p>
          <a:p>
            <a:r>
              <a:rPr lang="en-US" dirty="0" smtClean="0"/>
              <a:t>It is </a:t>
            </a:r>
            <a:r>
              <a:rPr lang="en-US" dirty="0" err="1" smtClean="0"/>
              <a:t>parametrized</a:t>
            </a:r>
            <a:r>
              <a:rPr lang="en-US" dirty="0" smtClean="0"/>
              <a:t> by the rules defined in the </a:t>
            </a:r>
            <a:r>
              <a:rPr lang="en-US" dirty="0" err="1" smtClean="0"/>
              <a:t>pointcut</a:t>
            </a:r>
            <a:r>
              <a:rPr lang="en-US" dirty="0" smtClean="0"/>
              <a:t> section of the AA. </a:t>
            </a:r>
          </a:p>
          <a:p>
            <a:r>
              <a:rPr lang="en-US" dirty="0" smtClean="0"/>
              <a:t>It produces some lists of </a:t>
            </a:r>
            <a:r>
              <a:rPr lang="en-US" dirty="0" err="1" smtClean="0"/>
              <a:t>joinpoints</a:t>
            </a:r>
            <a:r>
              <a:rPr lang="en-US" dirty="0" smtClean="0"/>
              <a:t> that satisfy each rule and more precisely, a list for each rule.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E610-6E12-4C76-A525-D5D972E812A4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89722"/>
            <a:ext cx="7471196" cy="241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err="1" smtClean="0"/>
              <a:t>Pointcut</a:t>
            </a:r>
            <a:r>
              <a:rPr lang="en-US" baseline="0" dirty="0" smtClean="0"/>
              <a:t> Matching </a:t>
            </a:r>
            <a:r>
              <a:rPr lang="en-US" dirty="0" smtClean="0"/>
              <a:t>E</a:t>
            </a:r>
            <a:r>
              <a:rPr lang="en-US" baseline="0" dirty="0" smtClean="0"/>
              <a:t>xample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F37C-A193-4F50-BA2C-310479523BCB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300936" cy="44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Pointcut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Matching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Algorithm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686-8A78-45A6-A81B-CB63F9B68498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0" y="2049140"/>
            <a:ext cx="7821072" cy="397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Jointpoint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baseline="0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867210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Joinpoint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dirty="0" smtClean="0"/>
              <a:t> and </a:t>
            </a:r>
            <a:r>
              <a:rPr lang="fr-FR" dirty="0" err="1" smtClean="0"/>
              <a:t>filters</a:t>
            </a:r>
            <a:endParaRPr lang="fr-FR" dirty="0" smtClean="0"/>
          </a:p>
          <a:p>
            <a:r>
              <a:rPr lang="en-US" dirty="0"/>
              <a:t>Join Point Combination aims to combine </a:t>
            </a:r>
            <a:r>
              <a:rPr lang="en-US" dirty="0" err="1"/>
              <a:t>joinpoints</a:t>
            </a:r>
            <a:r>
              <a:rPr lang="en-US" dirty="0"/>
              <a:t> that satisfy the </a:t>
            </a:r>
            <a:r>
              <a:rPr lang="en-US" dirty="0" err="1" smtClean="0"/>
              <a:t>pointcut</a:t>
            </a:r>
            <a:r>
              <a:rPr lang="en-US" dirty="0" smtClean="0"/>
              <a:t> matching </a:t>
            </a:r>
            <a:r>
              <a:rPr lang="en-US" dirty="0"/>
              <a:t>according to various policies in order to dene how and where will </a:t>
            </a:r>
            <a:r>
              <a:rPr lang="en-US" dirty="0" smtClean="0"/>
              <a:t>be duplicated </a:t>
            </a:r>
            <a:r>
              <a:rPr lang="en-US" dirty="0"/>
              <a:t>the AA. </a:t>
            </a:r>
            <a:endParaRPr lang="en-US" dirty="0" smtClean="0"/>
          </a:p>
          <a:p>
            <a:r>
              <a:rPr lang="en-US" dirty="0" err="1" smtClean="0"/>
              <a:t>Joinpoints</a:t>
            </a:r>
            <a:r>
              <a:rPr lang="en-US" dirty="0" smtClean="0"/>
              <a:t> </a:t>
            </a:r>
            <a:r>
              <a:rPr lang="en-US" dirty="0"/>
              <a:t>lists created identify all ports that check </a:t>
            </a:r>
            <a:r>
              <a:rPr lang="en-US" dirty="0" err="1" smtClean="0"/>
              <a:t>pointcut</a:t>
            </a:r>
            <a:r>
              <a:rPr lang="en-US" dirty="0" smtClean="0"/>
              <a:t> rules</a:t>
            </a:r>
            <a:r>
              <a:rPr lang="en-US" dirty="0"/>
              <a:t>, in fact a list for each rule. To be applied, advices require at least an </a:t>
            </a:r>
            <a:r>
              <a:rPr lang="en-US" dirty="0" smtClean="0"/>
              <a:t>element of </a:t>
            </a:r>
            <a:r>
              <a:rPr lang="en-US" dirty="0"/>
              <a:t>each list : a </a:t>
            </a:r>
            <a:r>
              <a:rPr lang="en-US" dirty="0" smtClean="0"/>
              <a:t>combination.</a:t>
            </a:r>
          </a:p>
          <a:p>
            <a:r>
              <a:rPr lang="en-US" dirty="0" smtClean="0"/>
              <a:t>Thus</a:t>
            </a:r>
            <a:r>
              <a:rPr lang="en-US" dirty="0"/>
              <a:t>, an advice can be applied as many times </a:t>
            </a:r>
            <a:r>
              <a:rPr lang="en-US" dirty="0" smtClean="0"/>
              <a:t>as there </a:t>
            </a:r>
            <a:r>
              <a:rPr lang="en-US" dirty="0"/>
              <a:t>are combinations of </a:t>
            </a:r>
            <a:r>
              <a:rPr lang="en-US" dirty="0" err="1"/>
              <a:t>joinpoints</a:t>
            </a:r>
            <a:r>
              <a:rPr lang="en-US" dirty="0"/>
              <a:t> between these lists.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9005-B394-44CB-96A9-9AE15BDC9E47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509120"/>
            <a:ext cx="9036496" cy="17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Jointpoint</a:t>
            </a:r>
            <a:r>
              <a:rPr lang="fr-FR" baseline="0" dirty="0" smtClean="0"/>
              <a:t> </a:t>
            </a:r>
            <a:r>
              <a:rPr lang="fr-FR" dirty="0" err="1" smtClean="0"/>
              <a:t>C</a:t>
            </a:r>
            <a:r>
              <a:rPr lang="fr-FR" baseline="0" dirty="0" err="1" smtClean="0"/>
              <a:t>ombination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B75C-7470-4B6A-AF2D-F2D856658B44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51" y="1744003"/>
            <a:ext cx="7201049" cy="456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Jointpoint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1D0C-D621-4F72-96CC-8C23A8543E1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28370"/>
            <a:ext cx="6115161" cy="458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00311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To </a:t>
            </a:r>
            <a:r>
              <a:rPr lang="fr-FR" dirty="0" err="1" smtClean="0"/>
              <a:t>Poincut</a:t>
            </a:r>
            <a:r>
              <a:rPr lang="fr-FR" dirty="0"/>
              <a:t> </a:t>
            </a:r>
            <a:r>
              <a:rPr lang="en-US" dirty="0" smtClean="0"/>
              <a:t>Matching </a:t>
            </a:r>
            <a:r>
              <a:rPr lang="en-US" dirty="0"/>
              <a:t>and combination mechanisms may be associated some </a:t>
            </a:r>
            <a:r>
              <a:rPr lang="en-US" dirty="0" smtClean="0"/>
              <a:t>filters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filter associated </a:t>
            </a:r>
            <a:r>
              <a:rPr lang="en-US" dirty="0"/>
              <a:t>to the </a:t>
            </a:r>
            <a:r>
              <a:rPr lang="en-US" dirty="0" err="1"/>
              <a:t>pointcut</a:t>
            </a:r>
            <a:r>
              <a:rPr lang="en-US" dirty="0"/>
              <a:t> matching can withdraw some </a:t>
            </a:r>
            <a:r>
              <a:rPr lang="en-US" dirty="0" smtClean="0"/>
              <a:t>identified </a:t>
            </a:r>
            <a:r>
              <a:rPr lang="en-US" dirty="0" err="1"/>
              <a:t>joinpoints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FB8E-76FF-4AF9-9BA5-86AA1580DBF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69088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Advice</a:t>
            </a:r>
            <a:r>
              <a:rPr lang="fr-FR" dirty="0" smtClean="0"/>
              <a:t> </a:t>
            </a:r>
            <a:r>
              <a:rPr lang="fr-FR" dirty="0" err="1"/>
              <a:t>F</a:t>
            </a:r>
            <a:r>
              <a:rPr lang="fr-FR" dirty="0" err="1" smtClean="0"/>
              <a:t>actory</a:t>
            </a:r>
            <a:r>
              <a:rPr lang="fr-FR" baseline="0" dirty="0" smtClean="0"/>
              <a:t>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2191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AdviceFactory</a:t>
            </a:r>
            <a:r>
              <a:rPr lang="en-US" dirty="0"/>
              <a:t> aims to build, from the list of </a:t>
            </a:r>
            <a:r>
              <a:rPr lang="en-US" dirty="0" err="1"/>
              <a:t>joinpoint</a:t>
            </a:r>
            <a:r>
              <a:rPr lang="en-US" dirty="0"/>
              <a:t> combination, </a:t>
            </a:r>
            <a:r>
              <a:rPr lang="en-US" dirty="0" smtClean="0"/>
              <a:t>instances </a:t>
            </a:r>
            <a:r>
              <a:rPr lang="fr-FR" dirty="0" smtClean="0"/>
              <a:t>of </a:t>
            </a:r>
            <a:r>
              <a:rPr lang="fr-FR" dirty="0" err="1"/>
              <a:t>advice</a:t>
            </a:r>
            <a:r>
              <a:rPr lang="fr-FR" dirty="0" smtClean="0"/>
              <a:t>.</a:t>
            </a:r>
          </a:p>
          <a:p>
            <a:r>
              <a:rPr lang="en-US" dirty="0"/>
              <a:t>Thus it create as many instances of advice as </a:t>
            </a:r>
            <a:r>
              <a:rPr lang="en-US" dirty="0" smtClean="0"/>
              <a:t>possible according </a:t>
            </a:r>
            <a:r>
              <a:rPr lang="en-US" dirty="0"/>
              <a:t>to the list of combinations.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consist in replacing variables from </a:t>
            </a:r>
            <a:r>
              <a:rPr lang="en-US" dirty="0" smtClean="0"/>
              <a:t>advice rules </a:t>
            </a:r>
            <a:r>
              <a:rPr lang="en-US" dirty="0"/>
              <a:t>with the </a:t>
            </a:r>
            <a:r>
              <a:rPr lang="en-US" dirty="0" err="1"/>
              <a:t>joinpoint</a:t>
            </a:r>
            <a:r>
              <a:rPr lang="en-US" dirty="0"/>
              <a:t> from each combinations.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0A8D-A1C6-428B-89F1-2862F940CC67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8"/>
          <a:stretch>
            <a:fillRect/>
          </a:stretch>
        </p:blipFill>
        <p:spPr bwMode="auto">
          <a:xfrm>
            <a:off x="395536" y="4005064"/>
            <a:ext cx="8280920" cy="227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Advice</a:t>
            </a:r>
            <a:r>
              <a:rPr lang="fr-FR" dirty="0" smtClean="0"/>
              <a:t> </a:t>
            </a:r>
            <a:r>
              <a:rPr lang="fr-FR" dirty="0" err="1" smtClean="0"/>
              <a:t>Factory</a:t>
            </a:r>
            <a:r>
              <a:rPr lang="fr-FR" baseline="0" dirty="0" smtClean="0"/>
              <a:t> </a:t>
            </a:r>
            <a:r>
              <a:rPr lang="fr-FR" dirty="0" err="1" smtClean="0"/>
              <a:t>A</a:t>
            </a:r>
            <a:r>
              <a:rPr lang="fr-FR" baseline="0" dirty="0" err="1" smtClean="0"/>
              <a:t>lgorithm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049-7EE7-4CB2-A5E3-91D62F86FAB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806470" cy="246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4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SLCA Model : Composite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New components as Probe components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interfaces : structural and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</a:p>
        </p:txBody>
      </p:sp>
      <p:sp>
        <p:nvSpPr>
          <p:cNvPr id="38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4F1E838-DA69-40BE-A300-5568444D22A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4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8132" name="Groupe 50"/>
          <p:cNvGrpSpPr>
            <a:grpSpLocks/>
          </p:cNvGrpSpPr>
          <p:nvPr/>
        </p:nvGrpSpPr>
        <p:grpSpPr bwMode="auto">
          <a:xfrm>
            <a:off x="1357313" y="2416175"/>
            <a:ext cx="6671071" cy="3101057"/>
            <a:chOff x="71406" y="2416726"/>
            <a:chExt cx="8452266" cy="3846575"/>
          </a:xfrm>
        </p:grpSpPr>
        <p:sp>
          <p:nvSpPr>
            <p:cNvPr id="48136" name="ZoneTexte 30"/>
            <p:cNvSpPr txBox="1">
              <a:spLocks noChangeArrowheads="1"/>
            </p:cNvSpPr>
            <p:nvPr/>
          </p:nvSpPr>
          <p:spPr bwMode="auto">
            <a:xfrm>
              <a:off x="1598500" y="5917188"/>
              <a:ext cx="1846297" cy="3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Composite Service</a:t>
              </a:r>
            </a:p>
          </p:txBody>
        </p:sp>
        <p:sp>
          <p:nvSpPr>
            <p:cNvPr id="13" name="Hexagone 12"/>
            <p:cNvSpPr/>
            <p:nvPr/>
          </p:nvSpPr>
          <p:spPr>
            <a:xfrm>
              <a:off x="71406" y="2891579"/>
              <a:ext cx="5214974" cy="3025609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/>
            </a:p>
          </p:txBody>
        </p:sp>
        <p:sp>
          <p:nvSpPr>
            <p:cNvPr id="48140" name="ZoneTexte 29"/>
            <p:cNvSpPr txBox="1">
              <a:spLocks noChangeArrowheads="1"/>
            </p:cNvSpPr>
            <p:nvPr/>
          </p:nvSpPr>
          <p:spPr bwMode="auto">
            <a:xfrm>
              <a:off x="785786" y="5547856"/>
              <a:ext cx="3786214" cy="3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>
                  <a:latin typeface="Gill Sans MT" pitchFamily="34" charset="0"/>
                </a:rPr>
                <a:t>Components Assembly – Container </a:t>
              </a:r>
            </a:p>
          </p:txBody>
        </p:sp>
        <p:sp>
          <p:nvSpPr>
            <p:cNvPr id="32" name="Rogner un rectangle avec un coin du même côté 31"/>
            <p:cNvSpPr/>
            <p:nvPr/>
          </p:nvSpPr>
          <p:spPr>
            <a:xfrm>
              <a:off x="903939" y="2488124"/>
              <a:ext cx="1642667" cy="356991"/>
            </a:xfrm>
            <a:prstGeom prst="snip2Same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Structural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 rot="5400000">
              <a:off x="869578" y="3446604"/>
              <a:ext cx="1108455" cy="18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424739" y="4001765"/>
              <a:ext cx="504000" cy="178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 bwMode="auto">
            <a:xfrm>
              <a:off x="928205" y="3093224"/>
              <a:ext cx="3643733" cy="2466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/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1975406" y="4846048"/>
              <a:ext cx="591733" cy="5551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00" b="1"/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2331939" y="3416300"/>
              <a:ext cx="593600" cy="5354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00" b="1"/>
            </a:p>
          </p:txBody>
        </p:sp>
        <p:sp>
          <p:nvSpPr>
            <p:cNvPr id="48147" name="ZoneTexte 10"/>
            <p:cNvSpPr txBox="1">
              <a:spLocks noChangeArrowheads="1"/>
            </p:cNvSpPr>
            <p:nvPr/>
          </p:nvSpPr>
          <p:spPr bwMode="auto">
            <a:xfrm>
              <a:off x="1571604" y="3429000"/>
              <a:ext cx="726442" cy="3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Probe</a:t>
              </a:r>
            </a:p>
          </p:txBody>
        </p:sp>
        <p:sp>
          <p:nvSpPr>
            <p:cNvPr id="48148" name="ZoneTexte 11"/>
            <p:cNvSpPr txBox="1">
              <a:spLocks noChangeArrowheads="1"/>
            </p:cNvSpPr>
            <p:nvPr/>
          </p:nvSpPr>
          <p:spPr bwMode="auto">
            <a:xfrm>
              <a:off x="3809783" y="3416858"/>
              <a:ext cx="726442" cy="3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Gill Sans MT" pitchFamily="34" charset="0"/>
                </a:rPr>
                <a:t>Probe</a:t>
              </a: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3403405" y="4274863"/>
              <a:ext cx="593600" cy="553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B</a:t>
              </a:r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188739" y="3416300"/>
              <a:ext cx="593600" cy="5354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00" b="1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rot="16200000" flipV="1">
              <a:off x="2530979" y="3161739"/>
              <a:ext cx="499787" cy="93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endCxn id="37" idx="0"/>
            </p:cNvCxnSpPr>
            <p:nvPr/>
          </p:nvCxnSpPr>
          <p:spPr>
            <a:xfrm rot="16200000" flipH="1">
              <a:off x="3230046" y="3160806"/>
              <a:ext cx="499787" cy="11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endCxn id="27" idx="2"/>
            </p:cNvCxnSpPr>
            <p:nvPr/>
          </p:nvCxnSpPr>
          <p:spPr>
            <a:xfrm flipV="1">
              <a:off x="1771939" y="3951786"/>
              <a:ext cx="856801" cy="5372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endCxn id="36" idx="0"/>
            </p:cNvCxnSpPr>
            <p:nvPr/>
          </p:nvCxnSpPr>
          <p:spPr>
            <a:xfrm rot="16200000" flipH="1">
              <a:off x="3426626" y="4001284"/>
              <a:ext cx="321292" cy="2258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rot="10800000">
              <a:off x="2117273" y="4631854"/>
              <a:ext cx="1286133" cy="17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rot="10800000" flipV="1">
              <a:off x="2546606" y="4774650"/>
              <a:ext cx="856799" cy="3569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157" name="ZoneTexte 52"/>
            <p:cNvSpPr txBox="1">
              <a:spLocks noChangeArrowheads="1"/>
            </p:cNvSpPr>
            <p:nvPr/>
          </p:nvSpPr>
          <p:spPr bwMode="auto">
            <a:xfrm>
              <a:off x="4572001" y="2416726"/>
              <a:ext cx="755167" cy="380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Gill Sans MT" pitchFamily="34" charset="0"/>
                </a:rPr>
                <a:t>Event</a:t>
              </a:r>
            </a:p>
          </p:txBody>
        </p:sp>
        <p:sp>
          <p:nvSpPr>
            <p:cNvPr id="48158" name="ZoneTexte 53"/>
            <p:cNvSpPr txBox="1">
              <a:spLocks noChangeArrowheads="1"/>
            </p:cNvSpPr>
            <p:nvPr/>
          </p:nvSpPr>
          <p:spPr bwMode="auto">
            <a:xfrm>
              <a:off x="4572000" y="2773916"/>
              <a:ext cx="1508298" cy="380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Gill Sans MT" pitchFamily="34" charset="0"/>
                </a:rPr>
                <a:t>Method(int i)</a:t>
              </a:r>
            </a:p>
          </p:txBody>
        </p:sp>
        <p:cxnSp>
          <p:nvCxnSpPr>
            <p:cNvPr id="56" name="Connecteur droit 55"/>
            <p:cNvCxnSpPr/>
            <p:nvPr/>
          </p:nvCxnSpPr>
          <p:spPr>
            <a:xfrm rot="5400000">
              <a:off x="4178356" y="2810308"/>
              <a:ext cx="7871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48157" idx="1"/>
            </p:cNvCxnSpPr>
            <p:nvPr/>
          </p:nvCxnSpPr>
          <p:spPr>
            <a:xfrm rot="10800000" flipV="1">
              <a:off x="4142605" y="2607717"/>
              <a:ext cx="429333" cy="23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gner un rectangle avec un coin du même côté 27"/>
            <p:cNvSpPr/>
            <p:nvPr/>
          </p:nvSpPr>
          <p:spPr>
            <a:xfrm>
              <a:off x="2617539" y="2488124"/>
              <a:ext cx="1810667" cy="356991"/>
            </a:xfrm>
            <a:prstGeom prst="snip2Same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/>
                <a:t>Functional</a:t>
              </a:r>
              <a:endParaRPr lang="fr-FR" sz="1400" dirty="0"/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1525539" y="4203465"/>
              <a:ext cx="591734" cy="553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A</a:t>
              </a:r>
            </a:p>
          </p:txBody>
        </p:sp>
        <p:sp>
          <p:nvSpPr>
            <p:cNvPr id="48163" name="ZoneTexte 60"/>
            <p:cNvSpPr txBox="1">
              <a:spLocks noChangeArrowheads="1"/>
            </p:cNvSpPr>
            <p:nvPr/>
          </p:nvSpPr>
          <p:spPr bwMode="auto">
            <a:xfrm>
              <a:off x="5310610" y="3500438"/>
              <a:ext cx="3013881" cy="657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Gill Sans MT" pitchFamily="34" charset="0"/>
                </a:rPr>
                <a:t>Probe emitter :</a:t>
              </a:r>
            </a:p>
            <a:p>
              <a:r>
                <a:rPr lang="fr-FR" sz="1600">
                  <a:latin typeface="Gill Sans MT" pitchFamily="34" charset="0"/>
                </a:rPr>
                <a:t>Local event </a:t>
              </a:r>
              <a:r>
                <a:rPr lang="fr-FR" sz="1600">
                  <a:latin typeface="Gill Sans MT" pitchFamily="34" charset="0"/>
                  <a:sym typeface="Wingdings" pitchFamily="2" charset="2"/>
                </a:rPr>
                <a:t> Service Event</a:t>
              </a:r>
              <a:endParaRPr lang="fr-FR" sz="1600">
                <a:latin typeface="Gill Sans MT" pitchFamily="34" charset="0"/>
              </a:endParaRPr>
            </a:p>
          </p:txBody>
        </p:sp>
        <p:sp>
          <p:nvSpPr>
            <p:cNvPr id="48164" name="ZoneTexte 61"/>
            <p:cNvSpPr txBox="1">
              <a:spLocks noChangeArrowheads="1"/>
            </p:cNvSpPr>
            <p:nvPr/>
          </p:nvSpPr>
          <p:spPr bwMode="auto">
            <a:xfrm>
              <a:off x="5320245" y="5000636"/>
              <a:ext cx="3203427" cy="969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Gill Sans MT" pitchFamily="34" charset="0"/>
                </a:rPr>
                <a:t>Probe receiver :</a:t>
              </a:r>
            </a:p>
            <a:p>
              <a:r>
                <a:rPr lang="fr-FR" sz="1600">
                  <a:latin typeface="Gill Sans MT" pitchFamily="34" charset="0"/>
                </a:rPr>
                <a:t>Service Method Invocation </a:t>
              </a:r>
              <a:r>
                <a:rPr lang="fr-FR" sz="1600">
                  <a:latin typeface="Gill Sans MT" pitchFamily="34" charset="0"/>
                  <a:sym typeface="Wingdings" pitchFamily="2" charset="2"/>
                </a:rPr>
                <a:t> </a:t>
              </a:r>
            </a:p>
            <a:p>
              <a:r>
                <a:rPr lang="fr-FR" sz="1600">
                  <a:latin typeface="Gill Sans MT" pitchFamily="34" charset="0"/>
                  <a:sym typeface="Wingdings" pitchFamily="2" charset="2"/>
                </a:rPr>
                <a:t>Local Event (Request) </a:t>
              </a:r>
              <a:endParaRPr lang="fr-FR" sz="1600"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0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Conflict</a:t>
            </a:r>
            <a:r>
              <a:rPr lang="fr-FR" dirty="0" smtClean="0"/>
              <a:t> Identification</a:t>
            </a:r>
            <a:r>
              <a:rPr lang="fr-FR" baseline="0" dirty="0" smtClean="0"/>
              <a:t> 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2890664" cy="45005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Superimposing component assemblies is a mechanism that builds a unique </a:t>
            </a:r>
            <a:r>
              <a:rPr lang="en-US" dirty="0" smtClean="0"/>
              <a:t>assembly from </a:t>
            </a:r>
            <a:r>
              <a:rPr lang="en-US" dirty="0"/>
              <a:t>several intermediates component assemblies (and thus instances of advices</a:t>
            </a:r>
            <a:r>
              <a:rPr lang="en-US" dirty="0" smtClean="0"/>
              <a:t>).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F241-E21C-429B-B00C-D259D5218DC5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10" y="2052191"/>
            <a:ext cx="5729486" cy="36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Superimposition</a:t>
            </a:r>
            <a:r>
              <a:rPr lang="fr-FR" baseline="0" dirty="0" smtClean="0"/>
              <a:t> </a:t>
            </a:r>
            <a:r>
              <a:rPr lang="fr-FR" dirty="0" err="1" smtClean="0"/>
              <a:t>A</a:t>
            </a:r>
            <a:r>
              <a:rPr lang="fr-FR" baseline="0" dirty="0" err="1" smtClean="0"/>
              <a:t>lgorithm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CEB-A88B-4821-8941-D38D484AE22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852936"/>
            <a:ext cx="701675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6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(5)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511530" cy="18590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Conflict </a:t>
            </a:r>
            <a:r>
              <a:rPr lang="en-US" dirty="0"/>
              <a:t>resolution </a:t>
            </a:r>
            <a:r>
              <a:rPr lang="en-US" dirty="0" smtClean="0"/>
              <a:t>Con</a:t>
            </a:r>
            <a:r>
              <a:rPr lang="en-US" dirty="0"/>
              <a:t>fl</a:t>
            </a:r>
            <a:r>
              <a:rPr lang="en-US" dirty="0" smtClean="0"/>
              <a:t>ict </a:t>
            </a:r>
            <a:r>
              <a:rPr lang="en-US" dirty="0"/>
              <a:t>resolution aims to solve </a:t>
            </a:r>
            <a:r>
              <a:rPr lang="en-US" dirty="0" smtClean="0"/>
              <a:t>con</a:t>
            </a:r>
            <a:r>
              <a:rPr lang="en-US" dirty="0"/>
              <a:t>fl</a:t>
            </a:r>
            <a:r>
              <a:rPr lang="en-US" dirty="0" smtClean="0"/>
              <a:t>icts occurring </a:t>
            </a:r>
            <a:r>
              <a:rPr lang="en-US" dirty="0"/>
              <a:t>when </a:t>
            </a:r>
            <a:r>
              <a:rPr lang="en-US" dirty="0" smtClean="0"/>
              <a:t>several instances </a:t>
            </a:r>
            <a:r>
              <a:rPr lang="en-US" dirty="0"/>
              <a:t>of advices are woven on the same </a:t>
            </a:r>
            <a:r>
              <a:rPr lang="en-US" dirty="0" err="1"/>
              <a:t>joinpoint</a:t>
            </a:r>
            <a:r>
              <a:rPr lang="en-US" dirty="0"/>
              <a:t> (shared </a:t>
            </a:r>
            <a:r>
              <a:rPr lang="en-US" dirty="0" err="1" smtClean="0"/>
              <a:t>joinpoints</a:t>
            </a:r>
            <a:r>
              <a:rPr lang="en-US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EB2E-7087-4742-93C3-F31DF8E0AA7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90008"/>
            <a:ext cx="5260826" cy="272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0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Conflict</a:t>
            </a:r>
            <a:r>
              <a:rPr lang="fr-FR" baseline="0" dirty="0" smtClean="0"/>
              <a:t> </a:t>
            </a:r>
            <a:r>
              <a:rPr lang="fr-FR" dirty="0" err="1" smtClean="0"/>
              <a:t>R</a:t>
            </a:r>
            <a:r>
              <a:rPr lang="fr-FR" baseline="0" dirty="0" err="1" smtClean="0"/>
              <a:t>esolution</a:t>
            </a:r>
            <a:r>
              <a:rPr lang="fr-FR" baseline="0" dirty="0" smtClean="0"/>
              <a:t> </a:t>
            </a:r>
            <a:r>
              <a:rPr lang="fr-FR" dirty="0" err="1" smtClean="0"/>
              <a:t>A</a:t>
            </a:r>
            <a:r>
              <a:rPr lang="fr-FR" baseline="0" dirty="0" err="1" smtClean="0"/>
              <a:t>lgorithm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merge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 smtClean="0"/>
          </a:p>
          <a:p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Merge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3464-0095-4DDC-8155-7CA0E0CEE9C0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387452"/>
            <a:ext cx="69659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Conflicts Resolution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for </a:t>
            </a:r>
            <a:r>
              <a:rPr lang="fr-FR" dirty="0" err="1" smtClean="0"/>
              <a:t>conflicts</a:t>
            </a:r>
            <a:endParaRPr lang="fr-FR" dirty="0" smtClean="0"/>
          </a:p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for </a:t>
            </a:r>
            <a:r>
              <a:rPr lang="fr-FR" dirty="0" err="1" smtClean="0"/>
              <a:t>conflicts</a:t>
            </a:r>
            <a:r>
              <a:rPr lang="fr-FR" dirty="0" smtClean="0"/>
              <a:t> (</a:t>
            </a:r>
            <a:r>
              <a:rPr lang="fr-FR" dirty="0" err="1" smtClean="0"/>
              <a:t>merge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language</a:t>
            </a:r>
            <a:r>
              <a:rPr lang="fr-FR" dirty="0" smtClean="0"/>
              <a:t> to </a:t>
            </a:r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advice</a:t>
            </a:r>
            <a:r>
              <a:rPr lang="fr-FR" dirty="0" smtClean="0"/>
              <a:t> : ISL4WComp</a:t>
            </a:r>
          </a:p>
          <a:p>
            <a:pPr lvl="1"/>
            <a:r>
              <a:rPr lang="fr-FR" dirty="0" smtClean="0"/>
              <a:t>ISL4WComp </a:t>
            </a:r>
            <a:r>
              <a:rPr lang="fr-FR" dirty="0" err="1" smtClean="0"/>
              <a:t>operators</a:t>
            </a:r>
            <a:r>
              <a:rPr lang="fr-FR" dirty="0" smtClean="0"/>
              <a:t> </a:t>
            </a:r>
            <a:r>
              <a:rPr lang="fr-FR" dirty="0" err="1" smtClean="0"/>
              <a:t>merging</a:t>
            </a:r>
            <a:r>
              <a:rPr lang="fr-FR" dirty="0" smtClean="0"/>
              <a:t> matrix</a:t>
            </a:r>
          </a:p>
          <a:p>
            <a:pPr lvl="1"/>
            <a:r>
              <a:rPr lang="fr-FR" dirty="0" err="1" smtClean="0"/>
              <a:t>Merging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r>
              <a:rPr lang="fr-FR" dirty="0" smtClean="0"/>
              <a:t>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769-1FF4-4883-9B37-624D8EC99654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External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Composition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571066"/>
          </a:xfrm>
        </p:spPr>
        <p:txBody>
          <a:bodyPr>
            <a:normAutofit fontScale="92500" lnSpcReduction="10000"/>
          </a:bodyPr>
          <a:lstStyle/>
          <a:p>
            <a:pPr rtl="0" fontAlgn="auto"/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Advices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« 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blackbox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</a:t>
            </a:r>
            <a:endParaRPr lang="fr-FR" sz="3200" dirty="0" smtClean="0">
              <a:effectLst/>
            </a:endParaRPr>
          </a:p>
          <a:p>
            <a:pPr rtl="0" fontAlgn="auto"/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Advices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scheduled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 smtClean="0">
              <a:effectLst/>
            </a:endParaRPr>
          </a:p>
          <a:p>
            <a:pPr rtl="0" fontAlgn="auto"/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D4C4-D99A-4632-8985-87879E8B45F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28" name="Groupe 27"/>
          <p:cNvGrpSpPr/>
          <p:nvPr/>
        </p:nvGrpSpPr>
        <p:grpSpPr>
          <a:xfrm>
            <a:off x="1756848" y="3788394"/>
            <a:ext cx="5983504" cy="2016869"/>
            <a:chOff x="1756848" y="3788395"/>
            <a:chExt cx="4465637" cy="1223962"/>
          </a:xfrm>
        </p:grpSpPr>
        <p:sp>
          <p:nvSpPr>
            <p:cNvPr id="7" name="Rectangle 114"/>
            <p:cNvSpPr>
              <a:spLocks noChangeArrowheads="1"/>
            </p:cNvSpPr>
            <p:nvPr/>
          </p:nvSpPr>
          <p:spPr bwMode="auto">
            <a:xfrm>
              <a:off x="1763198" y="4221782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8" name="Rectangle 115"/>
            <p:cNvSpPr>
              <a:spLocks noChangeArrowheads="1"/>
            </p:cNvSpPr>
            <p:nvPr/>
          </p:nvSpPr>
          <p:spPr bwMode="auto">
            <a:xfrm>
              <a:off x="2407723" y="4221782"/>
              <a:ext cx="295275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9" name="Rectangle 116"/>
            <p:cNvSpPr>
              <a:spLocks noChangeArrowheads="1"/>
            </p:cNvSpPr>
            <p:nvPr/>
          </p:nvSpPr>
          <p:spPr bwMode="auto">
            <a:xfrm>
              <a:off x="2114035" y="4664695"/>
              <a:ext cx="293688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10" name="Line 117"/>
            <p:cNvSpPr>
              <a:spLocks noChangeShapeType="1"/>
            </p:cNvSpPr>
            <p:nvPr/>
          </p:nvSpPr>
          <p:spPr bwMode="auto">
            <a:xfrm>
              <a:off x="2055298" y="4332907"/>
              <a:ext cx="352425" cy="1588"/>
            </a:xfrm>
            <a:prstGeom prst="line">
              <a:avLst/>
            </a:prstGeom>
            <a:noFill/>
            <a:ln w="9525">
              <a:solidFill>
                <a:srgbClr val="4C52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18"/>
            <p:cNvSpPr>
              <a:spLocks noChangeShapeType="1"/>
            </p:cNvSpPr>
            <p:nvPr/>
          </p:nvSpPr>
          <p:spPr bwMode="auto">
            <a:xfrm>
              <a:off x="2055298" y="4332907"/>
              <a:ext cx="119062" cy="331788"/>
            </a:xfrm>
            <a:prstGeom prst="line">
              <a:avLst/>
            </a:prstGeom>
            <a:noFill/>
            <a:ln w="9525">
              <a:solidFill>
                <a:srgbClr val="4C52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Rectangle 119"/>
            <p:cNvSpPr>
              <a:spLocks noChangeArrowheads="1"/>
            </p:cNvSpPr>
            <p:nvPr/>
          </p:nvSpPr>
          <p:spPr bwMode="auto">
            <a:xfrm>
              <a:off x="4133335" y="3788395"/>
              <a:ext cx="1296988" cy="2889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Gill Sans MT" pitchFamily="34" charset="0"/>
                </a:rPr>
                <a:t>IAdvice 1</a:t>
              </a:r>
            </a:p>
          </p:txBody>
        </p:sp>
        <p:sp>
          <p:nvSpPr>
            <p:cNvPr id="13" name="Rectangle 120"/>
            <p:cNvSpPr>
              <a:spLocks noChangeArrowheads="1"/>
            </p:cNvSpPr>
            <p:nvPr/>
          </p:nvSpPr>
          <p:spPr bwMode="auto">
            <a:xfrm>
              <a:off x="4925498" y="4723432"/>
              <a:ext cx="1296987" cy="2889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Gill Sans MT" pitchFamily="34" charset="0"/>
                </a:rPr>
                <a:t>IAdvice 2</a:t>
              </a:r>
            </a:p>
          </p:txBody>
        </p:sp>
        <p:sp>
          <p:nvSpPr>
            <p:cNvPr id="14" name="Line 121"/>
            <p:cNvSpPr>
              <a:spLocks noChangeShapeType="1"/>
            </p:cNvSpPr>
            <p:nvPr/>
          </p:nvSpPr>
          <p:spPr bwMode="auto">
            <a:xfrm flipV="1">
              <a:off x="3630098" y="3932857"/>
              <a:ext cx="503237" cy="287338"/>
            </a:xfrm>
            <a:prstGeom prst="line">
              <a:avLst/>
            </a:prstGeom>
            <a:noFill/>
            <a:ln w="9525">
              <a:solidFill>
                <a:srgbClr val="2B213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22"/>
            <p:cNvSpPr>
              <a:spLocks noChangeShapeType="1"/>
            </p:cNvSpPr>
            <p:nvPr/>
          </p:nvSpPr>
          <p:spPr bwMode="auto">
            <a:xfrm>
              <a:off x="4422260" y="4651995"/>
              <a:ext cx="503238" cy="217487"/>
            </a:xfrm>
            <a:prstGeom prst="line">
              <a:avLst/>
            </a:prstGeom>
            <a:noFill/>
            <a:ln w="9525">
              <a:solidFill>
                <a:srgbClr val="2B213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123"/>
            <p:cNvSpPr>
              <a:spLocks noChangeArrowheads="1"/>
            </p:cNvSpPr>
            <p:nvPr/>
          </p:nvSpPr>
          <p:spPr bwMode="auto">
            <a:xfrm>
              <a:off x="2909373" y="4004295"/>
              <a:ext cx="719137" cy="287337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Gill Sans MT" pitchFamily="34" charset="0"/>
                </a:rPr>
                <a:t>Before</a:t>
              </a:r>
            </a:p>
          </p:txBody>
        </p:sp>
        <p:sp>
          <p:nvSpPr>
            <p:cNvPr id="17" name="Rectangle 124"/>
            <p:cNvSpPr>
              <a:spLocks noChangeArrowheads="1"/>
            </p:cNvSpPr>
            <p:nvPr/>
          </p:nvSpPr>
          <p:spPr bwMode="auto">
            <a:xfrm>
              <a:off x="3703123" y="4507532"/>
              <a:ext cx="719137" cy="287338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Gill Sans MT" pitchFamily="34" charset="0"/>
                </a:rPr>
                <a:t>After</a:t>
              </a:r>
            </a:p>
          </p:txBody>
        </p:sp>
        <p:sp>
          <p:nvSpPr>
            <p:cNvPr id="18" name="Line 125"/>
            <p:cNvSpPr>
              <a:spLocks noChangeShapeType="1"/>
            </p:cNvSpPr>
            <p:nvPr/>
          </p:nvSpPr>
          <p:spPr bwMode="auto">
            <a:xfrm flipV="1">
              <a:off x="2693473" y="4147170"/>
              <a:ext cx="215900" cy="215900"/>
            </a:xfrm>
            <a:prstGeom prst="line">
              <a:avLst/>
            </a:prstGeom>
            <a:noFill/>
            <a:ln w="9525">
              <a:solidFill>
                <a:srgbClr val="2B213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26"/>
            <p:cNvSpPr>
              <a:spLocks noChangeShapeType="1"/>
            </p:cNvSpPr>
            <p:nvPr/>
          </p:nvSpPr>
          <p:spPr bwMode="auto">
            <a:xfrm>
              <a:off x="2693473" y="4363070"/>
              <a:ext cx="1008062" cy="288925"/>
            </a:xfrm>
            <a:prstGeom prst="line">
              <a:avLst/>
            </a:prstGeom>
            <a:noFill/>
            <a:ln w="9525">
              <a:solidFill>
                <a:srgbClr val="2B213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127"/>
            <p:cNvSpPr>
              <a:spLocks noChangeArrowheads="1"/>
            </p:cNvSpPr>
            <p:nvPr/>
          </p:nvSpPr>
          <p:spPr bwMode="auto">
            <a:xfrm>
              <a:off x="2909373" y="4005882"/>
              <a:ext cx="719137" cy="28733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Gill Sans MT" pitchFamily="34" charset="0"/>
                </a:rPr>
                <a:t>Before</a:t>
              </a:r>
            </a:p>
          </p:txBody>
        </p:sp>
        <p:sp>
          <p:nvSpPr>
            <p:cNvPr id="21" name="Rectangle 128"/>
            <p:cNvSpPr>
              <a:spLocks noChangeArrowheads="1"/>
            </p:cNvSpPr>
            <p:nvPr/>
          </p:nvSpPr>
          <p:spPr bwMode="auto">
            <a:xfrm>
              <a:off x="3703123" y="4509120"/>
              <a:ext cx="719137" cy="28733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Gill Sans MT" pitchFamily="34" charset="0"/>
                </a:rPr>
                <a:t>After</a:t>
              </a:r>
            </a:p>
          </p:txBody>
        </p:sp>
        <p:sp>
          <p:nvSpPr>
            <p:cNvPr id="22" name="Rectangle 129"/>
            <p:cNvSpPr>
              <a:spLocks noChangeArrowheads="1"/>
            </p:cNvSpPr>
            <p:nvPr/>
          </p:nvSpPr>
          <p:spPr bwMode="auto">
            <a:xfrm>
              <a:off x="1758435" y="4220195"/>
              <a:ext cx="292100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23" name="Rectangle 130"/>
            <p:cNvSpPr>
              <a:spLocks noChangeArrowheads="1"/>
            </p:cNvSpPr>
            <p:nvPr/>
          </p:nvSpPr>
          <p:spPr bwMode="auto">
            <a:xfrm>
              <a:off x="2406135" y="4220195"/>
              <a:ext cx="295275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24" name="Rectangle 131"/>
            <p:cNvSpPr>
              <a:spLocks noChangeArrowheads="1"/>
            </p:cNvSpPr>
            <p:nvPr/>
          </p:nvSpPr>
          <p:spPr bwMode="auto">
            <a:xfrm>
              <a:off x="1756848" y="4218607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25" name="Rectangle 132"/>
            <p:cNvSpPr>
              <a:spLocks noChangeArrowheads="1"/>
            </p:cNvSpPr>
            <p:nvPr/>
          </p:nvSpPr>
          <p:spPr bwMode="auto">
            <a:xfrm>
              <a:off x="2118798" y="4651995"/>
              <a:ext cx="293687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26" name="Rectangle 133"/>
            <p:cNvSpPr>
              <a:spLocks noChangeArrowheads="1"/>
            </p:cNvSpPr>
            <p:nvPr/>
          </p:nvSpPr>
          <p:spPr bwMode="auto">
            <a:xfrm>
              <a:off x="2410898" y="4207495"/>
              <a:ext cx="295275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27" name="Rectangle 134"/>
            <p:cNvSpPr>
              <a:spLocks noChangeArrowheads="1"/>
            </p:cNvSpPr>
            <p:nvPr/>
          </p:nvSpPr>
          <p:spPr bwMode="auto">
            <a:xfrm>
              <a:off x="1761610" y="4205907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7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Internal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Composition </a:t>
            </a: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with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Merge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931106"/>
          </a:xfrm>
        </p:spPr>
        <p:txBody>
          <a:bodyPr>
            <a:normAutofit fontScale="92500" lnSpcReduction="10000"/>
          </a:bodyPr>
          <a:lstStyle/>
          <a:p>
            <a:pPr rtl="0" fontAlgn="auto"/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« 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whitebox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 </a:t>
            </a:r>
            <a:endParaRPr lang="fr-FR" sz="3200" dirty="0" smtClean="0">
              <a:effectLst/>
            </a:endParaRPr>
          </a:p>
          <a:p>
            <a:pPr rtl="0" fontAlgn="auto"/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Conflicted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I-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Advices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merged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fr-FR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(ex. ISL, ISL4WComp, BSL …)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5CCF-636B-40AC-B94D-8FFC5EB32558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Middleware for Ubiquitous Computing – Master 2 IFI / UBINET / SI5    JY </a:t>
            </a:r>
            <a:r>
              <a:rPr lang="en-US" dirty="0" err="1" smtClean="0"/>
              <a:t>JY</a:t>
            </a:r>
            <a:r>
              <a:rPr lang="en-US" dirty="0" smtClean="0"/>
              <a:t>- </a:t>
            </a:r>
            <a:r>
              <a:rPr lang="en-US" dirty="0" err="1" smtClean="0"/>
              <a:t>Tigli</a:t>
            </a:r>
            <a:r>
              <a:rPr lang="en-US" dirty="0" smtClean="0"/>
              <a:t>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34" name="Groupe 33"/>
          <p:cNvGrpSpPr/>
          <p:nvPr/>
        </p:nvGrpSpPr>
        <p:grpSpPr>
          <a:xfrm>
            <a:off x="2047036" y="3964852"/>
            <a:ext cx="5117252" cy="2272460"/>
            <a:chOff x="1759004" y="3964852"/>
            <a:chExt cx="4497387" cy="2000250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448104" y="4034702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4092629" y="4034702"/>
              <a:ext cx="295275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3798941" y="4477615"/>
              <a:ext cx="293688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740204" y="4145827"/>
              <a:ext cx="352425" cy="0"/>
            </a:xfrm>
            <a:prstGeom prst="line">
              <a:avLst/>
            </a:prstGeom>
            <a:noFill/>
            <a:ln w="9525">
              <a:solidFill>
                <a:srgbClr val="4C52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740204" y="4145827"/>
              <a:ext cx="119062" cy="331788"/>
            </a:xfrm>
            <a:prstGeom prst="line">
              <a:avLst/>
            </a:prstGeom>
            <a:noFill/>
            <a:ln w="9525">
              <a:solidFill>
                <a:srgbClr val="4C52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2149529" y="4642715"/>
              <a:ext cx="1296987" cy="35877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tx2"/>
                  </a:solidFill>
                  <a:latin typeface="Gill Sans MT" pitchFamily="34" charset="0"/>
                </a:rPr>
                <a:t>IAdvice 1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2149529" y="5074515"/>
              <a:ext cx="1296987" cy="35877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tx2"/>
                  </a:solidFill>
                  <a:latin typeface="Gill Sans MT" pitchFamily="34" charset="0"/>
                </a:rPr>
                <a:t>IAdvice 2</a:t>
              </a: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2149529" y="5577752"/>
              <a:ext cx="1584325" cy="360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tx2"/>
                  </a:solidFill>
                  <a:latin typeface="Gill Sans MT" pitchFamily="34" charset="0"/>
                </a:rPr>
                <a:t>IAdvice 1</a:t>
              </a:r>
              <a:r>
                <a:rPr lang="en-US" sz="2000">
                  <a:latin typeface="Gill Sans MT" pitchFamily="34" charset="0"/>
                  <a:sym typeface="Wingdings 2" pitchFamily="18" charset="2"/>
                </a:rPr>
                <a:t></a:t>
              </a:r>
              <a:r>
                <a:rPr lang="fr-FR" sz="2000">
                  <a:solidFill>
                    <a:schemeClr val="tx2"/>
                  </a:solidFill>
                  <a:latin typeface="Gill Sans MT" pitchFamily="34" charset="0"/>
                </a:rPr>
                <a:t>2 </a:t>
              </a:r>
            </a:p>
          </p:txBody>
        </p:sp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1789166" y="4858615"/>
              <a:ext cx="287338" cy="288925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Gill Sans MT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860604" y="5506315"/>
              <a:ext cx="18732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759004" y="5598390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Gill Sans MT" pitchFamily="34" charset="0"/>
                </a:rPr>
                <a:t>=</a:t>
              </a:r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740329" y="3964852"/>
              <a:ext cx="1516062" cy="35877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tx2"/>
                  </a:solidFill>
                  <a:latin typeface="Gill Sans MT" pitchFamily="34" charset="0"/>
                </a:rPr>
                <a:t>IAdvice 1</a:t>
              </a:r>
              <a:r>
                <a:rPr lang="en-US" sz="2000">
                  <a:latin typeface="Gill Sans MT" pitchFamily="34" charset="0"/>
                  <a:sym typeface="Wingdings 2" pitchFamily="18" charset="2"/>
                </a:rPr>
                <a:t></a:t>
              </a:r>
              <a:r>
                <a:rPr lang="fr-FR" sz="2000">
                  <a:solidFill>
                    <a:schemeClr val="tx2"/>
                  </a:solidFill>
                  <a:latin typeface="Gill Sans MT" pitchFamily="34" charset="0"/>
                </a:rPr>
                <a:t>2 </a:t>
              </a: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379966" y="4179165"/>
              <a:ext cx="36036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3448104" y="4034702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4092629" y="4034702"/>
              <a:ext cx="295275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3806879" y="4468090"/>
              <a:ext cx="293687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3456041" y="4025177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4100566" y="4025177"/>
              <a:ext cx="295275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3802116" y="4466502"/>
              <a:ext cx="293688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3451279" y="4023590"/>
              <a:ext cx="292100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095804" y="4023590"/>
              <a:ext cx="295275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3800529" y="4464915"/>
              <a:ext cx="293687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3449691" y="4022002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4094216" y="4022002"/>
              <a:ext cx="295275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3805291" y="4452215"/>
              <a:ext cx="293688" cy="277812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C3</a:t>
              </a:r>
            </a:p>
          </p:txBody>
        </p:sp>
        <p:sp>
          <p:nvSpPr>
            <p:cNvPr id="32" name="Rectangle 55"/>
            <p:cNvSpPr>
              <a:spLocks noChangeArrowheads="1"/>
            </p:cNvSpPr>
            <p:nvPr/>
          </p:nvSpPr>
          <p:spPr bwMode="auto">
            <a:xfrm>
              <a:off x="3454454" y="4009302"/>
              <a:ext cx="292100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A2</a:t>
              </a:r>
            </a:p>
          </p:txBody>
        </p:sp>
        <p:sp>
          <p:nvSpPr>
            <p:cNvPr id="33" name="Rectangle 56"/>
            <p:cNvSpPr>
              <a:spLocks noChangeArrowheads="1"/>
            </p:cNvSpPr>
            <p:nvPr/>
          </p:nvSpPr>
          <p:spPr bwMode="auto">
            <a:xfrm>
              <a:off x="4098979" y="4009302"/>
              <a:ext cx="295275" cy="277813"/>
            </a:xfrm>
            <a:prstGeom prst="rect">
              <a:avLst/>
            </a:prstGeom>
            <a:solidFill>
              <a:srgbClr val="4C5280"/>
            </a:solidFill>
            <a:ln w="9525">
              <a:solidFill>
                <a:srgbClr val="4C52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Gill Sans MT" pitchFamily="34" charset="0"/>
                </a:rPr>
                <a:t>B1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language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advice</a:t>
            </a:r>
            <a:r>
              <a:rPr lang="fr-FR" baseline="0" dirty="0" smtClean="0"/>
              <a:t> : </a:t>
            </a:r>
            <a:r>
              <a:rPr lang="fr-FR" dirty="0" smtClean="0"/>
              <a:t>ISL4WComp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2530624" cy="4500594"/>
          </a:xfrm>
        </p:spPr>
        <p:txBody>
          <a:bodyPr/>
          <a:lstStyle/>
          <a:p>
            <a:r>
              <a:rPr lang="fr-FR" dirty="0" err="1" smtClean="0"/>
              <a:t>Operators</a:t>
            </a:r>
            <a:r>
              <a:rPr lang="fr-FR" dirty="0" smtClean="0"/>
              <a:t> are :</a:t>
            </a:r>
          </a:p>
          <a:p>
            <a:pPr lvl="1"/>
            <a:r>
              <a:rPr lang="fr-FR" dirty="0" smtClean="0"/>
              <a:t>; (</a:t>
            </a:r>
            <a:r>
              <a:rPr lang="fr-FR" dirty="0" err="1" smtClean="0"/>
              <a:t>seq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|| (par)</a:t>
            </a:r>
          </a:p>
          <a:p>
            <a:pPr lvl="1"/>
            <a:r>
              <a:rPr lang="fr-FR" dirty="0" smtClean="0"/>
              <a:t>If / </a:t>
            </a:r>
            <a:r>
              <a:rPr lang="fr-FR" dirty="0" err="1" smtClean="0"/>
              <a:t>else</a:t>
            </a:r>
            <a:endParaRPr lang="fr-FR" dirty="0" smtClean="0"/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pPr lvl="1"/>
            <a:r>
              <a:rPr lang="fr-FR" dirty="0" smtClean="0"/>
              <a:t>Call</a:t>
            </a:r>
          </a:p>
          <a:p>
            <a:pPr lvl="1"/>
            <a:r>
              <a:rPr lang="fr-FR" dirty="0" err="1" smtClean="0"/>
              <a:t>delegate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ACEA-77B5-46BF-867B-5010635FFDC1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5832648" cy="464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3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ISL4WComp </a:t>
            </a:r>
            <a:r>
              <a:rPr lang="fr-FR" dirty="0" err="1" smtClean="0"/>
              <a:t>Operators</a:t>
            </a:r>
            <a:r>
              <a:rPr lang="fr-FR" dirty="0" smtClean="0"/>
              <a:t> </a:t>
            </a:r>
            <a:r>
              <a:rPr lang="fr-FR" dirty="0" err="1" smtClean="0"/>
              <a:t>Merging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2962672" cy="4500594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Merging</a:t>
            </a:r>
            <a:r>
              <a:rPr lang="fr-FR" dirty="0" smtClean="0"/>
              <a:t>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merge</a:t>
            </a:r>
            <a:r>
              <a:rPr lang="fr-FR" dirty="0" smtClean="0"/>
              <a:t> </a:t>
            </a:r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 of the </a:t>
            </a:r>
            <a:r>
              <a:rPr lang="fr-FR" dirty="0" err="1" smtClean="0"/>
              <a:t>advices</a:t>
            </a:r>
            <a:endParaRPr lang="fr-FR" dirty="0" smtClean="0"/>
          </a:p>
          <a:p>
            <a:r>
              <a:rPr lang="en-US" dirty="0" smtClean="0"/>
              <a:t>Each </a:t>
            </a:r>
            <a:r>
              <a:rPr lang="en-US" dirty="0"/>
              <a:t>rule </a:t>
            </a:r>
            <a:r>
              <a:rPr lang="en-US" dirty="0" smtClean="0"/>
              <a:t>gives </a:t>
            </a:r>
            <a:r>
              <a:rPr lang="en-US" dirty="0"/>
              <a:t>the result of merging of one operator  with another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1B16-086C-4CE3-8FB9-CDA22E477A8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33" y="1916832"/>
            <a:ext cx="5178771" cy="42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Merging Logic and its Properties</a:t>
            </a:r>
            <a:endParaRPr lang="fr-F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Example of prooved properties for a composition / merging logic :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Weaving mecanism becomes « Symmetric »</a:t>
            </a:r>
          </a:p>
          <a:p>
            <a:r>
              <a:rPr lang="fr-FR" smtClean="0"/>
              <a:t>It can apply a set of AA without caring of their order.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dirty="0" smtClean="0"/>
          </a:p>
        </p:txBody>
      </p:sp>
      <p:sp>
        <p:nvSpPr>
          <p:cNvPr id="62469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2E469A9-ECA4-4F55-818E-82CDA903ABC5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6247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71600" y="3068960"/>
            <a:ext cx="7560840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rgbClr val="708E83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solidFill>
                  <a:srgbClr val="708E83"/>
                </a:solidFill>
              </a:rPr>
              <a:t>Commutativity</a:t>
            </a:r>
            <a:r>
              <a:rPr lang="fr-FR" sz="2000" b="1" dirty="0">
                <a:solidFill>
                  <a:srgbClr val="708E83"/>
                </a:solidFill>
              </a:rPr>
              <a:t> </a:t>
            </a:r>
            <a:r>
              <a:rPr lang="fr-FR" sz="2000" dirty="0">
                <a:solidFill>
                  <a:srgbClr val="708E83"/>
                </a:solidFill>
              </a:rPr>
              <a:t>:  AA0 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 AA1 = </a:t>
            </a:r>
            <a:r>
              <a:rPr lang="fr-FR" sz="2000" dirty="0">
                <a:solidFill>
                  <a:srgbClr val="708E83"/>
                </a:solidFill>
              </a:rPr>
              <a:t>AA0 </a:t>
            </a:r>
            <a:r>
              <a:rPr lang="en-US" sz="2000" dirty="0">
                <a:solidFill>
                  <a:srgbClr val="708E83"/>
                </a:solidFill>
              </a:rPr>
              <a:t> 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 A</a:t>
            </a:r>
            <a:r>
              <a:rPr lang="fr-FR" sz="2000" dirty="0">
                <a:solidFill>
                  <a:srgbClr val="708E83"/>
                </a:solidFill>
              </a:rPr>
              <a:t>A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1</a:t>
            </a:r>
            <a:endParaRPr lang="fr-FR" sz="2000" dirty="0">
              <a:solidFill>
                <a:srgbClr val="708E83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solidFill>
                  <a:srgbClr val="708E83"/>
                </a:solidFill>
              </a:rPr>
              <a:t>Associativity</a:t>
            </a:r>
            <a:r>
              <a:rPr lang="fr-FR" sz="2000" dirty="0">
                <a:solidFill>
                  <a:srgbClr val="708E83"/>
                </a:solidFill>
              </a:rPr>
              <a:t> : (AA0</a:t>
            </a:r>
            <a:r>
              <a:rPr lang="en-US" sz="2000" dirty="0">
                <a:solidFill>
                  <a:srgbClr val="708E83"/>
                </a:solidFill>
              </a:rPr>
              <a:t> 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 A</a:t>
            </a:r>
            <a:r>
              <a:rPr lang="fr-FR" sz="2000" dirty="0">
                <a:solidFill>
                  <a:srgbClr val="708E83"/>
                </a:solidFill>
              </a:rPr>
              <a:t>A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1) A</a:t>
            </a:r>
            <a:r>
              <a:rPr lang="fr-FR" sz="2000" dirty="0">
                <a:solidFill>
                  <a:srgbClr val="708E83"/>
                </a:solidFill>
              </a:rPr>
              <a:t>A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2 = </a:t>
            </a:r>
            <a:r>
              <a:rPr lang="fr-FR" sz="2000" dirty="0">
                <a:solidFill>
                  <a:srgbClr val="708E83"/>
                </a:solidFill>
              </a:rPr>
              <a:t>AA0 </a:t>
            </a:r>
            <a:r>
              <a:rPr lang="en-US" sz="2000" dirty="0">
                <a:solidFill>
                  <a:srgbClr val="708E83"/>
                </a:solidFill>
              </a:rPr>
              <a:t> 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 (A</a:t>
            </a:r>
            <a:r>
              <a:rPr lang="fr-FR" sz="2000" dirty="0">
                <a:solidFill>
                  <a:srgbClr val="708E83"/>
                </a:solidFill>
              </a:rPr>
              <a:t>A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1  A</a:t>
            </a:r>
            <a:r>
              <a:rPr lang="fr-FR" sz="2000" dirty="0">
                <a:solidFill>
                  <a:srgbClr val="708E83"/>
                </a:solidFill>
              </a:rPr>
              <a:t>A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2)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708E83"/>
                </a:solidFill>
              </a:rPr>
              <a:t>Idempotence</a:t>
            </a:r>
            <a:r>
              <a:rPr lang="fr-FR" sz="2000" dirty="0">
                <a:solidFill>
                  <a:srgbClr val="708E83"/>
                </a:solidFill>
              </a:rPr>
              <a:t> :  AA0</a:t>
            </a:r>
            <a:r>
              <a:rPr lang="en-US" sz="2000" dirty="0">
                <a:solidFill>
                  <a:srgbClr val="708E83"/>
                </a:solidFill>
              </a:rPr>
              <a:t> 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 A</a:t>
            </a:r>
            <a:r>
              <a:rPr lang="fr-FR" sz="2000" dirty="0">
                <a:solidFill>
                  <a:srgbClr val="708E83"/>
                </a:solidFill>
              </a:rPr>
              <a:t>A</a:t>
            </a:r>
            <a:r>
              <a:rPr lang="en-US" sz="2000" dirty="0">
                <a:solidFill>
                  <a:srgbClr val="708E83"/>
                </a:solidFill>
                <a:sym typeface="Wingdings 2" pitchFamily="18" charset="2"/>
              </a:rPr>
              <a:t>0  = </a:t>
            </a:r>
            <a:r>
              <a:rPr lang="fr-FR" sz="2000" dirty="0">
                <a:solidFill>
                  <a:srgbClr val="708E83"/>
                </a:solidFill>
              </a:rPr>
              <a:t>AA0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708E83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27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First Part of the </a:t>
            </a:r>
            <a:r>
              <a:rPr lang="fr-FR" dirty="0" err="1"/>
              <a:t>Pratical</a:t>
            </a:r>
            <a:r>
              <a:rPr lang="fr-FR"/>
              <a:t> Course</a:t>
            </a:r>
            <a:br>
              <a:rPr lang="fr-FR"/>
            </a:b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Dynamic</a:t>
            </a:r>
            <a:r>
              <a:rPr lang="fr-FR" dirty="0" smtClean="0"/>
              <a:t> Composite Services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86F-B7A2-4797-8C13-69DED738DEB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78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Details on AA temporal Validation (response time)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response</a:t>
            </a:r>
            <a:r>
              <a:rPr lang="fr-FR" dirty="0" smtClean="0"/>
              <a:t> in a </a:t>
            </a:r>
            <a:r>
              <a:rPr lang="fr-FR" dirty="0" err="1" smtClean="0"/>
              <a:t>timely</a:t>
            </a:r>
            <a:r>
              <a:rPr lang="fr-FR" dirty="0" smtClean="0"/>
              <a:t> </a:t>
            </a:r>
            <a:r>
              <a:rPr lang="fr-FR" dirty="0" err="1" smtClean="0"/>
              <a:t>fashion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garantee</a:t>
            </a:r>
            <a:r>
              <a:rPr lang="fr-FR" dirty="0" smtClean="0"/>
              <a:t> a minimum </a:t>
            </a:r>
            <a:r>
              <a:rPr lang="fr-FR" dirty="0" err="1" smtClean="0"/>
              <a:t>response</a:t>
            </a:r>
            <a:r>
              <a:rPr lang="fr-FR" dirty="0" smtClean="0"/>
              <a:t> time</a:t>
            </a:r>
          </a:p>
          <a:p>
            <a:endParaRPr lang="fr-FR" dirty="0" smtClean="0"/>
          </a:p>
          <a:p>
            <a:r>
              <a:rPr lang="fr-FR" dirty="0" smtClean="0"/>
              <a:t>To </a:t>
            </a:r>
            <a:r>
              <a:rPr lang="fr-FR" dirty="0" err="1" smtClean="0"/>
              <a:t>study</a:t>
            </a:r>
            <a:r>
              <a:rPr lang="fr-FR" dirty="0" smtClean="0"/>
              <a:t> the </a:t>
            </a:r>
            <a:r>
              <a:rPr lang="fr-FR" dirty="0" err="1" smtClean="0"/>
              <a:t>response</a:t>
            </a:r>
            <a:r>
              <a:rPr lang="fr-FR" dirty="0" smtClean="0"/>
              <a:t> time of the </a:t>
            </a:r>
            <a:r>
              <a:rPr lang="fr-FR" dirty="0" err="1" smtClean="0"/>
              <a:t>overall</a:t>
            </a:r>
            <a:r>
              <a:rPr lang="fr-FR" dirty="0" smtClean="0"/>
              <a:t> adaptation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AA,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: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complexity</a:t>
            </a:r>
            <a:endParaRPr lang="fr-FR" dirty="0" smtClean="0"/>
          </a:p>
          <a:p>
            <a:pPr lvl="1"/>
            <a:endParaRPr lang="fr-FR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Temporal model of the </a:t>
            </a:r>
            <a:r>
              <a:rPr lang="fr-FR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fr-FR" dirty="0" err="1" smtClean="0"/>
              <a:t>esponse</a:t>
            </a:r>
            <a:r>
              <a:rPr lang="fr-FR" dirty="0" smtClean="0"/>
              <a:t> time and the identification of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AB-A1DC-40B4-8A39-7BE97E9EDB54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Complete AA Weaving</a:t>
            </a:r>
            <a:r>
              <a:rPr lang="en-US" sz="3600" kern="1200" baseline="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Cycle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6683-7AA5-4AF8-9648-11178B515858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5525"/>
            <a:ext cx="7776864" cy="457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Pointcut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5B3E-9177-4D1A-A032-B626AD73C46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" y="1844824"/>
            <a:ext cx="64008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31604"/>
            <a:ext cx="4355976" cy="27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9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Joinpoint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FEA-5F2F-4900-AE9A-1F06EEF2D077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" y="1772816"/>
            <a:ext cx="65151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91351"/>
            <a:ext cx="3724854" cy="23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Advice</a:t>
            </a:r>
            <a:r>
              <a:rPr lang="fr-FR" dirty="0" smtClean="0"/>
              <a:t> </a:t>
            </a:r>
            <a:r>
              <a:rPr lang="fr-FR" dirty="0" err="1" smtClean="0"/>
              <a:t>Factory</a:t>
            </a:r>
            <a:r>
              <a:rPr lang="fr-FR" baseline="0" dirty="0" smtClean="0"/>
              <a:t> (3)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8540-00AE-4BD3-9534-03B3C19C53C6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" y="1772816"/>
            <a:ext cx="5524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41" y="3501009"/>
            <a:ext cx="46646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Conflict</a:t>
            </a:r>
            <a:r>
              <a:rPr lang="fr-FR" dirty="0" smtClean="0"/>
              <a:t> Identification</a:t>
            </a:r>
            <a:r>
              <a:rPr lang="fr-FR" baseline="0" dirty="0" smtClean="0"/>
              <a:t> (4)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6C34-2B31-497D-BCC4-BD6222A69A97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" y="1744588"/>
            <a:ext cx="69818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7098"/>
            <a:ext cx="4081238" cy="24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Conflict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r-FR" dirty="0" err="1" smtClean="0"/>
              <a:t>R</a:t>
            </a: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esolution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,</a:t>
            </a:r>
            <a:r>
              <a:rPr lang="fr-FR" sz="3600" kern="1200" baseline="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r-FR" dirty="0" err="1" smtClean="0"/>
              <a:t>E</a:t>
            </a: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xample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r-FR" sz="3600" kern="120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with</a:t>
            </a:r>
            <a:r>
              <a:rPr lang="fr-FR" sz="3600" kern="1200" baseline="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ISL4WComp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Duration of instance of advice merging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CF3-FEEE-4125-93A9-F6EB0ECEDCAE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35" y="2780928"/>
            <a:ext cx="55054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dirty="0" smtClean="0"/>
              <a:t>ISL4WComp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4990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Conflict </a:t>
            </a:r>
            <a:r>
              <a:rPr lang="en-US" dirty="0"/>
              <a:t>resolution processing response time.</a:t>
            </a:r>
          </a:p>
          <a:p>
            <a:r>
              <a:rPr lang="fr-FR" dirty="0" err="1" smtClean="0"/>
              <a:t>Experiments</a:t>
            </a:r>
            <a:r>
              <a:rPr lang="fr-FR" dirty="0" smtClean="0"/>
              <a:t> : R</a:t>
            </a:r>
            <a:r>
              <a:rPr lang="en-US" dirty="0" err="1" smtClean="0"/>
              <a:t>esponse</a:t>
            </a:r>
            <a:r>
              <a:rPr lang="en-US" dirty="0" smtClean="0"/>
              <a:t> </a:t>
            </a:r>
            <a:r>
              <a:rPr lang="en-US" dirty="0"/>
              <a:t>time average with </a:t>
            </a:r>
            <a:r>
              <a:rPr lang="en-US" dirty="0" smtClean="0"/>
              <a:t>C=33% </a:t>
            </a:r>
            <a:r>
              <a:rPr lang="fr-FR" dirty="0" smtClean="0"/>
              <a:t>and 50%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51A6-21A1-4900-81D0-9632641F1E25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62" y="3212976"/>
            <a:ext cx="4983115" cy="306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Synthesis</a:t>
            </a:r>
            <a:r>
              <a:rPr lang="fr-FR" dirty="0" smtClean="0"/>
              <a:t> : </a:t>
            </a:r>
            <a:r>
              <a:rPr lang="fr-FR" dirty="0" err="1" smtClean="0"/>
              <a:t>Overall</a:t>
            </a:r>
            <a:r>
              <a:rPr lang="fr-FR" baseline="0" dirty="0" smtClean="0"/>
              <a:t> </a:t>
            </a:r>
            <a:r>
              <a:rPr lang="fr-FR" dirty="0" err="1" smtClean="0"/>
              <a:t>W</a:t>
            </a:r>
            <a:r>
              <a:rPr lang="fr-FR" baseline="0" dirty="0" err="1" smtClean="0"/>
              <a:t>eaving</a:t>
            </a:r>
            <a:r>
              <a:rPr lang="fr-FR" baseline="0" dirty="0" smtClean="0"/>
              <a:t> </a:t>
            </a:r>
            <a:r>
              <a:rPr lang="fr-FR" dirty="0" smtClean="0"/>
              <a:t>C</a:t>
            </a:r>
            <a:r>
              <a:rPr lang="fr-FR" baseline="0" dirty="0" smtClean="0"/>
              <a:t>ycle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787090"/>
          </a:xfrm>
        </p:spPr>
        <p:txBody>
          <a:bodyPr>
            <a:normAutofit fontScale="92500"/>
          </a:bodyPr>
          <a:lstStyle/>
          <a:p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Weaving cycles duration can be formally define as follows : W(n) = D(n)+C(n)+A(n)+S(n)+F(n) where n is the set of </a:t>
            </a:r>
            <a:r>
              <a:rPr lang="en-US" sz="3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joinpoints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base </a:t>
            </a:r>
            <a:r>
              <a:rPr lang="fr-FR" sz="3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assembly</a:t>
            </a:r>
            <a:r>
              <a:rPr lang="fr-FR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09D-3CF4-4BFE-9656-931AA845FBA7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60768"/>
            <a:ext cx="5272956" cy="30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DEMO and</a:t>
            </a:r>
            <a:r>
              <a:rPr lang="fr-FR" sz="3600" kern="1200" baseline="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future </a:t>
            </a:r>
            <a:r>
              <a:rPr lang="fr-FR" sz="3600" kern="1200" baseline="0" dirty="0" err="1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works</a:t>
            </a:r>
            <a:endParaRPr lang="fr-FR" sz="3600" kern="1200" dirty="0" smtClean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Simple </a:t>
            </a:r>
            <a:r>
              <a:rPr lang="fr-FR" dirty="0" err="1" smtClean="0"/>
              <a:t>Demo</a:t>
            </a:r>
            <a:r>
              <a:rPr lang="fr-FR" dirty="0" smtClean="0"/>
              <a:t> : AA in </a:t>
            </a:r>
            <a:r>
              <a:rPr lang="fr-FR" dirty="0" err="1" smtClean="0"/>
              <a:t>WComp</a:t>
            </a:r>
            <a:endParaRPr lang="fr-FR" dirty="0" smtClean="0"/>
          </a:p>
          <a:p>
            <a:r>
              <a:rPr lang="fr-FR" dirty="0" err="1" smtClean="0"/>
              <a:t>Other</a:t>
            </a:r>
            <a:r>
              <a:rPr lang="fr-FR" dirty="0" smtClean="0"/>
              <a:t> DEMO :  AA in </a:t>
            </a:r>
            <a:r>
              <a:rPr lang="fr-FR" dirty="0" err="1" smtClean="0"/>
              <a:t>WComp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A70C-E095-49B9-8FEB-6773615C2351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Adaptive Middleware for </a:t>
            </a:r>
            <a:r>
              <a:rPr lang="en-US" dirty="0" err="1" smtClean="0"/>
              <a:t>Ubiquituous</a:t>
            </a:r>
            <a:r>
              <a:rPr lang="en-US" dirty="0" smtClean="0"/>
              <a:t> Computing : Lecture 6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 fontScale="47500" lnSpcReduction="20000"/>
          </a:bodyPr>
          <a:lstStyle/>
          <a:p>
            <a:r>
              <a:rPr lang="en-US" sz="7400" dirty="0" smtClean="0"/>
              <a:t>Jean-Yves </a:t>
            </a:r>
            <a:r>
              <a:rPr lang="en-US" sz="7400" dirty="0" err="1"/>
              <a:t>Tigli</a:t>
            </a:r>
            <a:r>
              <a:rPr lang="en-US" sz="7400" dirty="0"/>
              <a:t> </a:t>
            </a:r>
          </a:p>
          <a:p>
            <a:endParaRPr lang="en-US" sz="7400" dirty="0">
              <a:hlinkClick r:id="rId3"/>
            </a:endParaRPr>
          </a:p>
          <a:p>
            <a:r>
              <a:rPr lang="fr-FR" sz="4400" dirty="0" err="1" smtClean="0"/>
              <a:t>University</a:t>
            </a:r>
            <a:r>
              <a:rPr lang="fr-FR" sz="4400" dirty="0" smtClean="0"/>
              <a:t> of Nice – Sophia Antipolis / </a:t>
            </a:r>
            <a:r>
              <a:rPr lang="fr-FR" sz="4400" dirty="0" err="1" smtClean="0"/>
              <a:t>Polytech’Nice</a:t>
            </a:r>
            <a:r>
              <a:rPr lang="fr-FR" sz="4400" dirty="0" smtClean="0"/>
              <a:t> - Sophia</a:t>
            </a:r>
          </a:p>
          <a:p>
            <a:r>
              <a:rPr lang="fr-FR" sz="4400" dirty="0" err="1" smtClean="0"/>
              <a:t>Members</a:t>
            </a:r>
            <a:r>
              <a:rPr lang="fr-FR" sz="4400" dirty="0" smtClean="0"/>
              <a:t> of the RAINBOW </a:t>
            </a:r>
            <a:r>
              <a:rPr lang="fr-FR" sz="4400" dirty="0" err="1" smtClean="0"/>
              <a:t>research</a:t>
            </a:r>
            <a:r>
              <a:rPr lang="fr-FR" sz="4400" dirty="0" smtClean="0"/>
              <a:t> team (I3S)</a:t>
            </a:r>
          </a:p>
          <a:p>
            <a:r>
              <a:rPr lang="en-US" sz="4300" dirty="0" smtClean="0"/>
              <a:t> </a:t>
            </a:r>
            <a:endParaRPr lang="en-US" sz="4300" dirty="0"/>
          </a:p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10A1-4918-4E47-90B9-B3ADC3305486}" type="datetime1">
              <a:rPr lang="fr-FR" smtClean="0"/>
              <a:pPr/>
              <a:t>27/01/2015</a:t>
            </a:fld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Middleware for </a:t>
            </a:r>
            <a:r>
              <a:rPr lang="en-US" dirty="0" smtClean="0"/>
              <a:t>Internet of Things – </a:t>
            </a:r>
            <a:r>
              <a:rPr lang="en-US" dirty="0" smtClean="0"/>
              <a:t>Master 2 IFI / UBINET / SI5    JY </a:t>
            </a:r>
            <a:r>
              <a:rPr lang="en-US" dirty="0" err="1" smtClean="0"/>
              <a:t>JY</a:t>
            </a:r>
            <a:r>
              <a:rPr lang="en-US" dirty="0" smtClean="0"/>
              <a:t>- Tigli – tigli@unice.fr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16050" y="2071688"/>
            <a:ext cx="7407275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244" name="ZoneTexte 4"/>
          <p:cNvSpPr txBox="1">
            <a:spLocks noChangeArrowheads="1"/>
          </p:cNvSpPr>
          <p:nvPr/>
        </p:nvSpPr>
        <p:spPr bwMode="auto">
          <a:xfrm>
            <a:off x="642910" y="3356992"/>
            <a:ext cx="73854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Works in WComp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FF0000"/>
                </a:solidFill>
              </a:rPr>
              <a:t>Multi-Domain</a:t>
            </a:r>
            <a:r>
              <a:rPr lang="fr-FR" sz="2400" dirty="0" smtClean="0"/>
              <a:t> </a:t>
            </a:r>
            <a:r>
              <a:rPr lang="fr-FR" sz="2400" dirty="0" err="1" smtClean="0"/>
              <a:t>weaving</a:t>
            </a:r>
            <a:r>
              <a:rPr lang="fr-FR" sz="2400" dirty="0" smtClean="0"/>
              <a:t> for AA to </a:t>
            </a:r>
            <a:r>
              <a:rPr lang="fr-FR" sz="2400" dirty="0" err="1" smtClean="0"/>
              <a:t>adapt</a:t>
            </a:r>
            <a:r>
              <a:rPr lang="fr-FR" sz="2400" dirty="0" smtClean="0"/>
              <a:t> Mobile </a:t>
            </a:r>
            <a:r>
              <a:rPr lang="fr-FR" sz="2400" dirty="0" err="1" smtClean="0"/>
              <a:t>Workers</a:t>
            </a:r>
            <a:r>
              <a:rPr lang="fr-FR" sz="2400" dirty="0" smtClean="0"/>
              <a:t> applications </a:t>
            </a:r>
            <a:r>
              <a:rPr lang="fr-FR" sz="2400" dirty="0" smtClean="0">
                <a:sym typeface="Wingdings" pitchFamily="2" charset="2"/>
              </a:rPr>
              <a:t>(Cf. </a:t>
            </a:r>
            <a:r>
              <a:rPr lang="fr-FR" sz="2400" dirty="0" smtClean="0"/>
              <a:t>CONTINUUM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of the </a:t>
            </a:r>
            <a:r>
              <a:rPr lang="fr-FR" sz="2400" dirty="0" smtClean="0">
                <a:sym typeface="Wingdings" pitchFamily="2" charset="2"/>
              </a:rPr>
              <a:t>French National </a:t>
            </a:r>
            <a:r>
              <a:rPr lang="fr-FR" sz="2400" dirty="0" err="1" smtClean="0">
                <a:sym typeface="Wingdings" pitchFamily="2" charset="2"/>
              </a:rPr>
              <a:t>Research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Agency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towards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smtClean="0"/>
              <a:t>«  </a:t>
            </a:r>
            <a:r>
              <a:rPr lang="fr-FR" sz="2400" dirty="0" err="1" smtClean="0"/>
              <a:t>Continuity</a:t>
            </a:r>
            <a:r>
              <a:rPr lang="fr-FR" sz="2400" dirty="0" smtClean="0"/>
              <a:t> of Service  »)</a:t>
            </a:r>
          </a:p>
          <a:p>
            <a:pPr fontAlgn="auto">
              <a:spcAft>
                <a:spcPts val="0"/>
              </a:spcAft>
              <a:defRPr/>
            </a:pPr>
            <a:endParaRPr lang="fr-FR" sz="2400" dirty="0" smtClean="0"/>
          </a:p>
          <a:p>
            <a:pPr eaLnBrk="0" fontAlgn="base" hangingPunct="0"/>
            <a:r>
              <a:rPr lang="fr-FR" sz="2400" dirty="0" smtClean="0"/>
              <a:t>Adaptation </a:t>
            </a:r>
            <a:r>
              <a:rPr lang="fr-FR" sz="2400" dirty="0" err="1" smtClean="0"/>
              <a:t>trigered</a:t>
            </a:r>
            <a:r>
              <a:rPr lang="fr-FR" sz="2400" dirty="0" smtClean="0"/>
              <a:t> by </a:t>
            </a:r>
            <a:r>
              <a:rPr lang="fr-FR" sz="2400" dirty="0" err="1" smtClean="0">
                <a:solidFill>
                  <a:srgbClr val="FF0000"/>
                </a:solidFill>
              </a:rPr>
              <a:t>physical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environment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variations</a:t>
            </a:r>
          </a:p>
          <a:p>
            <a:pPr fontAlgn="auto">
              <a:spcAft>
                <a:spcPts val="0"/>
              </a:spcAft>
              <a:defRPr/>
            </a:pPr>
            <a:endParaRPr lang="fr-FR" sz="2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>
                <a:solidFill>
                  <a:srgbClr val="FF0000"/>
                </a:solidFill>
              </a:rPr>
              <a:t>Semantic</a:t>
            </a:r>
            <a:r>
              <a:rPr lang="fr-FR" sz="2400" dirty="0" smtClean="0">
                <a:solidFill>
                  <a:srgbClr val="FF0000"/>
                </a:solidFill>
              </a:rPr>
              <a:t> adaptation : </a:t>
            </a:r>
            <a:r>
              <a:rPr lang="fr-FR" sz="2400" dirty="0" err="1" smtClean="0"/>
              <a:t>Improving</a:t>
            </a:r>
            <a:r>
              <a:rPr lang="fr-FR" sz="2400" dirty="0" smtClean="0"/>
              <a:t> of </a:t>
            </a:r>
            <a:r>
              <a:rPr lang="fr-FR" sz="2400" dirty="0" err="1" smtClean="0"/>
              <a:t>Pointcut</a:t>
            </a:r>
            <a:r>
              <a:rPr lang="fr-FR" sz="2400" dirty="0" smtClean="0"/>
              <a:t> </a:t>
            </a:r>
            <a:r>
              <a:rPr lang="fr-FR" sz="2400" dirty="0" err="1" smtClean="0"/>
              <a:t>Matching</a:t>
            </a:r>
            <a:r>
              <a:rPr lang="fr-FR" sz="2400" dirty="0" smtClean="0"/>
              <a:t> </a:t>
            </a:r>
            <a:r>
              <a:rPr lang="fr-FR" sz="2400" dirty="0" err="1" smtClean="0"/>
              <a:t>algorithms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Ontology</a:t>
            </a:r>
            <a:r>
              <a:rPr lang="fr-FR" sz="2400" dirty="0" smtClean="0"/>
              <a:t>-</a:t>
            </a:r>
            <a:r>
              <a:rPr lang="fr-FR" sz="2400" dirty="0" err="1" smtClean="0"/>
              <a:t>Based</a:t>
            </a:r>
            <a:r>
              <a:rPr lang="fr-FR" sz="2400" dirty="0" smtClean="0"/>
              <a:t> </a:t>
            </a:r>
            <a:r>
              <a:rPr lang="fr-FR" sz="2400" dirty="0" err="1" smtClean="0"/>
              <a:t>Metadata</a:t>
            </a:r>
            <a:r>
              <a:rPr lang="fr-FR" sz="2400" dirty="0" smtClean="0"/>
              <a:t> and </a:t>
            </a:r>
            <a:r>
              <a:rPr lang="fr-FR" sz="2400" dirty="0" err="1" smtClean="0"/>
              <a:t>mapping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ontologies </a:t>
            </a:r>
            <a:r>
              <a:rPr lang="fr-FR" sz="2400" dirty="0" smtClean="0">
                <a:sym typeface="Wingdings" pitchFamily="2" charset="2"/>
              </a:rPr>
              <a:t>(Cf. </a:t>
            </a:r>
            <a:r>
              <a:rPr lang="fr-FR" sz="2400" dirty="0" smtClean="0"/>
              <a:t>Continuum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of the </a:t>
            </a:r>
            <a:r>
              <a:rPr lang="fr-FR" sz="2400" dirty="0" smtClean="0">
                <a:sym typeface="Wingdings" pitchFamily="2" charset="2"/>
              </a:rPr>
              <a:t>French National </a:t>
            </a:r>
            <a:r>
              <a:rPr lang="fr-FR" sz="2400" dirty="0" err="1" smtClean="0">
                <a:sym typeface="Wingdings" pitchFamily="2" charset="2"/>
              </a:rPr>
              <a:t>Research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Agency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towards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smtClean="0"/>
              <a:t>«  </a:t>
            </a:r>
            <a:r>
              <a:rPr lang="fr-FR" sz="2400" dirty="0" err="1" smtClean="0"/>
              <a:t>Continuity</a:t>
            </a:r>
            <a:r>
              <a:rPr lang="fr-FR" sz="2400" dirty="0" smtClean="0"/>
              <a:t> of Service  »)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304-C9DF-494E-BFA3-66AB405CC5AC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8614" name="Espace réservé du pied de page 4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rgbClr val="FFC819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7.4 Questions ?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229A-CAFD-4E6C-8DC6-350EE7AE6719}" type="datetime1">
              <a:rPr lang="fr-FR" smtClean="0"/>
              <a:pPr/>
              <a:t>27/01/2015</a:t>
            </a:fld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963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988840"/>
            <a:ext cx="383136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Espace réservé du pied de page 4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rgbClr val="FFC819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 1 :</a:t>
            </a:r>
            <a:r>
              <a:rPr lang="fr-FR" baseline="0" dirty="0" smtClean="0"/>
              <a:t> </a:t>
            </a:r>
            <a:r>
              <a:rPr lang="fr-FR" dirty="0" smtClean="0"/>
              <a:t>Real world interaction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71464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/>
              <a:t>Ubiquitous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applications are </a:t>
            </a:r>
            <a:r>
              <a:rPr lang="en-US" altLang="zh-TW" dirty="0"/>
              <a:t>continuously </a:t>
            </a:r>
            <a:r>
              <a:rPr lang="fr-FR" dirty="0" err="1"/>
              <a:t>interacting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>
                <a:solidFill>
                  <a:srgbClr val="FF0000"/>
                </a:solidFill>
              </a:rPr>
              <a:t>real world</a:t>
            </a:r>
            <a:r>
              <a:rPr lang="fr-FR" dirty="0"/>
              <a:t>, </a:t>
            </a:r>
            <a:r>
              <a:rPr lang="en-US" dirty="0">
                <a:solidFill>
                  <a:srgbClr val="FF0000"/>
                </a:solidFill>
              </a:rPr>
              <a:t>partly unknown </a:t>
            </a:r>
            <a:r>
              <a:rPr lang="en-US" dirty="0"/>
              <a:t>at design time and, </a:t>
            </a:r>
            <a:r>
              <a:rPr lang="en-US" dirty="0">
                <a:solidFill>
                  <a:srgbClr val="FF0000"/>
                </a:solidFill>
              </a:rPr>
              <a:t>always changing </a:t>
            </a:r>
            <a:r>
              <a:rPr lang="en-US" dirty="0"/>
              <a:t>at runtime in </a:t>
            </a:r>
            <a:r>
              <a:rPr lang="en-US" dirty="0">
                <a:solidFill>
                  <a:srgbClr val="FF0000"/>
                </a:solidFill>
              </a:rPr>
              <a:t>uncountable manner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dirty="0"/>
              <a:t>We witness to a kind of </a:t>
            </a:r>
            <a:r>
              <a:rPr lang="en-US" dirty="0">
                <a:solidFill>
                  <a:srgbClr val="FF0000"/>
                </a:solidFill>
              </a:rPr>
              <a:t>inversion in the classical software methodology </a:t>
            </a:r>
            <a:r>
              <a:rPr lang="en-US" dirty="0"/>
              <a:t>where the software applications levels are much more stable and stationary than the software infrastructure level. </a:t>
            </a:r>
            <a:endParaRPr lang="en-US" altLang="zh-TW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B871-D22E-47AF-8CAF-A4DE3F66E523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75" y="4214818"/>
            <a:ext cx="1976438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85938" y="4500568"/>
            <a:ext cx="26431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Application 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85938" y="5072068"/>
            <a:ext cx="2643187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Middleware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785938" y="5643568"/>
            <a:ext cx="2643187" cy="571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Infrastructure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Flèche vers le haut 10"/>
          <p:cNvSpPr/>
          <p:nvPr/>
        </p:nvSpPr>
        <p:spPr>
          <a:xfrm>
            <a:off x="4500563" y="4929193"/>
            <a:ext cx="142875" cy="85725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lèche vers le haut 11"/>
          <p:cNvSpPr/>
          <p:nvPr/>
        </p:nvSpPr>
        <p:spPr>
          <a:xfrm flipV="1">
            <a:off x="1571625" y="4929193"/>
            <a:ext cx="142875" cy="857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3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 2 : Multi-Domain Adaptation</a:t>
            </a:r>
            <a:endParaRPr lang="fr-FR" dirty="0"/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Ubiquitous </a:t>
            </a:r>
            <a:r>
              <a:rPr lang="en-US" altLang="zh-TW" smtClean="0"/>
              <a:t>Middleware must continuously adapt at runtime, </a:t>
            </a:r>
            <a:r>
              <a:rPr lang="en-US" smtClean="0"/>
              <a:t>application requirements </a:t>
            </a:r>
            <a:r>
              <a:rPr lang="en-US" altLang="zh-TW" smtClean="0"/>
              <a:t>to changing computing environment (due to mobility) in multiple domains : </a:t>
            </a:r>
          </a:p>
          <a:p>
            <a:pPr lvl="1"/>
            <a:r>
              <a:rPr lang="en-US" altLang="zh-TW" smtClean="0"/>
              <a:t>HMI, </a:t>
            </a:r>
          </a:p>
          <a:p>
            <a:pPr lvl="1"/>
            <a:r>
              <a:rPr lang="en-US" altLang="zh-TW" smtClean="0"/>
              <a:t>Power, </a:t>
            </a:r>
          </a:p>
          <a:p>
            <a:pPr lvl="1"/>
            <a:r>
              <a:rPr lang="en-US" altLang="zh-TW" smtClean="0"/>
              <a:t>Network bandwidth, </a:t>
            </a:r>
          </a:p>
          <a:p>
            <a:pPr lvl="1"/>
            <a:r>
              <a:rPr lang="en-US" altLang="zh-TW" smtClean="0"/>
              <a:t>Devices availability, …</a:t>
            </a:r>
            <a:endParaRPr lang="fr-FR" dirty="0" smtClean="0"/>
          </a:p>
        </p:txBody>
      </p:sp>
      <p:sp>
        <p:nvSpPr>
          <p:cNvPr id="2150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20A-EE33-43F2-99F0-92B7264B2B2B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215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/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9B9B-2B92-45A7-AC13-875BD7B2607D}" type="slidenum">
              <a:rPr lang="en-US" smtClean="0"/>
              <a:pPr/>
              <a:t>8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357694"/>
            <a:ext cx="29257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7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 3 : </a:t>
            </a:r>
            <a:r>
              <a:rPr lang="fr-FR" dirty="0" err="1" smtClean="0"/>
              <a:t>Reactive</a:t>
            </a:r>
            <a:r>
              <a:rPr lang="fr-FR" dirty="0" smtClean="0"/>
              <a:t> Adaptation</a:t>
            </a:r>
            <a:endParaRPr lang="fr-FR" dirty="0"/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93921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Reactive</a:t>
            </a:r>
            <a:r>
              <a:rPr lang="fr-FR" dirty="0" smtClean="0"/>
              <a:t> adaptation 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en-US" dirty="0" smtClean="0"/>
              <a:t>defined as the ability for the </a:t>
            </a:r>
            <a:r>
              <a:rPr lang="fr-FR" dirty="0" err="1" smtClean="0"/>
              <a:t>Ubiquitous</a:t>
            </a:r>
            <a:r>
              <a:rPr lang="fr-FR" dirty="0" smtClean="0"/>
              <a:t> </a:t>
            </a:r>
            <a:r>
              <a:rPr lang="en-US" altLang="zh-TW" dirty="0" smtClean="0"/>
              <a:t>applications</a:t>
            </a:r>
            <a:r>
              <a:rPr lang="en-US" dirty="0" smtClean="0"/>
              <a:t> to perceive the environment and adapt to changes in that environment in a timely fashion.</a:t>
            </a:r>
          </a:p>
          <a:p>
            <a:endParaRPr lang="en-GB" dirty="0" smtClean="0"/>
          </a:p>
          <a:p>
            <a:r>
              <a:rPr lang="fr-FR" dirty="0" err="1" smtClean="0"/>
              <a:t>Ubiquitous</a:t>
            </a:r>
            <a:r>
              <a:rPr lang="fr-FR" dirty="0" smtClean="0"/>
              <a:t> </a:t>
            </a:r>
            <a:r>
              <a:rPr lang="en-US" altLang="zh-TW" dirty="0" smtClean="0"/>
              <a:t>Middleware must provide reactive adaptation </a:t>
            </a:r>
            <a:r>
              <a:rPr lang="en-US" altLang="zh-TW" dirty="0" err="1" smtClean="0"/>
              <a:t>mecanism</a:t>
            </a:r>
            <a:r>
              <a:rPr lang="en-US" altLang="zh-TW" dirty="0" smtClean="0"/>
              <a:t> to changing </a:t>
            </a:r>
            <a:r>
              <a:rPr lang="en-US" dirty="0" smtClean="0"/>
              <a:t>operational environment.</a:t>
            </a:r>
            <a:endParaRPr lang="en-US" altLang="zh-TW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2253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11D3-57C1-471D-91A7-C23DAAAC5D42}" type="datetime1">
              <a:rPr lang="fr-FR" smtClean="0"/>
              <a:pPr/>
              <a:t>27/01/2015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Middleware for Ubiquitous Computing – Master 2 IFI / UBINET / SI5    JY JY- Tigli – tigli@unice.fr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C4EB-BB65-43C9-A066-30E1C341A7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52825" y="4286256"/>
            <a:ext cx="20193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4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3516</Words>
  <Application>Microsoft Office PowerPoint</Application>
  <PresentationFormat>Affichage à l'écran (4:3)</PresentationFormat>
  <Paragraphs>800</Paragraphs>
  <Slides>61</Slides>
  <Notes>55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75" baseType="lpstr">
      <vt:lpstr>Arial Unicode MS</vt:lpstr>
      <vt:lpstr>MS PGothic</vt:lpstr>
      <vt:lpstr>PMingLiU</vt:lpstr>
      <vt:lpstr>Arial</vt:lpstr>
      <vt:lpstr>Calibri</vt:lpstr>
      <vt:lpstr>CMR10</vt:lpstr>
      <vt:lpstr>CMTI10</vt:lpstr>
      <vt:lpstr>Courier New</vt:lpstr>
      <vt:lpstr>Gill Sans MT</vt:lpstr>
      <vt:lpstr>Times New Roman</vt:lpstr>
      <vt:lpstr>Wingdings</vt:lpstr>
      <vt:lpstr>Wingdings 2</vt:lpstr>
      <vt:lpstr>Thème Office</vt:lpstr>
      <vt:lpstr>Conception personnalisée</vt:lpstr>
      <vt:lpstr>Next Step ….</vt:lpstr>
      <vt:lpstr>Web Services for Devices Infrastructure</vt:lpstr>
      <vt:lpstr>LCA model</vt:lpstr>
      <vt:lpstr>SLCA Model : Composite Service</vt:lpstr>
      <vt:lpstr>First Part of the Pratical Course </vt:lpstr>
      <vt:lpstr>Self Adaptive Middleware for Ubiquituous Computing : Lecture 6</vt:lpstr>
      <vt:lpstr>Challenge 1 : Real world interaction</vt:lpstr>
      <vt:lpstr>Challenge 2 : Multi-Domain Adaptation</vt:lpstr>
      <vt:lpstr>Challenge 3 : Reactive Adaptation</vt:lpstr>
      <vt:lpstr>Challenge 4 :  Semantic Adaptation</vt:lpstr>
      <vt:lpstr>Autonomy is the Key</vt:lpstr>
      <vt:lpstr>Self-adaptive System Definition</vt:lpstr>
      <vt:lpstr>Software Self-adaptation for autonomous systems </vt:lpstr>
      <vt:lpstr>Reconfiguration (Design Time) towards Dynamic Adaptation (Runtime)</vt:lpstr>
      <vt:lpstr>General Description </vt:lpstr>
      <vt:lpstr>Sevices orientes Adaptation : Levels of Heterogeneity (1)</vt:lpstr>
      <vt:lpstr>Adaptivity classes (2)</vt:lpstr>
      <vt:lpstr>Some Key Paradigms and Taxonomies for Adaptation (3)</vt:lpstr>
      <vt:lpstr>Some middleware Paradigms for Adaptation</vt:lpstr>
      <vt:lpstr>Computational Reflection</vt:lpstr>
      <vt:lpstr>Policy-based adaptation</vt:lpstr>
      <vt:lpstr>Aspect-Oriented Programming</vt:lpstr>
      <vt:lpstr>NEXT LECTURE : Aspects of Assemblies Approach</vt:lpstr>
      <vt:lpstr>Présentation PowerPoint</vt:lpstr>
      <vt:lpstr>Aspect of Assembly Concept for self-adaptation</vt:lpstr>
      <vt:lpstr>Reminder : AOP Principles</vt:lpstr>
      <vt:lpstr>Aspect of Assembly Principles </vt:lpstr>
      <vt:lpstr>Aspect of Assembly Principles </vt:lpstr>
      <vt:lpstr>Aspect of Assembly Principles </vt:lpstr>
      <vt:lpstr>Complete AA Weaving Cycle</vt:lpstr>
      <vt:lpstr>Pointcut Matching (1)</vt:lpstr>
      <vt:lpstr>Pointcut Matching Example</vt:lpstr>
      <vt:lpstr>Pointcut Matching Algorithm</vt:lpstr>
      <vt:lpstr>Jointpoint Combination (2)</vt:lpstr>
      <vt:lpstr>Jointpoint Combination Example</vt:lpstr>
      <vt:lpstr>Jointpoint Combination Algorithm</vt:lpstr>
      <vt:lpstr>Filter Algorithm</vt:lpstr>
      <vt:lpstr>Advice Factory (3)</vt:lpstr>
      <vt:lpstr>Advice Factory Algorithm </vt:lpstr>
      <vt:lpstr>Conflict Identification (4)</vt:lpstr>
      <vt:lpstr>Superimposition Algorithm</vt:lpstr>
      <vt:lpstr>Conflict Resolution (5)</vt:lpstr>
      <vt:lpstr>Conflict Resolution Algorithm</vt:lpstr>
      <vt:lpstr>Different kinds of Conflicts Resolution</vt:lpstr>
      <vt:lpstr>External Composition</vt:lpstr>
      <vt:lpstr>Internal Composition with Merge </vt:lpstr>
      <vt:lpstr>Example of language to describe advice : ISL4WComp</vt:lpstr>
      <vt:lpstr>ISL4WComp Operators Merging Matrix</vt:lpstr>
      <vt:lpstr>Merging Logic and its Properties</vt:lpstr>
      <vt:lpstr>Details on AA temporal Validation (response time)</vt:lpstr>
      <vt:lpstr>Complete AA Weaving Cycle</vt:lpstr>
      <vt:lpstr>Pointcut Matching (1)</vt:lpstr>
      <vt:lpstr>Joinpoint Combination (2)</vt:lpstr>
      <vt:lpstr>Advice Factory (3)</vt:lpstr>
      <vt:lpstr>Conflict Identification (4)</vt:lpstr>
      <vt:lpstr>Conflict Resolution, Example with ISL4WComp</vt:lpstr>
      <vt:lpstr>Conflict Resolution, Example with ISL4WComp</vt:lpstr>
      <vt:lpstr>Synthesis : Overall Weaving Cycle</vt:lpstr>
      <vt:lpstr>DEMO and future works</vt:lpstr>
      <vt:lpstr>Future Works in WComp</vt:lpstr>
      <vt:lpstr>7.4 Questions ?</vt:lpstr>
    </vt:vector>
  </TitlesOfParts>
  <Company>INRIA Sophia Antipolis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SelfAdaptiveMiddleWare</dc:title>
  <dc:creator>Jean-Yves Tigli</dc:creator>
  <cp:lastModifiedBy>JY Tigli</cp:lastModifiedBy>
  <cp:revision>254</cp:revision>
  <dcterms:created xsi:type="dcterms:W3CDTF">2009-11-25T19:00:06Z</dcterms:created>
  <dcterms:modified xsi:type="dcterms:W3CDTF">2015-01-27T06:28:48Z</dcterms:modified>
</cp:coreProperties>
</file>