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3"/>
  </p:notesMasterIdLst>
  <p:handoutMasterIdLst>
    <p:handoutMasterId r:id="rId64"/>
  </p:handoutMasterIdLst>
  <p:sldIdLst>
    <p:sldId id="432" r:id="rId2"/>
    <p:sldId id="525" r:id="rId3"/>
    <p:sldId id="434" r:id="rId4"/>
    <p:sldId id="436" r:id="rId5"/>
    <p:sldId id="437" r:id="rId6"/>
    <p:sldId id="438" r:id="rId7"/>
    <p:sldId id="439" r:id="rId8"/>
    <p:sldId id="440" r:id="rId9"/>
    <p:sldId id="528" r:id="rId10"/>
    <p:sldId id="442" r:id="rId11"/>
    <p:sldId id="443" r:id="rId12"/>
    <p:sldId id="444" r:id="rId13"/>
    <p:sldId id="445" r:id="rId14"/>
    <p:sldId id="446" r:id="rId15"/>
    <p:sldId id="447" r:id="rId16"/>
    <p:sldId id="449" r:id="rId17"/>
    <p:sldId id="450" r:id="rId18"/>
    <p:sldId id="535" r:id="rId19"/>
    <p:sldId id="456" r:id="rId20"/>
    <p:sldId id="534" r:id="rId21"/>
    <p:sldId id="457" r:id="rId22"/>
    <p:sldId id="458" r:id="rId23"/>
    <p:sldId id="539" r:id="rId24"/>
    <p:sldId id="541" r:id="rId25"/>
    <p:sldId id="540" r:id="rId26"/>
    <p:sldId id="529" r:id="rId27"/>
    <p:sldId id="464" r:id="rId28"/>
    <p:sldId id="466" r:id="rId29"/>
    <p:sldId id="467" r:id="rId30"/>
    <p:sldId id="468" r:id="rId31"/>
    <p:sldId id="469" r:id="rId32"/>
    <p:sldId id="470" r:id="rId33"/>
    <p:sldId id="471" r:id="rId34"/>
    <p:sldId id="472" r:id="rId35"/>
    <p:sldId id="473" r:id="rId36"/>
    <p:sldId id="474" r:id="rId37"/>
    <p:sldId id="475" r:id="rId38"/>
    <p:sldId id="476" r:id="rId39"/>
    <p:sldId id="543" r:id="rId40"/>
    <p:sldId id="478" r:id="rId41"/>
    <p:sldId id="479" r:id="rId42"/>
    <p:sldId id="480" r:id="rId43"/>
    <p:sldId id="481" r:id="rId44"/>
    <p:sldId id="482" r:id="rId45"/>
    <p:sldId id="483" r:id="rId46"/>
    <p:sldId id="484" r:id="rId47"/>
    <p:sldId id="542" r:id="rId48"/>
    <p:sldId id="526" r:id="rId49"/>
    <p:sldId id="486" r:id="rId50"/>
    <p:sldId id="487" r:id="rId51"/>
    <p:sldId id="488" r:id="rId52"/>
    <p:sldId id="489" r:id="rId53"/>
    <p:sldId id="490" r:id="rId54"/>
    <p:sldId id="491" r:id="rId55"/>
    <p:sldId id="527" r:id="rId56"/>
    <p:sldId id="493" r:id="rId57"/>
    <p:sldId id="494" r:id="rId58"/>
    <p:sldId id="495" r:id="rId59"/>
    <p:sldId id="530" r:id="rId60"/>
    <p:sldId id="496" r:id="rId61"/>
    <p:sldId id="531" r:id="rId6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137"/>
    <a:srgbClr val="FFE2A7"/>
    <a:srgbClr val="FFC819"/>
    <a:srgbClr val="FFD961"/>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54" autoAdjust="0"/>
    <p:restoredTop sz="84943" autoAdjust="0"/>
  </p:normalViewPr>
  <p:slideViewPr>
    <p:cSldViewPr>
      <p:cViewPr varScale="1">
        <p:scale>
          <a:sx n="79" d="100"/>
          <a:sy n="79" d="100"/>
        </p:scale>
        <p:origin x="-2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366"/>
    </p:cViewPr>
  </p:notesTextViewPr>
  <p:sorterViewPr>
    <p:cViewPr>
      <p:scale>
        <a:sx n="80" d="100"/>
        <a:sy n="80" d="100"/>
      </p:scale>
      <p:origin x="0" y="12984"/>
    </p:cViewPr>
  </p:sorterViewPr>
  <p:notesViewPr>
    <p:cSldViewPr>
      <p:cViewPr>
        <p:scale>
          <a:sx n="75" d="100"/>
          <a:sy n="75" d="100"/>
        </p:scale>
        <p:origin x="-2172"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081597B-4B1B-44B2-B16A-2967DF935EF8}" type="datetimeFigureOut">
              <a:rPr lang="fr-FR" smtClean="0"/>
              <a:pPr/>
              <a:t>11/03/2009</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FEF58C5-6536-46DD-A7D8-A1945DF6907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428C2D6-5115-42B2-91D2-D432E9B5F687}" type="datetimeFigureOut">
              <a:rPr lang="fr-FR" smtClean="0"/>
              <a:pPr/>
              <a:t>11/03/2009</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D88FF22-FC02-4637-941E-2EED7851D19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300" dirty="0" smtClean="0"/>
          </a:p>
          <a:p>
            <a:r>
              <a:rPr lang="fr-FR" dirty="0" smtClean="0"/>
              <a:t>Mercis…</a:t>
            </a:r>
          </a:p>
          <a:p>
            <a:r>
              <a:rPr lang="fr-FR" dirty="0" smtClean="0"/>
              <a:t>Je vous présente mes travaux de thèse intitulée «  adaptation dynamique par tissage d’aspects d’assemblage» </a:t>
            </a:r>
            <a:r>
              <a:rPr lang="fr-FR" sz="1300" dirty="0" smtClean="0"/>
              <a:t>motivés par la problématique des approches logicielles pour l’Informatique Ambiante.</a:t>
            </a:r>
          </a:p>
          <a:p>
            <a:endParaRPr lang="fr-FR" sz="1300" dirty="0" smtClean="0"/>
          </a:p>
          <a:p>
            <a:r>
              <a:rPr lang="fr-FR" sz="1300" dirty="0" err="1" smtClean="0"/>
              <a:t>Rainbow</a:t>
            </a:r>
            <a:r>
              <a:rPr lang="fr-FR" sz="1300" dirty="0" smtClean="0"/>
              <a:t> / CSTB</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Ne pas trop détailler sur les services classiques</a:t>
            </a:r>
          </a:p>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N’oublie pas de dire</a:t>
            </a:r>
            <a:r>
              <a:rPr lang="fr-FR" baseline="0" dirty="0" smtClean="0"/>
              <a:t> à l’oral : le pourquoi</a:t>
            </a:r>
          </a:p>
          <a:p>
            <a:r>
              <a:rPr lang="fr-FR" baseline="0" dirty="0" smtClean="0"/>
              <a:t>Exemple : 1] apparition des dispositifs : 2] application par composition</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 développer</a:t>
            </a:r>
          </a:p>
          <a:p>
            <a:r>
              <a:rPr lang="fr-FR" dirty="0" smtClean="0"/>
              <a:t>Préciser les frontières du réseau local</a:t>
            </a:r>
            <a:r>
              <a:rPr lang="fr-FR" baseline="0" dirty="0" smtClean="0"/>
              <a:t> : compter sur une application … </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Transition : -&gt;</a:t>
            </a:r>
            <a:r>
              <a:rPr lang="fr-FR" baseline="0" dirty="0" smtClean="0"/>
              <a:t> Détail Modèle composant</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Connecteur Complexe =&gt; Répond</a:t>
            </a:r>
            <a:r>
              <a:rPr lang="fr-FR" baseline="0" dirty="0" smtClean="0"/>
              <a:t> à une faiblesse des JavaBeans</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Proxy de service pour dispositif</a:t>
            </a:r>
          </a:p>
          <a:p>
            <a:endParaRPr lang="fr-FR" dirty="0" smtClean="0"/>
          </a:p>
          <a:p>
            <a:r>
              <a:rPr lang="fr-FR" dirty="0" smtClean="0"/>
              <a:t>Les composants proxy sont à l’origine des seules</a:t>
            </a:r>
            <a:r>
              <a:rPr lang="fr-FR" baseline="0" dirty="0" smtClean="0"/>
              <a:t> communications distribuées autour des assemblages de type LCA.</a:t>
            </a:r>
          </a:p>
          <a:p>
            <a:r>
              <a:rPr lang="fr-FR" baseline="0" dirty="0" smtClean="0"/>
              <a:t>Ce sont les seuls composants à l’origine de ces communications distribuées.</a:t>
            </a:r>
          </a:p>
          <a:p>
            <a:r>
              <a:rPr lang="fr-FR" baseline="0" dirty="0" smtClean="0"/>
              <a:t>La distribution est alors explicite.</a:t>
            </a:r>
          </a:p>
          <a:p>
            <a:endParaRPr lang="fr-FR" baseline="0" dirty="0" smtClean="0"/>
          </a:p>
          <a:p>
            <a:r>
              <a:rPr lang="fr-FR" baseline="0" dirty="0" smtClean="0"/>
              <a:t>Les problèmes de connectivité seront alors gérés par l’apparition/disparition des seuls composants proxy de l’assemblage.</a:t>
            </a:r>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Mon exposé va se dérouler en 5 grandes parties : </a:t>
            </a:r>
          </a:p>
          <a:p>
            <a:r>
              <a:rPr lang="fr-FR" sz="1300" dirty="0" smtClean="0"/>
              <a:t>Partie 1 : Je vais mettre en évidence des spécificités de l’informatique ambiante qui ont motivé mes travaux   </a:t>
            </a:r>
          </a:p>
          <a:p>
            <a:r>
              <a:rPr lang="fr-FR" sz="1300" dirty="0" smtClean="0"/>
              <a:t>Partie 2 : Je vais vous présenter et justifier la première partie de ma contribution pour la conception  d’applications  pour l’Informatique ambiante  selon deux volets :</a:t>
            </a:r>
          </a:p>
          <a:p>
            <a:pPr lvl="0"/>
            <a:r>
              <a:rPr lang="fr-FR" sz="1300" dirty="0" smtClean="0"/>
              <a:t>L’infrastructure logicielle que j’ai adoptée pour l’</a:t>
            </a:r>
            <a:r>
              <a:rPr lang="fr-FR" sz="1300" dirty="0" err="1" smtClean="0"/>
              <a:t>IAm</a:t>
            </a:r>
            <a:r>
              <a:rPr lang="fr-FR" sz="1300" dirty="0" smtClean="0"/>
              <a:t> </a:t>
            </a:r>
          </a:p>
          <a:p>
            <a:pPr lvl="0"/>
            <a:r>
              <a:rPr lang="fr-FR" sz="1300" dirty="0" smtClean="0"/>
              <a:t>Mon approche pour la composition dynamique sur cette infrastructure, soit  le Modèle LCA/SLCA que je détaillerai.</a:t>
            </a:r>
          </a:p>
          <a:p>
            <a:r>
              <a:rPr lang="fr-FR" sz="1300" dirty="0" smtClean="0"/>
              <a:t>Partie 3 : Fort des limites présentées à l’issu de la partie 2, je vous présenterai et justifierai la seconde partie de ma contribution pour l’adaptation dynamique (composition automatique) d’applications  pour l’Informatique ambiante en  introduisant notamment le concept original d’Aspect d’Assemblage.</a:t>
            </a:r>
          </a:p>
          <a:p>
            <a:r>
              <a:rPr lang="fr-FR" sz="1300" dirty="0" smtClean="0"/>
              <a:t>Partie 4 : Je ferai ensuite le bilan des apports de mes travaux et validerai les solutions proposées en guise de conclusion.</a:t>
            </a:r>
          </a:p>
          <a:p>
            <a:r>
              <a:rPr lang="fr-FR" sz="1300" dirty="0" smtClean="0"/>
              <a:t>Partie 5 : Enfin, après un court bilan sur la diffusion de mes travaux, j’énoncerai diverses perspectives envisageables à court ou long terme.</a:t>
            </a:r>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Remarquons</a:t>
            </a:r>
            <a:r>
              <a:rPr lang="fr-FR" baseline="0" dirty="0" smtClean="0"/>
              <a:t> que les services pour dispositifs de l’</a:t>
            </a:r>
            <a:r>
              <a:rPr lang="fr-FR" baseline="0" dirty="0" err="1" smtClean="0"/>
              <a:t>infrastrucutre</a:t>
            </a:r>
            <a:r>
              <a:rPr lang="fr-FR" baseline="0" dirty="0" smtClean="0"/>
              <a:t> reste </a:t>
            </a:r>
            <a:r>
              <a:rPr lang="fr-FR" baseline="0" dirty="0" err="1" smtClean="0"/>
              <a:t>blackobx</a:t>
            </a:r>
            <a:r>
              <a:rPr lang="fr-FR" baseline="0" dirty="0" smtClean="0"/>
              <a:t> </a:t>
            </a:r>
          </a:p>
          <a:p>
            <a:r>
              <a:rPr lang="fr-FR" baseline="0" dirty="0" smtClean="0"/>
              <a:t>Tandis que les services composites de l’application sont </a:t>
            </a:r>
            <a:r>
              <a:rPr lang="fr-FR" baseline="0" dirty="0" err="1" smtClean="0"/>
              <a:t>greybox</a:t>
            </a:r>
            <a:r>
              <a:rPr lang="fr-FR" baseline="0" dirty="0" smtClean="0"/>
              <a:t> (assemblage modifiable de composants légers </a:t>
            </a:r>
            <a:r>
              <a:rPr lang="fr-FR" baseline="0" dirty="0" err="1" smtClean="0"/>
              <a:t>blackbox</a:t>
            </a:r>
            <a:r>
              <a:rPr lang="fr-FR" baseline="0" dirty="0" smtClean="0"/>
              <a:t> ) (pas équivalent  à des approches </a:t>
            </a:r>
            <a:r>
              <a:rPr lang="fr-FR" baseline="0" dirty="0" err="1" smtClean="0"/>
              <a:t>whitebox</a:t>
            </a:r>
            <a:r>
              <a:rPr lang="fr-FR" baseline="0" dirty="0" smtClean="0"/>
              <a:t> par </a:t>
            </a:r>
            <a:r>
              <a:rPr lang="fr-FR" baseline="0" dirty="0" err="1" smtClean="0"/>
              <a:t>modif</a:t>
            </a:r>
            <a:r>
              <a:rPr lang="fr-FR" baseline="0" dirty="0" smtClean="0"/>
              <a:t> de code !) </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Device</a:t>
            </a:r>
            <a:r>
              <a:rPr lang="fr-FR" dirty="0" smtClean="0"/>
              <a:t> Profile for </a:t>
            </a:r>
            <a:r>
              <a:rPr lang="fr-FR" dirty="0" err="1" smtClean="0"/>
              <a:t>WebService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Pouvoir </a:t>
            </a:r>
            <a:r>
              <a:rPr lang="fr-FR" b="1" dirty="0" err="1" smtClean="0"/>
              <a:t>modif</a:t>
            </a:r>
            <a:r>
              <a:rPr lang="fr-FR" b="1" dirty="0" smtClean="0"/>
              <a:t>. dyn. l’</a:t>
            </a:r>
            <a:r>
              <a:rPr lang="fr-FR" b="1" dirty="0" err="1" smtClean="0"/>
              <a:t>appl</a:t>
            </a:r>
            <a:r>
              <a:rPr lang="fr-FR" b="1" dirty="0" smtClean="0"/>
              <a:t>. </a:t>
            </a:r>
            <a:r>
              <a:rPr lang="fr-FR" b="1" dirty="0" err="1" smtClean="0"/>
              <a:t>IAm</a:t>
            </a:r>
            <a:endParaRPr lang="fr-FR" b="1" dirty="0" smtClean="0"/>
          </a:p>
          <a:p>
            <a:r>
              <a:rPr lang="fr-FR" dirty="0" smtClean="0"/>
              <a:t>  =&gt; ne suffit pas de réagir aux </a:t>
            </a:r>
            <a:r>
              <a:rPr lang="fr-FR" b="1" dirty="0" err="1" smtClean="0"/>
              <a:t>modifs</a:t>
            </a:r>
            <a:r>
              <a:rPr lang="fr-FR" b="1" dirty="0" smtClean="0"/>
              <a:t> infra.</a:t>
            </a:r>
          </a:p>
          <a:p>
            <a:endParaRPr lang="fr-FR"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Notion d’aspect LIEE</a:t>
            </a:r>
            <a:r>
              <a:rPr lang="fr-FR" baseline="0" dirty="0" smtClean="0"/>
              <a:t> à l’approche </a:t>
            </a:r>
            <a:r>
              <a:rPr lang="fr-FR" baseline="0" dirty="0" err="1" smtClean="0"/>
              <a:t>tranversale</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dirty="0" smtClean="0"/>
              <a:t>Transition : rapide description de l’</a:t>
            </a:r>
            <a:r>
              <a:rPr lang="fr-FR" baseline="0" dirty="0" smtClean="0"/>
              <a:t>AOP classique</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600B0-2B0D-4A1E-86CC-F7F8D8F0C89E}" type="slidenum">
              <a:rPr lang="fr-FR"/>
              <a:pPr/>
              <a:t>29</a:t>
            </a:fld>
            <a:endParaRPr lang="fr-F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b="0" dirty="0" smtClean="0"/>
              <a:t>Court</a:t>
            </a:r>
            <a:endParaRPr 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6E994-22A6-4BDC-B19F-595B6897F17B}" type="slidenum">
              <a:rPr lang="fr-FR"/>
              <a:pPr/>
              <a:t>30</a:t>
            </a:fld>
            <a:endParaRPr 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smtClean="0"/>
              <a:t>Slide </a:t>
            </a:r>
            <a:r>
              <a:rPr lang="en-US" dirty="0" err="1" smtClean="0"/>
              <a:t>animé</a:t>
            </a:r>
            <a:endParaRPr lang="en-US" dirty="0" smtClean="0"/>
          </a:p>
          <a:p>
            <a:r>
              <a:rPr lang="en-US" dirty="0" smtClean="0"/>
              <a:t>(</a:t>
            </a:r>
            <a:r>
              <a:rPr lang="en-US" dirty="0" err="1" smtClean="0"/>
              <a:t>Bref</a:t>
            </a:r>
            <a:r>
              <a:rPr lang="en-US" dirty="0" smtClean="0"/>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6E994-22A6-4BDC-B19F-595B6897F17B}" type="slidenum">
              <a:rPr lang="fr-FR"/>
              <a:pPr/>
              <a:t>31</a:t>
            </a:fld>
            <a:endParaRPr 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6E994-22A6-4BDC-B19F-595B6897F17B}" type="slidenum">
              <a:rPr lang="fr-FR"/>
              <a:pPr/>
              <a:t>32</a:t>
            </a:fld>
            <a:endParaRPr 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6E994-22A6-4BDC-B19F-595B6897F17B}" type="slidenum">
              <a:rPr lang="fr-FR"/>
              <a:pPr/>
              <a:t>33</a:t>
            </a:fld>
            <a:endParaRPr 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err="1" smtClean="0"/>
              <a:t>j’ai</a:t>
            </a:r>
            <a:r>
              <a:rPr lang="en-US" baseline="0" dirty="0" smtClean="0"/>
              <a:t> </a:t>
            </a:r>
            <a:r>
              <a:rPr lang="en-US" baseline="0" dirty="0" err="1" smtClean="0"/>
              <a:t>conçu</a:t>
            </a:r>
            <a:r>
              <a:rPr lang="en-US" baseline="0" dirty="0" smtClean="0"/>
              <a:t> </a:t>
            </a:r>
            <a:r>
              <a:rPr lang="en-US" baseline="0" dirty="0" err="1" smtClean="0"/>
              <a:t>deux</a:t>
            </a:r>
            <a:r>
              <a:rPr lang="en-US" baseline="0" dirty="0" smtClean="0"/>
              <a:t> </a:t>
            </a:r>
            <a:r>
              <a:rPr lang="en-US" baseline="0" dirty="0" err="1" smtClean="0"/>
              <a:t>langages</a:t>
            </a:r>
            <a:r>
              <a:rPr lang="en-US" baseline="0" dirty="0" smtClean="0"/>
              <a:t> pour le point de coupe et le </a:t>
            </a:r>
            <a:r>
              <a:rPr lang="en-US" baseline="0" dirty="0" err="1" smtClean="0"/>
              <a:t>greffon</a:t>
            </a:r>
            <a:endParaRPr lang="en-US" baseline="0" dirty="0" smtClean="0"/>
          </a:p>
          <a:p>
            <a:r>
              <a:rPr lang="en-US" baseline="0" dirty="0" err="1" smtClean="0"/>
              <a:t>Que</a:t>
            </a:r>
            <a:r>
              <a:rPr lang="en-US" baseline="0" dirty="0" smtClean="0"/>
              <a:t> je </a:t>
            </a:r>
            <a:r>
              <a:rPr lang="en-US" baseline="0" dirty="0" err="1" smtClean="0"/>
              <a:t>vais</a:t>
            </a:r>
            <a:r>
              <a:rPr lang="en-US" baseline="0" dirty="0" smtClean="0"/>
              <a:t> </a:t>
            </a:r>
            <a:r>
              <a:rPr lang="en-US" baseline="0" dirty="0" err="1" smtClean="0"/>
              <a:t>présenter</a:t>
            </a:r>
            <a:r>
              <a:rPr lang="en-US" baseline="0" dirty="0" smtClean="0"/>
              <a:t> </a:t>
            </a:r>
            <a:r>
              <a:rPr lang="en-US" baseline="0" dirty="0" err="1" smtClean="0"/>
              <a:t>ultérieurement</a:t>
            </a:r>
            <a:endParaRPr lang="en-US" baseline="0" dirty="0" smtClean="0"/>
          </a:p>
          <a:p>
            <a:endParaRPr lang="en-US" baseline="0" dirty="0" smtClean="0"/>
          </a:p>
          <a:p>
            <a:r>
              <a:rPr lang="en-US" baseline="0" dirty="0" err="1" smtClean="0"/>
              <a:t>Mettre</a:t>
            </a:r>
            <a:r>
              <a:rPr lang="en-US" baseline="0" dirty="0" smtClean="0"/>
              <a:t> en </a:t>
            </a:r>
            <a:r>
              <a:rPr lang="en-US" baseline="0" dirty="0" err="1" smtClean="0"/>
              <a:t>évidence</a:t>
            </a:r>
            <a:r>
              <a:rPr lang="en-US" baseline="0" dirty="0" smtClean="0"/>
              <a:t> </a:t>
            </a:r>
            <a:r>
              <a:rPr lang="en-US" baseline="0" dirty="0" err="1" smtClean="0"/>
              <a:t>que</a:t>
            </a:r>
            <a:r>
              <a:rPr lang="en-US" baseline="0" dirty="0" smtClean="0"/>
              <a:t> </a:t>
            </a:r>
            <a:r>
              <a:rPr lang="en-US" baseline="0" dirty="0" err="1" smtClean="0"/>
              <a:t>même</a:t>
            </a:r>
            <a:r>
              <a:rPr lang="en-US" baseline="0" dirty="0" smtClean="0"/>
              <a:t> </a:t>
            </a:r>
            <a:r>
              <a:rPr lang="en-US" baseline="0" dirty="0" err="1" smtClean="0"/>
              <a:t>basé</a:t>
            </a:r>
            <a:r>
              <a:rPr lang="en-US" baseline="0" dirty="0" smtClean="0"/>
              <a:t> </a:t>
            </a:r>
            <a:r>
              <a:rPr lang="en-US" baseline="0" dirty="0" err="1" smtClean="0"/>
              <a:t>sur</a:t>
            </a:r>
            <a:r>
              <a:rPr lang="en-US" baseline="0" dirty="0" smtClean="0"/>
              <a:t> des </a:t>
            </a:r>
            <a:r>
              <a:rPr lang="en-US" baseline="0" dirty="0" err="1" smtClean="0"/>
              <a:t>langages</a:t>
            </a:r>
            <a:r>
              <a:rPr lang="en-US" baseline="0" dirty="0" smtClean="0"/>
              <a:t>  le </a:t>
            </a:r>
            <a:r>
              <a:rPr lang="en-US" baseline="0" dirty="0" err="1" smtClean="0"/>
              <a:t>greffon</a:t>
            </a:r>
            <a:r>
              <a:rPr lang="en-US" baseline="0" dirty="0" smtClean="0"/>
              <a:t> ne </a:t>
            </a:r>
            <a:r>
              <a:rPr lang="en-US" baseline="0" dirty="0" err="1" smtClean="0"/>
              <a:t>produit</a:t>
            </a:r>
            <a:r>
              <a:rPr lang="en-US" baseline="0" dirty="0" smtClean="0"/>
              <a:t> pas du code </a:t>
            </a:r>
          </a:p>
          <a:p>
            <a:r>
              <a:rPr lang="en-US" baseline="0" dirty="0" err="1" smtClean="0"/>
              <a:t>encapsulé</a:t>
            </a:r>
            <a:r>
              <a:rPr lang="en-US" baseline="0" dirty="0" smtClean="0"/>
              <a:t> </a:t>
            </a:r>
            <a:r>
              <a:rPr lang="en-US" baseline="0" dirty="0" err="1" smtClean="0"/>
              <a:t>dans</a:t>
            </a:r>
            <a:r>
              <a:rPr lang="en-US" baseline="0" dirty="0" smtClean="0"/>
              <a:t> un </a:t>
            </a:r>
            <a:r>
              <a:rPr lang="en-US" baseline="0" dirty="0" err="1" smtClean="0"/>
              <a:t>composant</a:t>
            </a:r>
            <a:r>
              <a:rPr lang="en-US" baseline="0" dirty="0" smtClean="0"/>
              <a:t> </a:t>
            </a:r>
            <a:r>
              <a:rPr lang="en-US" baseline="0" dirty="0" err="1" smtClean="0"/>
              <a:t>mais</a:t>
            </a:r>
            <a:r>
              <a:rPr lang="en-US" baseline="0" dirty="0" smtClean="0"/>
              <a:t> un assemblage de </a:t>
            </a:r>
            <a:r>
              <a:rPr lang="en-US" baseline="0" dirty="0" err="1" smtClean="0"/>
              <a:t>composants</a:t>
            </a:r>
            <a:r>
              <a:rPr lang="en-US" baseline="0" dirty="0" smtClean="0"/>
              <a:t> de base </a:t>
            </a:r>
            <a:r>
              <a:rPr lang="en-US" baseline="0" dirty="0" err="1" smtClean="0"/>
              <a:t>correspondant</a:t>
            </a:r>
            <a:r>
              <a:rPr lang="en-US" baseline="0" dirty="0" smtClean="0"/>
              <a:t> aux </a:t>
            </a:r>
            <a:r>
              <a:rPr lang="en-US" baseline="0" dirty="0" err="1" smtClean="0"/>
              <a:t>opérateurs</a:t>
            </a:r>
            <a:r>
              <a:rPr lang="en-US" baseline="0" dirty="0" smtClean="0"/>
              <a:t> du </a:t>
            </a:r>
            <a:r>
              <a:rPr lang="en-US" baseline="0" dirty="0" err="1" smtClean="0"/>
              <a:t>langage</a:t>
            </a:r>
            <a:r>
              <a:rPr lang="en-US" baseline="0" dirty="0" smtClean="0"/>
              <a:t>.</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Travail sur Source ou Code dynamique ?</a:t>
            </a:r>
          </a:p>
          <a:p>
            <a:r>
              <a:rPr lang="fr-FR" dirty="0" smtClean="0"/>
              <a:t>Préciser le</a:t>
            </a:r>
            <a:r>
              <a:rPr lang="fr-FR" baseline="0" dirty="0" smtClean="0"/>
              <a:t> schéma.</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34</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8D183-A71D-4733-B25C-5F047E42E899}" type="slidenum">
              <a:rPr lang="fr-FR"/>
              <a:pPr/>
              <a:t>35</a:t>
            </a:fld>
            <a:endParaRPr lang="fr-F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err="1" smtClean="0"/>
              <a:t>Parler</a:t>
            </a:r>
            <a:r>
              <a:rPr lang="en-US" baseline="0" dirty="0" smtClean="0"/>
              <a:t> des </a:t>
            </a:r>
            <a:r>
              <a:rPr lang="en-US" baseline="0" dirty="0" err="1" smtClean="0"/>
              <a:t>langages</a:t>
            </a:r>
            <a:r>
              <a:rPr lang="en-US" baseline="0" dirty="0" smtClean="0"/>
              <a:t> : </a:t>
            </a:r>
            <a:r>
              <a:rPr lang="en-US" baseline="0" dirty="0" err="1" smtClean="0"/>
              <a:t>principaux</a:t>
            </a:r>
            <a:r>
              <a:rPr lang="en-US" baseline="0" dirty="0" smtClean="0"/>
              <a:t> </a:t>
            </a:r>
            <a:r>
              <a:rPr lang="en-US" baseline="0" dirty="0" err="1" smtClean="0"/>
              <a:t>éléments</a:t>
            </a:r>
            <a:r>
              <a:rPr lang="en-US" baseline="0" dirty="0" smtClean="0"/>
              <a:t> </a:t>
            </a:r>
            <a:r>
              <a:rPr lang="en-US" baseline="0" dirty="0" err="1" smtClean="0"/>
              <a:t>syntaxiques</a:t>
            </a:r>
            <a:endParaRPr lang="en-US" baseline="0" dirty="0" smtClean="0"/>
          </a:p>
          <a:p>
            <a:endParaRPr lang="en-US"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FDD5E-2708-4208-B3D5-E69DC920EADD}" type="slidenum">
              <a:rPr lang="fr-FR"/>
              <a:pPr/>
              <a:t>36</a:t>
            </a:fld>
            <a:endParaRPr lang="fr-F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0B855-FE5C-4264-A659-3E5E52371709}" type="slidenum">
              <a:rPr lang="fr-FR"/>
              <a:pPr/>
              <a:t>37</a:t>
            </a:fld>
            <a:endParaRPr 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err="1" smtClean="0"/>
              <a:t>Plusieurs</a:t>
            </a:r>
            <a:r>
              <a:rPr lang="en-US" dirty="0" smtClean="0"/>
              <a:t> </a:t>
            </a:r>
            <a:r>
              <a:rPr lang="en-US" dirty="0" err="1" smtClean="0"/>
              <a:t>langages</a:t>
            </a:r>
            <a:r>
              <a:rPr lang="en-US" dirty="0" smtClean="0"/>
              <a:t>:</a:t>
            </a:r>
          </a:p>
          <a:p>
            <a:r>
              <a:rPr lang="en-US" dirty="0" err="1" smtClean="0"/>
              <a:t>complémentaire</a:t>
            </a:r>
            <a:endParaRPr lang="en-US" dirty="0"/>
          </a:p>
          <a:p>
            <a:endParaRPr lang="en-US" dirty="0"/>
          </a:p>
          <a:p>
            <a:endParaRPr lang="en-US" dirty="0"/>
          </a:p>
          <a:p>
            <a:endParaRPr lang="en-US" dirty="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38</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ISL4WComp présente un certains nombres d’évolution par rapport à ISL, je ne peux pas m’étendre ici sur ces différences.</a:t>
            </a:r>
            <a:endParaRPr lang="fr-FR" dirty="0" smtClean="0"/>
          </a:p>
          <a:p>
            <a:endParaRPr lang="fr-FR" dirty="0" smtClean="0"/>
          </a:p>
          <a:p>
            <a:endParaRPr lang="fr-FR" dirty="0" smtClean="0"/>
          </a:p>
          <a:p>
            <a:r>
              <a:rPr lang="fr-FR" dirty="0" smtClean="0"/>
              <a:t>Mettre</a:t>
            </a:r>
            <a:r>
              <a:rPr lang="fr-FR" baseline="0" dirty="0" smtClean="0"/>
              <a:t> en évidence les évolutions du langage ISL4WComp par rapport à ISL </a:t>
            </a:r>
          </a:p>
          <a:p>
            <a:r>
              <a:rPr lang="fr-FR" dirty="0" smtClean="0"/>
              <a:t>Les deltas :</a:t>
            </a:r>
          </a:p>
          <a:p>
            <a:endParaRPr lang="fr-FR" dirty="0" smtClean="0"/>
          </a:p>
          <a:p>
            <a:pPr>
              <a:buFontTx/>
              <a:buChar char="-"/>
            </a:pPr>
            <a:r>
              <a:rPr lang="fr-FR" dirty="0" smtClean="0"/>
              <a:t> Des appels</a:t>
            </a:r>
            <a:r>
              <a:rPr lang="fr-FR" baseline="0" dirty="0" smtClean="0"/>
              <a:t> de méthodes mais aussi des événements comme membre gauche </a:t>
            </a:r>
          </a:p>
          <a:p>
            <a:pPr>
              <a:buFontTx/>
              <a:buChar char="-"/>
            </a:pPr>
            <a:r>
              <a:rPr lang="fr-FR" baseline="0" dirty="0" smtClean="0"/>
              <a:t> Des instance de greffons sous forme d’assemblage de composants correspondant aux opérateurs de base du langage et non de code généré à la volée dans un unique composant.</a:t>
            </a:r>
          </a:p>
          <a:p>
            <a:pPr>
              <a:buFontTx/>
              <a:buChar char="-"/>
            </a:pPr>
            <a:r>
              <a:rPr lang="fr-FR" baseline="0" dirty="0" smtClean="0"/>
              <a:t> modification de la sémantique des opérateurs comme </a:t>
            </a:r>
            <a:r>
              <a:rPr lang="fr-FR" baseline="0" dirty="0" err="1" smtClean="0"/>
              <a:t>delegate</a:t>
            </a:r>
            <a:r>
              <a:rPr lang="fr-FR" baseline="0" dirty="0" smtClean="0"/>
              <a:t> (absorbant) pour supprimer les non résolutions dans le mécanisme de fusion. </a:t>
            </a:r>
          </a:p>
          <a:p>
            <a:pPr>
              <a:buFontTx/>
              <a:buChar char="-"/>
            </a:pPr>
            <a:r>
              <a:rPr lang="fr-FR" baseline="0" dirty="0" smtClean="0"/>
              <a:t> Une propriété supplémentaire pour le mécanisme de fusion : idempotence (ne pas se soucier </a:t>
            </a:r>
          </a:p>
          <a:p>
            <a:pPr>
              <a:buFontTx/>
              <a:buNone/>
            </a:pPr>
            <a:r>
              <a:rPr lang="fr-FR" baseline="0" dirty="0" smtClean="0"/>
              <a:t>De l’application multiple d’un même AA)</a:t>
            </a:r>
          </a:p>
          <a:p>
            <a:pPr>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39</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40</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41</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err="1" smtClean="0"/>
              <a:t>Slide</a:t>
            </a:r>
            <a:r>
              <a:rPr lang="fr-FR" sz="1300" dirty="0" smtClean="0"/>
              <a:t> 3 : Partie 1 : Un cadre : l’Informatique Ambiante</a:t>
            </a:r>
          </a:p>
          <a:p>
            <a:r>
              <a:rPr lang="fr-FR" sz="1300" dirty="0" smtClean="0"/>
              <a:t>L’informatique ambiante aussi connue sous le terme d’ « </a:t>
            </a:r>
            <a:r>
              <a:rPr lang="fr-FR" sz="1300" dirty="0" err="1" smtClean="0"/>
              <a:t>Ubiquitous</a:t>
            </a:r>
            <a:r>
              <a:rPr lang="fr-FR" sz="1300" dirty="0" smtClean="0"/>
              <a:t> </a:t>
            </a:r>
            <a:r>
              <a:rPr lang="fr-FR" sz="1300" dirty="0" err="1" smtClean="0"/>
              <a:t>computing</a:t>
            </a:r>
            <a:r>
              <a:rPr lang="fr-FR" sz="1300" dirty="0" smtClean="0"/>
              <a:t> »  caractérise une nouvelle étape dans l’évolution des systèmes informatisés.</a:t>
            </a:r>
          </a:p>
          <a:p>
            <a:r>
              <a:rPr lang="fr-FR" sz="1300" dirty="0" smtClean="0"/>
              <a:t>Elle se caractérise entre autre par l’avènement d’applications logicielles  interagissant avec l’environnement physique au travers des dispositifs toujours plus nombreux, divers et variés.</a:t>
            </a:r>
          </a:p>
          <a:p>
            <a:r>
              <a:rPr lang="fr-FR" sz="1300" dirty="0" smtClean="0"/>
              <a:t>Le Bâtiment intelligent en est une parfaite illustration.</a:t>
            </a:r>
          </a:p>
          <a:p>
            <a:r>
              <a:rPr lang="fr-FR" sz="1300" dirty="0" smtClean="0"/>
              <a:t>Je vais maintenant me focaliser sur les trois grandes caractéristiques qui ont motivé mes travaux.</a:t>
            </a:r>
          </a:p>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43</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Entourer</a:t>
            </a:r>
            <a:r>
              <a:rPr lang="fr-FR" baseline="0" dirty="0" smtClean="0"/>
              <a:t> l’un des deux : le dispositif est prioritaire et non pas les événements</a:t>
            </a:r>
          </a:p>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44</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Ajouter les informations comme Cadre expérimental</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45</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300"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48</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49</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Capable</a:t>
            </a:r>
            <a:r>
              <a:rPr lang="fr-FR" baseline="0" dirty="0" smtClean="0"/>
              <a:t> de m’adapter aussi vite que l’</a:t>
            </a:r>
            <a:r>
              <a:rPr lang="fr-FR" baseline="0" dirty="0" err="1" smtClean="0"/>
              <a:t>env</a:t>
            </a:r>
            <a:r>
              <a:rPr lang="fr-FR" baseline="0" dirty="0" smtClean="0"/>
              <a:t> ?</a:t>
            </a:r>
          </a:p>
          <a:p>
            <a:r>
              <a:rPr lang="fr-FR" baseline="0" dirty="0" smtClean="0"/>
              <a:t>Pas une </a:t>
            </a:r>
            <a:r>
              <a:rPr lang="fr-FR" baseline="0" dirty="0" err="1" smtClean="0"/>
              <a:t>bete</a:t>
            </a:r>
            <a:r>
              <a:rPr lang="fr-FR" baseline="0" dirty="0" smtClean="0"/>
              <a:t> de course</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50</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le </a:t>
            </a:r>
            <a:r>
              <a:rPr lang="fr-FR" dirty="0" err="1" smtClean="0"/>
              <a:t>slide</a:t>
            </a:r>
            <a:r>
              <a:rPr lang="fr-FR" dirty="0" smtClean="0"/>
              <a:t> du cycle d’évolution</a:t>
            </a:r>
          </a:p>
          <a:p>
            <a:r>
              <a:rPr lang="fr-FR" dirty="0" smtClean="0"/>
              <a:t>Normalement tu devrais avoir 4</a:t>
            </a:r>
            <a:r>
              <a:rPr lang="fr-FR" baseline="0" dirty="0" smtClean="0"/>
              <a:t> mesures de temps et donc 4 modèles …</a:t>
            </a:r>
          </a:p>
          <a:p>
            <a:r>
              <a:rPr lang="fr-FR" baseline="0" dirty="0" smtClean="0"/>
              <a:t>Dans les </a:t>
            </a:r>
            <a:r>
              <a:rPr lang="fr-FR" baseline="0" dirty="0" err="1" smtClean="0"/>
              <a:t>slides</a:t>
            </a:r>
            <a:r>
              <a:rPr lang="fr-FR" baseline="0" dirty="0" smtClean="0"/>
              <a:t> 53 et 54 à toi de me dire à quoi ça correspond </a:t>
            </a:r>
            <a:endParaRPr lang="fr-FR" dirty="0"/>
          </a:p>
        </p:txBody>
      </p:sp>
      <p:sp>
        <p:nvSpPr>
          <p:cNvPr id="4" name="Espace réservé du numéro de diapositive 3"/>
          <p:cNvSpPr>
            <a:spLocks noGrp="1"/>
          </p:cNvSpPr>
          <p:nvPr>
            <p:ph type="sldNum" sz="quarter" idx="10"/>
          </p:nvPr>
        </p:nvSpPr>
        <p:spPr/>
        <p:txBody>
          <a:bodyPr/>
          <a:lstStyle/>
          <a:p>
            <a:fld id="{4F200A83-D24E-49CB-B7A6-0F2FA21D837A}" type="slidenum">
              <a:rPr lang="fr-FR" smtClean="0"/>
              <a:pPr/>
              <a:t>51</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Modélisation</a:t>
            </a:r>
          </a:p>
          <a:p>
            <a:endParaRPr lang="fr-FR" dirty="0" smtClean="0"/>
          </a:p>
          <a:p>
            <a:r>
              <a:rPr lang="fr-FR" dirty="0" smtClean="0"/>
              <a:t>PUIS!!!</a:t>
            </a:r>
            <a:r>
              <a:rPr lang="fr-FR" baseline="0" dirty="0" smtClean="0"/>
              <a:t> Mesure</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52</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Nombre d’aspects d’assemblage :</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a:t>
            </a:r>
            <a:r>
              <a:rPr lang="fr-FR" baseline="0" dirty="0" smtClean="0"/>
              <a:t> l’on souhaite faire créer une application pour l’informatique ambiante</a:t>
            </a:r>
            <a:br>
              <a:rPr lang="fr-FR" baseline="0" dirty="0" smtClean="0"/>
            </a:br>
            <a:r>
              <a:rPr lang="fr-FR" baseline="0" dirty="0" smtClean="0"/>
              <a:t>plusieurs lampes, plusieurs interrupteurs, il ne s’agit pas d’effectuer un </a:t>
            </a:r>
            <a:r>
              <a:rPr lang="fr-FR" baseline="0" dirty="0" err="1" smtClean="0"/>
              <a:t>pooling</a:t>
            </a:r>
            <a:r>
              <a:rPr lang="fr-FR" baseline="0" dirty="0" smtClean="0"/>
              <a:t> sur les dispositifs, car cela</a:t>
            </a:r>
            <a:br>
              <a:rPr lang="fr-FR" baseline="0" dirty="0" smtClean="0"/>
            </a:br>
            <a:r>
              <a:rPr lang="fr-FR" baseline="0" dirty="0" smtClean="0"/>
              <a:t>engendrait des communications inutiles entre eux. La solution idéale serait que l’interrupteur</a:t>
            </a:r>
            <a:br>
              <a:rPr lang="fr-FR" baseline="0" dirty="0" smtClean="0"/>
            </a:br>
            <a:r>
              <a:rPr lang="fr-FR" baseline="0" dirty="0" smtClean="0"/>
              <a:t>émette spontanément des informations afin de pouvoir agir sur les lampes.</a:t>
            </a:r>
          </a:p>
          <a:p>
            <a:endParaRPr lang="fr-FR" baseline="0" dirty="0" smtClean="0"/>
          </a:p>
          <a:p>
            <a:r>
              <a:rPr lang="fr-FR" dirty="0" smtClean="0"/>
              <a:t>// Exemple</a:t>
            </a:r>
            <a:r>
              <a:rPr lang="fr-FR" baseline="0" dirty="0" smtClean="0"/>
              <a:t> un interrupteur est source de l’émission spontanée d’information vers l’application.</a:t>
            </a:r>
          </a:p>
          <a:p>
            <a:r>
              <a:rPr lang="fr-FR" baseline="0" dirty="0" smtClean="0"/>
              <a:t>// (enrichir) idée clé : « pas de </a:t>
            </a:r>
            <a:r>
              <a:rPr lang="fr-FR" baseline="0" dirty="0" err="1" smtClean="0"/>
              <a:t>pooling</a:t>
            </a:r>
            <a:r>
              <a:rPr lang="fr-FR" baseline="0" dirty="0" smtClean="0"/>
              <a:t> sur les dispositifs »</a:t>
            </a:r>
          </a:p>
          <a:p>
            <a:endParaRPr lang="fr-FR" baseline="0" dirty="0" smtClean="0"/>
          </a:p>
          <a:p>
            <a:r>
              <a:rPr lang="fr-FR" baseline="0" dirty="0" smtClean="0"/>
              <a:t>Ainsi, en immersion dans un environnement physique, une application informatique ambiant doit autant piloter les dispositifs </a:t>
            </a:r>
          </a:p>
          <a:p>
            <a:r>
              <a:rPr lang="fr-FR" baseline="0" dirty="0" smtClean="0"/>
              <a:t>qui la relie à l’environnement physique que réagir aux évolutions de ce dernier. </a:t>
            </a:r>
          </a:p>
          <a:p>
            <a:r>
              <a:rPr lang="fr-FR" baseline="0" dirty="0" smtClean="0"/>
              <a:t>D’où, la double nécessité pour l’application informatique, à la fois, d’agir sur ces dispositifs mais aussi de recevoir des informations spontanées qui émanent d’eux [</a:t>
            </a:r>
            <a:r>
              <a:rPr lang="fr-FR" baseline="0" dirty="0" err="1" smtClean="0"/>
              <a:t>ref</a:t>
            </a:r>
            <a:r>
              <a:rPr lang="fr-FR" baseline="0" dirty="0" smtClean="0"/>
              <a:t>].</a:t>
            </a:r>
          </a:p>
          <a:p>
            <a:endParaRPr lang="fr-FR" baseline="0" dirty="0" smtClean="0"/>
          </a:p>
          <a:p>
            <a:r>
              <a:rPr lang="fr-FR" dirty="0" smtClean="0"/>
              <a:t>D. </a:t>
            </a:r>
            <a:r>
              <a:rPr lang="fr-FR" dirty="0" err="1" smtClean="0"/>
              <a:t>Touzet</a:t>
            </a:r>
            <a:r>
              <a:rPr lang="fr-FR" dirty="0" smtClean="0"/>
              <a:t>, J.-M. </a:t>
            </a:r>
            <a:r>
              <a:rPr lang="fr-FR" dirty="0" err="1" smtClean="0"/>
              <a:t>Menaud</a:t>
            </a:r>
            <a:r>
              <a:rPr lang="fr-FR" dirty="0" smtClean="0"/>
              <a:t>, Fr. </a:t>
            </a:r>
            <a:r>
              <a:rPr lang="fr-FR" dirty="0" err="1" smtClean="0"/>
              <a:t>Weis</a:t>
            </a:r>
            <a:r>
              <a:rPr lang="fr-FR" dirty="0" smtClean="0"/>
              <a:t>, P. Couderc, M. </a:t>
            </a:r>
            <a:r>
              <a:rPr lang="fr-FR" dirty="0" err="1" smtClean="0"/>
              <a:t>Banâtre</a:t>
            </a:r>
            <a:r>
              <a:rPr lang="fr-FR" dirty="0" smtClean="0"/>
              <a:t> - </a:t>
            </a:r>
            <a:r>
              <a:rPr lang="fr-FR" i="1" dirty="0" smtClean="0"/>
              <a:t>SIDE Surfer: </a:t>
            </a:r>
            <a:r>
              <a:rPr lang="fr-FR" i="1" dirty="0" err="1" smtClean="0"/>
              <a:t>Enriching</a:t>
            </a:r>
            <a:r>
              <a:rPr lang="fr-FR" i="1" dirty="0" smtClean="0"/>
              <a:t> </a:t>
            </a:r>
            <a:r>
              <a:rPr lang="fr-FR" i="1" dirty="0" err="1" smtClean="0"/>
              <a:t>Casual</a:t>
            </a:r>
            <a:r>
              <a:rPr lang="fr-FR" i="1" dirty="0" smtClean="0"/>
              <a:t> Meetings </a:t>
            </a:r>
            <a:r>
              <a:rPr lang="fr-FR" i="1" dirty="0" err="1" smtClean="0"/>
              <a:t>with</a:t>
            </a:r>
            <a:r>
              <a:rPr lang="fr-FR" i="1" dirty="0" smtClean="0"/>
              <a:t> </a:t>
            </a:r>
            <a:r>
              <a:rPr lang="fr-FR" i="1" dirty="0" err="1" smtClean="0"/>
              <a:t>Spontaneous</a:t>
            </a:r>
            <a:r>
              <a:rPr lang="fr-FR" i="1" dirty="0" smtClean="0"/>
              <a:t> Information </a:t>
            </a:r>
            <a:r>
              <a:rPr lang="fr-FR" i="1" dirty="0" err="1" smtClean="0"/>
              <a:t>Gathering</a:t>
            </a:r>
            <a:r>
              <a:rPr lang="fr-FR" dirty="0" smtClean="0"/>
              <a:t> - ACM SIGARCH CAN, ISSN 0163-5964, Vol. 29, No. 5, </a:t>
            </a:r>
            <a:r>
              <a:rPr lang="fr-FR" dirty="0" err="1" smtClean="0"/>
              <a:t>December</a:t>
            </a:r>
            <a:r>
              <a:rPr lang="fr-FR" dirty="0" smtClean="0"/>
              <a:t> 2001.</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dirty="0" smtClean="0"/>
              <a:t>Surcout temporel</a:t>
            </a:r>
          </a:p>
          <a:p>
            <a:r>
              <a:rPr lang="fr-FR" dirty="0" smtClean="0"/>
              <a:t>Surcoût du aux </a:t>
            </a:r>
            <a:r>
              <a:rPr lang="fr-FR" dirty="0" err="1" smtClean="0"/>
              <a:t>AAs</a:t>
            </a:r>
            <a:r>
              <a:rPr lang="fr-FR" dirty="0" smtClean="0"/>
              <a:t> pour l’adaptation dynamique par rapport aux différents délais admissibles  pour différents domaines de l’informatique ambiante.</a:t>
            </a:r>
          </a:p>
          <a:p>
            <a:pPr lvl="1"/>
            <a:r>
              <a:rPr lang="fr-FR" dirty="0" smtClean="0"/>
              <a:t>Bâtiment Intelligent : 1-10 s (CSTB)</a:t>
            </a:r>
          </a:p>
          <a:p>
            <a:pPr lvl="1"/>
            <a:r>
              <a:rPr lang="fr-FR" dirty="0" smtClean="0"/>
              <a:t>IHM : 20ms ()</a:t>
            </a:r>
          </a:p>
          <a:p>
            <a:r>
              <a:rPr lang="fr-FR" dirty="0" smtClean="0"/>
              <a:t>Surcout  des </a:t>
            </a:r>
            <a:r>
              <a:rPr lang="fr-FR" dirty="0" err="1" smtClean="0"/>
              <a:t>Aas</a:t>
            </a:r>
            <a:r>
              <a:rPr lang="fr-FR" dirty="0" smtClean="0"/>
              <a:t> pour l’adaptation dynamique par rapport aux constantes de temps liées aux technologies utilisées</a:t>
            </a:r>
          </a:p>
          <a:p>
            <a:endParaRPr lang="fr-FR" dirty="0" smtClean="0"/>
          </a:p>
          <a:p>
            <a:r>
              <a:rPr lang="fr-FR" dirty="0" smtClean="0"/>
              <a:t>Voir mobility08 pour avoir des ordres de grandeur sur Apparition/Disparition et adaptation AA</a:t>
            </a:r>
          </a:p>
          <a:p>
            <a:endParaRPr lang="fr-FR" dirty="0" smtClean="0"/>
          </a:p>
          <a:p>
            <a:r>
              <a:rPr lang="fr-FR" dirty="0" smtClean="0"/>
              <a:t>FAIRE UNE COURBE avec les niveaux de chacun.</a:t>
            </a:r>
          </a:p>
          <a:p>
            <a:endParaRPr lang="fr-FR" dirty="0" smtClean="0"/>
          </a:p>
          <a:p>
            <a:r>
              <a:rPr lang="fr-FR" dirty="0" smtClean="0"/>
              <a:t>3 niveaux:</a:t>
            </a:r>
          </a:p>
          <a:p>
            <a:r>
              <a:rPr lang="fr-FR" dirty="0" smtClean="0"/>
              <a:t>	Système capteurs/actionneurs gestion énergétique (</a:t>
            </a:r>
            <a:r>
              <a:rPr lang="fr-FR" dirty="0" err="1" smtClean="0"/>
              <a:t>Batiment</a:t>
            </a:r>
            <a:r>
              <a:rPr lang="fr-FR" dirty="0" smtClean="0"/>
              <a:t> Intelligent) &lt; 10s</a:t>
            </a:r>
          </a:p>
          <a:p>
            <a:r>
              <a:rPr lang="fr-FR" dirty="0" smtClean="0"/>
              <a:t>	Interaction</a:t>
            </a:r>
            <a:r>
              <a:rPr lang="fr-FR" baseline="0" dirty="0" smtClean="0"/>
              <a:t> utilisateur fortement couplée </a:t>
            </a:r>
            <a:r>
              <a:rPr lang="fr-FR" dirty="0" smtClean="0"/>
              <a:t>20ms (interactions fortement couplées)</a:t>
            </a:r>
          </a:p>
          <a:p>
            <a:r>
              <a:rPr lang="fr-FR" dirty="0" smtClean="0"/>
              <a:t>	Système</a:t>
            </a:r>
            <a:r>
              <a:rPr lang="fr-FR" baseline="0" dirty="0" smtClean="0"/>
              <a:t> robotisé (</a:t>
            </a:r>
            <a:r>
              <a:rPr lang="fr-FR" baseline="0" dirty="0" err="1" smtClean="0"/>
              <a:t>IAm</a:t>
            </a:r>
            <a:r>
              <a:rPr lang="fr-FR" baseline="0" dirty="0" smtClean="0"/>
              <a:t>) : 10ms 100ms (boucles de commande)</a:t>
            </a:r>
          </a:p>
          <a:p>
            <a:endParaRPr lang="fr-FR" baseline="0" dirty="0" smtClean="0"/>
          </a:p>
          <a:p>
            <a:r>
              <a:rPr lang="fr-FR" baseline="0" dirty="0" smtClean="0"/>
              <a:t>	Modification des assemblages de composants dans la plate-forme </a:t>
            </a:r>
            <a:r>
              <a:rPr lang="fr-FR" baseline="0" dirty="0" err="1" smtClean="0"/>
              <a:t>Wcomp</a:t>
            </a:r>
            <a:r>
              <a:rPr lang="fr-FR" baseline="0" dirty="0" smtClean="0"/>
              <a:t> (LCA/SLCA). (négligeable, &lt; 1 ms) (…. Pour ~100 modifications </a:t>
            </a:r>
            <a:r>
              <a:rPr lang="fr-FR" b="1" baseline="0" dirty="0" smtClean="0"/>
              <a:t>à vérifier</a:t>
            </a:r>
            <a:r>
              <a:rPr lang="fr-FR" baseline="0" dirty="0" smtClean="0"/>
              <a:t>)</a:t>
            </a:r>
          </a:p>
          <a:p>
            <a:r>
              <a:rPr lang="fr-FR" baseline="0" dirty="0" smtClean="0"/>
              <a:t>	Apparition, génération de composants Proxy pour Web Service pour dispositifs type </a:t>
            </a:r>
            <a:r>
              <a:rPr lang="fr-FR" baseline="0" dirty="0" err="1" smtClean="0"/>
              <a:t>UPnP</a:t>
            </a:r>
            <a:r>
              <a:rPr lang="fr-FR" baseline="0" dirty="0" smtClean="0"/>
              <a:t>. (de l’ordre de la 100 ms </a:t>
            </a:r>
            <a:r>
              <a:rPr lang="fr-FR" b="1" baseline="0" dirty="0" smtClean="0"/>
              <a:t>à vérifier</a:t>
            </a:r>
            <a:r>
              <a:rPr lang="fr-FR" baseline="0" dirty="0" smtClean="0"/>
              <a:t>)</a:t>
            </a:r>
          </a:p>
          <a:p>
            <a:r>
              <a:rPr lang="fr-FR" baseline="0" dirty="0" smtClean="0"/>
              <a:t>	</a:t>
            </a:r>
          </a:p>
          <a:p>
            <a:endParaRPr lang="fr-FR" baseline="0" dirty="0" smtClean="0"/>
          </a:p>
          <a:p>
            <a:r>
              <a:rPr lang="fr-FR" dirty="0" err="1" smtClean="0"/>
              <a:t>add</a:t>
            </a:r>
            <a:r>
              <a:rPr lang="fr-FR" dirty="0" smtClean="0"/>
              <a:t> / </a:t>
            </a:r>
            <a:r>
              <a:rPr lang="fr-FR" dirty="0" err="1" smtClean="0"/>
              <a:t>remove</a:t>
            </a:r>
            <a:r>
              <a:rPr lang="fr-FR" dirty="0" smtClean="0"/>
              <a:t> &lt; 1ms (durées négligeables)</a:t>
            </a:r>
          </a:p>
          <a:p>
            <a:endParaRPr lang="fr-FR" dirty="0" smtClean="0"/>
          </a:p>
          <a:p>
            <a:endParaRPr lang="fr-FR" dirty="0" smtClean="0"/>
          </a:p>
          <a:p>
            <a:pPr defTabSz="990478">
              <a:defRPr/>
            </a:pPr>
            <a:r>
              <a:rPr lang="fr-FR" dirty="0" err="1" smtClean="0"/>
              <a:t>vVoilà</a:t>
            </a:r>
            <a:r>
              <a:rPr lang="fr-FR" dirty="0" smtClean="0"/>
              <a:t> un résumé rapide en partant de la thèse de F. </a:t>
            </a:r>
            <a:r>
              <a:rPr lang="fr-FR" dirty="0" err="1" smtClean="0"/>
              <a:t>Berard</a:t>
            </a:r>
            <a:endParaRPr lang="fr-FR" dirty="0" smtClean="0"/>
          </a:p>
          <a:p>
            <a:pPr defTabSz="990478">
              <a:defRPr/>
            </a:pPr>
            <a:endParaRPr lang="fr-FR" dirty="0" smtClean="0"/>
          </a:p>
          <a:p>
            <a:pPr defTabSz="990478">
              <a:defRPr/>
            </a:pPr>
            <a:r>
              <a:rPr lang="fr-FR" dirty="0" err="1" smtClean="0"/>
              <a:t>Card</a:t>
            </a:r>
            <a:r>
              <a:rPr lang="fr-FR" dirty="0" smtClean="0"/>
              <a:t> indique que le temps minimal du </a:t>
            </a:r>
            <a:r>
              <a:rPr lang="fr-FR" dirty="0" err="1" smtClean="0"/>
              <a:t>cylce</a:t>
            </a:r>
            <a:r>
              <a:rPr lang="fr-FR" dirty="0" smtClean="0"/>
              <a:t> "perceptuel, cognitif</a:t>
            </a:r>
          </a:p>
          <a:p>
            <a:pPr defTabSz="990478">
              <a:defRPr/>
            </a:pPr>
            <a:r>
              <a:rPr lang="fr-FR" dirty="0" smtClean="0"/>
              <a:t>moteur)" est de 105 ms.</a:t>
            </a:r>
          </a:p>
          <a:p>
            <a:pPr defTabSz="990478">
              <a:defRPr/>
            </a:pPr>
            <a:endParaRPr lang="fr-FR" dirty="0" smtClean="0"/>
          </a:p>
          <a:p>
            <a:pPr defTabSz="990478">
              <a:defRPr/>
            </a:pPr>
            <a:r>
              <a:rPr lang="fr-FR" dirty="0" err="1" smtClean="0"/>
              <a:t>Card</a:t>
            </a:r>
            <a:r>
              <a:rPr lang="fr-FR" dirty="0" smtClean="0"/>
              <a:t>, S. Moran, T. </a:t>
            </a:r>
            <a:r>
              <a:rPr lang="fr-FR" dirty="0" err="1" smtClean="0"/>
              <a:t>Newell</a:t>
            </a:r>
            <a:r>
              <a:rPr lang="fr-FR" dirty="0" smtClean="0"/>
              <a:t>, A. “The </a:t>
            </a:r>
            <a:r>
              <a:rPr lang="fr-FR" dirty="0" err="1" smtClean="0"/>
              <a:t>Psychology</a:t>
            </a:r>
            <a:r>
              <a:rPr lang="fr-FR" dirty="0" smtClean="0"/>
              <a:t> of </a:t>
            </a:r>
            <a:r>
              <a:rPr lang="fr-FR" dirty="0" err="1" smtClean="0"/>
              <a:t>Human</a:t>
            </a:r>
            <a:r>
              <a:rPr lang="fr-FR" dirty="0" smtClean="0"/>
              <a:t>-Computer</a:t>
            </a:r>
          </a:p>
          <a:p>
            <a:pPr defTabSz="990478">
              <a:defRPr/>
            </a:pPr>
            <a:r>
              <a:rPr lang="fr-FR" dirty="0" smtClean="0"/>
              <a:t>Interaction”, Lawrence </a:t>
            </a:r>
            <a:r>
              <a:rPr lang="fr-FR" dirty="0" err="1" smtClean="0"/>
              <a:t>Erlbaum</a:t>
            </a:r>
            <a:r>
              <a:rPr lang="fr-FR" dirty="0" smtClean="0"/>
              <a:t> Associates, 1983.</a:t>
            </a:r>
          </a:p>
          <a:p>
            <a:pPr defTabSz="990478">
              <a:defRPr/>
            </a:pPr>
            <a:endParaRPr lang="fr-FR" dirty="0" smtClean="0"/>
          </a:p>
          <a:p>
            <a:pPr defTabSz="990478">
              <a:defRPr/>
            </a:pPr>
            <a:r>
              <a:rPr lang="fr-FR" dirty="0" smtClean="0"/>
              <a:t>"D’autres travaux plus récents ont cherché à mesurer et à modéliser la</a:t>
            </a:r>
          </a:p>
          <a:p>
            <a:pPr defTabSz="990478">
              <a:defRPr/>
            </a:pPr>
            <a:r>
              <a:rPr lang="fr-FR" dirty="0" smtClean="0"/>
              <a:t>dégradation de performance due à la latence système. </a:t>
            </a:r>
            <a:r>
              <a:rPr lang="fr-FR" dirty="0" err="1" smtClean="0"/>
              <a:t>MacKenzie</a:t>
            </a:r>
            <a:r>
              <a:rPr lang="fr-FR" dirty="0" smtClean="0"/>
              <a:t> et </a:t>
            </a:r>
            <a:r>
              <a:rPr lang="fr-FR" dirty="0" err="1" smtClean="0"/>
              <a:t>Ware</a:t>
            </a:r>
            <a:endParaRPr lang="fr-FR" dirty="0" smtClean="0"/>
          </a:p>
          <a:p>
            <a:pPr defTabSz="990478">
              <a:defRPr/>
            </a:pPr>
            <a:r>
              <a:rPr lang="fr-FR" dirty="0" smtClean="0"/>
              <a:t>([</a:t>
            </a:r>
            <a:r>
              <a:rPr lang="fr-FR" dirty="0" err="1" smtClean="0"/>
              <a:t>MacKenzie</a:t>
            </a:r>
            <a:r>
              <a:rPr lang="fr-FR" dirty="0" smtClean="0"/>
              <a:t> 93]) réalisent une expérimentation de type “Loi de </a:t>
            </a:r>
            <a:r>
              <a:rPr lang="fr-FR" dirty="0" err="1" smtClean="0"/>
              <a:t>Fitts</a:t>
            </a:r>
            <a:r>
              <a:rPr lang="fr-FR" dirty="0" smtClean="0"/>
              <a:t>” en</a:t>
            </a:r>
          </a:p>
          <a:p>
            <a:pPr defTabSz="990478">
              <a:defRPr/>
            </a:pPr>
            <a:r>
              <a:rPr lang="fr-FR" dirty="0" smtClean="0"/>
              <a:t>faisant varier l’indice de difficulté pour des tâches d’acquisition de</a:t>
            </a:r>
          </a:p>
          <a:p>
            <a:pPr defTabSz="990478">
              <a:defRPr/>
            </a:pPr>
            <a:r>
              <a:rPr lang="fr-FR" dirty="0" smtClean="0"/>
              <a:t>cible au moyen de la souris. Faisant varier la latence du dispositif (à</a:t>
            </a:r>
          </a:p>
          <a:p>
            <a:pPr defTabSz="990478">
              <a:defRPr/>
            </a:pPr>
            <a:r>
              <a:rPr lang="fr-FR" dirty="0" smtClean="0"/>
              <a:t>8.3, 25, 75, et 225 ms.), ils constatent que la latence du système a un</a:t>
            </a:r>
          </a:p>
          <a:p>
            <a:pPr defTabSz="990478">
              <a:defRPr/>
            </a:pPr>
            <a:r>
              <a:rPr lang="fr-FR" dirty="0" smtClean="0"/>
              <a:t>effet significatif sur le temps d’accomplissement de la tâche et sur le</a:t>
            </a:r>
          </a:p>
          <a:p>
            <a:pPr defTabSz="990478">
              <a:defRPr/>
            </a:pPr>
            <a:r>
              <a:rPr lang="fr-FR" dirty="0" smtClean="0"/>
              <a:t>taux d’erreur. Les performances sont :</a:t>
            </a:r>
          </a:p>
          <a:p>
            <a:pPr defTabSz="990478">
              <a:defRPr/>
            </a:pPr>
            <a:r>
              <a:rPr lang="fr-FR" dirty="0" smtClean="0"/>
              <a:t>• similaires pour les latences de 8.3 ms. et 25 ms,</a:t>
            </a:r>
          </a:p>
          <a:p>
            <a:pPr defTabSz="990478">
              <a:defRPr/>
            </a:pPr>
            <a:r>
              <a:rPr lang="fr-FR" dirty="0" smtClean="0"/>
              <a:t>• sensiblement inférieures pour une latence de 75 ms : le temps</a:t>
            </a:r>
          </a:p>
          <a:p>
            <a:pPr defTabSz="990478">
              <a:defRPr/>
            </a:pPr>
            <a:r>
              <a:rPr lang="fr-FR" dirty="0" smtClean="0"/>
              <a:t>d’accomplissement de la tâche est supérieur de 16% pour une latence</a:t>
            </a:r>
          </a:p>
          <a:p>
            <a:pPr defTabSz="990478">
              <a:defRPr/>
            </a:pPr>
            <a:r>
              <a:rPr lang="fr-FR" dirty="0" smtClean="0"/>
              <a:t>de 75 ms comparé à la latence de 8.3 ms,</a:t>
            </a:r>
          </a:p>
          <a:p>
            <a:pPr defTabSz="990478">
              <a:defRPr/>
            </a:pPr>
            <a:r>
              <a:rPr lang="fr-FR" dirty="0" smtClean="0"/>
              <a:t>• largement dégradées pour une latence de 225 ms : une dégradation de</a:t>
            </a:r>
          </a:p>
          <a:p>
            <a:pPr defTabSz="990478">
              <a:defRPr/>
            </a:pPr>
            <a:r>
              <a:rPr lang="fr-FR" dirty="0" smtClean="0"/>
              <a:t>63.9% comparée à la latence de 8.3 ms."</a:t>
            </a:r>
          </a:p>
          <a:p>
            <a:pPr defTabSz="990478">
              <a:defRPr/>
            </a:pPr>
            <a:endParaRPr lang="fr-FR" dirty="0" smtClean="0"/>
          </a:p>
          <a:p>
            <a:pPr defTabSz="990478">
              <a:defRPr/>
            </a:pPr>
            <a:r>
              <a:rPr lang="fr-FR" dirty="0" err="1" smtClean="0"/>
              <a:t>MacKenzie</a:t>
            </a:r>
            <a:r>
              <a:rPr lang="fr-FR" dirty="0" smtClean="0"/>
              <a:t>, I. S. </a:t>
            </a:r>
            <a:r>
              <a:rPr lang="fr-FR" dirty="0" err="1" smtClean="0"/>
              <a:t>Ware</a:t>
            </a:r>
            <a:r>
              <a:rPr lang="fr-FR" dirty="0" smtClean="0"/>
              <a:t>, C. “</a:t>
            </a:r>
            <a:r>
              <a:rPr lang="fr-FR" dirty="0" err="1" smtClean="0"/>
              <a:t>Lag</a:t>
            </a:r>
            <a:r>
              <a:rPr lang="fr-FR" dirty="0" smtClean="0"/>
              <a:t> as a </a:t>
            </a:r>
            <a:r>
              <a:rPr lang="fr-FR" dirty="0" err="1" smtClean="0"/>
              <a:t>determinant</a:t>
            </a:r>
            <a:r>
              <a:rPr lang="fr-FR" dirty="0" smtClean="0"/>
              <a:t> of </a:t>
            </a:r>
            <a:r>
              <a:rPr lang="fr-FR" dirty="0" err="1" smtClean="0"/>
              <a:t>Human</a:t>
            </a:r>
            <a:r>
              <a:rPr lang="fr-FR" dirty="0" smtClean="0"/>
              <a:t> Performance</a:t>
            </a:r>
          </a:p>
          <a:p>
            <a:pPr defTabSz="990478">
              <a:defRPr/>
            </a:pPr>
            <a:r>
              <a:rPr lang="fr-FR" dirty="0" smtClean="0"/>
              <a:t>in Interactive Systems”. </a:t>
            </a:r>
            <a:r>
              <a:rPr lang="fr-FR" dirty="0" err="1" smtClean="0"/>
              <a:t>Conference</a:t>
            </a:r>
            <a:r>
              <a:rPr lang="fr-FR" dirty="0" smtClean="0"/>
              <a:t> on </a:t>
            </a:r>
            <a:r>
              <a:rPr lang="fr-FR" dirty="0" err="1" smtClean="0"/>
              <a:t>Human</a:t>
            </a:r>
            <a:r>
              <a:rPr lang="fr-FR" dirty="0" smtClean="0"/>
              <a:t> </a:t>
            </a:r>
            <a:r>
              <a:rPr lang="fr-FR" dirty="0" err="1" smtClean="0"/>
              <a:t>Factors</a:t>
            </a:r>
            <a:r>
              <a:rPr lang="fr-FR" dirty="0" smtClean="0"/>
              <a:t> in </a:t>
            </a:r>
            <a:r>
              <a:rPr lang="fr-FR" dirty="0" err="1" smtClean="0"/>
              <a:t>Computing</a:t>
            </a:r>
            <a:endParaRPr lang="fr-FR" dirty="0" smtClean="0"/>
          </a:p>
          <a:p>
            <a:pPr defTabSz="990478">
              <a:defRPr/>
            </a:pPr>
            <a:r>
              <a:rPr lang="fr-FR" dirty="0" smtClean="0"/>
              <a:t>Systems (INTERCHI), pages 488-493, ACM </a:t>
            </a:r>
            <a:r>
              <a:rPr lang="fr-FR" dirty="0" err="1" smtClean="0"/>
              <a:t>Press</a:t>
            </a:r>
            <a:r>
              <a:rPr lang="fr-FR" dirty="0" smtClean="0"/>
              <a:t>, 1993.</a:t>
            </a:r>
          </a:p>
          <a:p>
            <a:pPr defTabSz="990478">
              <a:defRPr/>
            </a:pPr>
            <a:endParaRPr lang="fr-FR" dirty="0" smtClean="0"/>
          </a:p>
          <a:p>
            <a:pPr defTabSz="990478">
              <a:defRPr/>
            </a:pPr>
            <a:endParaRPr lang="fr-FR" dirty="0" smtClean="0"/>
          </a:p>
          <a:p>
            <a:pPr defTabSz="990478">
              <a:defRPr/>
            </a:pPr>
            <a:r>
              <a:rPr lang="fr-FR" dirty="0" smtClean="0"/>
              <a:t>"Pour la latence, nous aboutissons à une métrique indépendante de</a:t>
            </a:r>
          </a:p>
          <a:p>
            <a:pPr defTabSz="990478">
              <a:defRPr/>
            </a:pPr>
            <a:r>
              <a:rPr lang="fr-FR" dirty="0" smtClean="0"/>
              <a:t>l’application. Nous recommandons un seuil de l’ordre de 50 ms. au-delà</a:t>
            </a:r>
          </a:p>
          <a:p>
            <a:pPr defTabSz="990478">
              <a:defRPr/>
            </a:pPr>
            <a:r>
              <a:rPr lang="fr-FR" dirty="0" smtClean="0"/>
              <a:t>duquel les performances de l’utilisateur sont compromises. Cette valeur</a:t>
            </a:r>
          </a:p>
          <a:p>
            <a:pPr defTabSz="990478">
              <a:defRPr/>
            </a:pPr>
            <a:r>
              <a:rPr lang="fr-FR" dirty="0" smtClean="0"/>
              <a:t>tient avec l’hypothèse faite implicitement par </a:t>
            </a:r>
            <a:r>
              <a:rPr lang="fr-FR" dirty="0" err="1" smtClean="0"/>
              <a:t>Card</a:t>
            </a:r>
            <a:r>
              <a:rPr lang="fr-FR" dirty="0" smtClean="0"/>
              <a:t>, Moran et </a:t>
            </a:r>
            <a:r>
              <a:rPr lang="fr-FR" dirty="0" err="1" smtClean="0"/>
              <a:t>Newell</a:t>
            </a:r>
            <a:r>
              <a:rPr lang="fr-FR" dirty="0" smtClean="0"/>
              <a:t> que</a:t>
            </a:r>
          </a:p>
          <a:p>
            <a:pPr defTabSz="990478">
              <a:defRPr/>
            </a:pPr>
            <a:r>
              <a:rPr lang="fr-FR" dirty="0" smtClean="0"/>
              <a:t>les processeurs cognitif, moteur et sensoriel humains sont agencés en</a:t>
            </a:r>
          </a:p>
          <a:p>
            <a:pPr defTabSz="990478">
              <a:defRPr/>
            </a:pPr>
            <a:r>
              <a:rPr lang="fr-FR" dirty="0" smtClean="0"/>
              <a:t>système synchrone."</a:t>
            </a:r>
          </a:p>
          <a:p>
            <a:pPr defTabSz="990478">
              <a:defRPr/>
            </a:pPr>
            <a:endParaRPr lang="fr-FR" dirty="0" smtClean="0"/>
          </a:p>
          <a:p>
            <a:pPr defTabSz="990478">
              <a:defRPr/>
            </a:pPr>
            <a:r>
              <a:rPr lang="fr-FR" dirty="0" smtClean="0"/>
              <a:t>donc 50 ms c'est bien 20 ms c'est le top !</a:t>
            </a:r>
          </a:p>
          <a:p>
            <a:pPr defTabSz="990478">
              <a:defRPr/>
            </a:pP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54</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300"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55</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ADFB4-A06C-4686-98B2-BFB546451B5B}" type="slidenum">
              <a:rPr lang="fr-FR"/>
              <a:pPr/>
              <a:t>56</a:t>
            </a:fld>
            <a:endParaRPr lang="fr-F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None/>
            </a:pPr>
            <a:r>
              <a:rPr lang="en-US" dirty="0" smtClean="0"/>
              <a:t>Un </a:t>
            </a:r>
            <a:r>
              <a:rPr lang="en-US" dirty="0" err="1" smtClean="0"/>
              <a:t>projet</a:t>
            </a:r>
            <a:r>
              <a:rPr lang="en-US" dirty="0" smtClean="0"/>
              <a:t> en</a:t>
            </a:r>
            <a:r>
              <a:rPr lang="en-US" baseline="0" dirty="0" smtClean="0"/>
              <a:t>tre </a:t>
            </a:r>
            <a:r>
              <a:rPr lang="en-US" baseline="0" dirty="0" err="1" smtClean="0"/>
              <a:t>autres</a:t>
            </a:r>
            <a:r>
              <a:rPr lang="en-US" baseline="0" dirty="0" smtClean="0"/>
              <a:t> avec les </a:t>
            </a:r>
            <a:r>
              <a:rPr lang="en-US" baseline="0" dirty="0" err="1" smtClean="0"/>
              <a:t>hopitaux</a:t>
            </a:r>
            <a:r>
              <a:rPr lang="en-US" baseline="0" dirty="0" smtClean="0"/>
              <a:t> de </a:t>
            </a:r>
            <a:r>
              <a:rPr lang="en-US" baseline="0" dirty="0" err="1" smtClean="0"/>
              <a:t>paris</a:t>
            </a:r>
            <a:r>
              <a:rPr lang="en-US" baseline="0" dirty="0" smtClean="0"/>
              <a:t> à </a:t>
            </a:r>
            <a:r>
              <a:rPr lang="en-US" baseline="0" dirty="0" err="1" smtClean="0"/>
              <a:t>garche</a:t>
            </a:r>
            <a:r>
              <a:rPr lang="en-US" baseline="0" dirty="0" smtClean="0"/>
              <a:t>. Le challenge </a:t>
            </a:r>
            <a:r>
              <a:rPr lang="en-US" baseline="0" dirty="0" err="1" smtClean="0"/>
              <a:t>était</a:t>
            </a:r>
            <a:r>
              <a:rPr lang="en-US" baseline="0" dirty="0" smtClean="0"/>
              <a:t> de doter les </a:t>
            </a:r>
            <a:r>
              <a:rPr lang="en-US" baseline="0" dirty="0" err="1" smtClean="0"/>
              <a:t>chambres</a:t>
            </a:r>
            <a:r>
              <a:rPr lang="en-US" baseline="0" dirty="0" smtClean="0"/>
              <a:t> </a:t>
            </a:r>
            <a:r>
              <a:rPr lang="en-US" baseline="0" dirty="0" err="1" smtClean="0"/>
              <a:t>d’hopital</a:t>
            </a:r>
            <a:r>
              <a:rPr lang="en-US" baseline="0" dirty="0" smtClean="0"/>
              <a:t> de </a:t>
            </a:r>
            <a:r>
              <a:rPr lang="en-US" baseline="0" dirty="0" err="1" smtClean="0"/>
              <a:t>capacité</a:t>
            </a:r>
            <a:r>
              <a:rPr lang="en-US" baseline="0" dirty="0" smtClean="0"/>
              <a:t> </a:t>
            </a:r>
            <a:r>
              <a:rPr lang="en-US" baseline="0" dirty="0" err="1" smtClean="0"/>
              <a:t>d’adaptation</a:t>
            </a:r>
            <a:r>
              <a:rPr lang="en-US" baseline="0" dirty="0" smtClean="0"/>
              <a:t> pour </a:t>
            </a:r>
            <a:r>
              <a:rPr lang="en-US" baseline="0" dirty="0" err="1" smtClean="0"/>
              <a:t>l’accueil</a:t>
            </a:r>
            <a:r>
              <a:rPr lang="en-US" baseline="0" dirty="0" smtClean="0"/>
              <a:t> de </a:t>
            </a:r>
            <a:r>
              <a:rPr lang="en-US" baseline="0" dirty="0" err="1" smtClean="0"/>
              <a:t>miopathes</a:t>
            </a:r>
            <a:r>
              <a:rPr lang="en-US" baseline="0" dirty="0" smtClean="0"/>
              <a:t> avec des </a:t>
            </a:r>
            <a:r>
              <a:rPr lang="en-US" baseline="0" dirty="0" err="1" smtClean="0"/>
              <a:t>téléthèses</a:t>
            </a:r>
            <a:r>
              <a:rPr lang="en-US" baseline="0" dirty="0" smtClean="0"/>
              <a:t> de nature </a:t>
            </a:r>
            <a:r>
              <a:rPr lang="en-US" baseline="0" dirty="0" err="1" smtClean="0"/>
              <a:t>très</a:t>
            </a:r>
            <a:r>
              <a:rPr lang="en-US" baseline="0" dirty="0" smtClean="0"/>
              <a:t> </a:t>
            </a:r>
            <a:r>
              <a:rPr lang="en-US" baseline="0" dirty="0" err="1" smtClean="0"/>
              <a:t>différentes</a:t>
            </a:r>
            <a:r>
              <a:rPr lang="en-US" baseline="0" dirty="0" smtClean="0"/>
              <a:t>.</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a:p>
            <a:r>
              <a:rPr lang="fr-FR" dirty="0" smtClean="0"/>
              <a:t>[]</a:t>
            </a:r>
          </a:p>
          <a:p>
            <a:r>
              <a:rPr lang="fr-FR" dirty="0" smtClean="0"/>
              <a:t>Court terme / Long terme</a:t>
            </a:r>
          </a:p>
          <a:p>
            <a:endParaRPr lang="fr-FR" dirty="0" smtClean="0"/>
          </a:p>
          <a:p>
            <a:r>
              <a:rPr lang="fr-FR" dirty="0" smtClean="0"/>
              <a:t>À compléter et vérifier</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57</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a:p>
            <a:r>
              <a:rPr lang="fr-FR" dirty="0" smtClean="0"/>
              <a:t>Mettre</a:t>
            </a:r>
            <a:r>
              <a:rPr lang="fr-FR" baseline="0" dirty="0" smtClean="0"/>
              <a:t> en évidence les évolutions du langage ISL4WComp par rapport à ISL </a:t>
            </a:r>
          </a:p>
          <a:p>
            <a:r>
              <a:rPr lang="fr-FR" dirty="0" smtClean="0"/>
              <a:t>Les deltas :</a:t>
            </a:r>
          </a:p>
          <a:p>
            <a:endParaRPr lang="fr-FR" dirty="0" smtClean="0"/>
          </a:p>
          <a:p>
            <a:pPr>
              <a:buFontTx/>
              <a:buChar char="-"/>
            </a:pPr>
            <a:r>
              <a:rPr lang="fr-FR" dirty="0" smtClean="0"/>
              <a:t> Des appels</a:t>
            </a:r>
            <a:r>
              <a:rPr lang="fr-FR" baseline="0" dirty="0" smtClean="0"/>
              <a:t> de méthodes mais aussi des événements comme membre gauche </a:t>
            </a:r>
          </a:p>
          <a:p>
            <a:pPr>
              <a:buFontTx/>
              <a:buChar char="-"/>
            </a:pPr>
            <a:r>
              <a:rPr lang="fr-FR" baseline="0" dirty="0" smtClean="0"/>
              <a:t> Des instance de greffons sous forme d’assemblage de composants correspondant aux opérateurs de base du langage et non de code généré à la volée dans un unique composant.</a:t>
            </a:r>
          </a:p>
          <a:p>
            <a:pPr>
              <a:buFontTx/>
              <a:buChar char="-"/>
            </a:pPr>
            <a:r>
              <a:rPr lang="fr-FR" baseline="0" dirty="0" smtClean="0"/>
              <a:t> modification de la sémantique des opérateurs comme </a:t>
            </a:r>
            <a:r>
              <a:rPr lang="fr-FR" baseline="0" dirty="0" err="1" smtClean="0"/>
              <a:t>delegate</a:t>
            </a:r>
            <a:r>
              <a:rPr lang="fr-FR" baseline="0" dirty="0" smtClean="0"/>
              <a:t> (absorbant) pour supprimer les non résolutions dans le mécanisme de fusion. </a:t>
            </a:r>
          </a:p>
          <a:p>
            <a:pPr>
              <a:buFontTx/>
              <a:buChar char="-"/>
            </a:pPr>
            <a:r>
              <a:rPr lang="fr-FR" baseline="0" dirty="0" smtClean="0"/>
              <a:t> Une propriété supplémentaire pour le mécanisme de fusion : idempotence (ne pas se soucier </a:t>
            </a:r>
          </a:p>
          <a:p>
            <a:pPr>
              <a:buFontTx/>
              <a:buNone/>
            </a:pPr>
            <a:r>
              <a:rPr lang="fr-FR" baseline="0" dirty="0" smtClean="0"/>
              <a:t>De l’application multiple d’un même AA)</a:t>
            </a:r>
          </a:p>
          <a:p>
            <a:pPr>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61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Après une période réduction des standards, grâce à des applications informatiques reposant sur un nombre de dispositifs limités offrant des </a:t>
            </a:r>
            <a:r>
              <a:rPr lang="fr-FR" b="1" dirty="0" smtClean="0"/>
              <a:t>fonctionnalités similaires</a:t>
            </a:r>
            <a:r>
              <a:rPr lang="fr-FR" dirty="0" smtClean="0"/>
              <a:t>. (</a:t>
            </a:r>
            <a:r>
              <a:rPr lang="fr-FR" dirty="0" err="1" smtClean="0"/>
              <a:t>refs</a:t>
            </a:r>
            <a:r>
              <a:rPr lang="fr-FR" dirty="0" smtClean="0"/>
              <a:t>) Nous assistons maintenant à une augmentation,</a:t>
            </a:r>
            <a:r>
              <a:rPr lang="fr-FR" baseline="0" dirty="0" smtClean="0"/>
              <a:t> voire une explosion des dispositifs avec des fonctionnalités très variées enfin connectés aux systèmes informatiques (Weiser – Internet of </a:t>
            </a:r>
            <a:r>
              <a:rPr lang="fr-FR" baseline="0" dirty="0" err="1" smtClean="0"/>
              <a:t>things</a:t>
            </a:r>
            <a:r>
              <a:rPr lang="fr-FR" baseline="0" dirty="0" smtClean="0"/>
              <a:t>, Smart </a:t>
            </a:r>
            <a:r>
              <a:rPr lang="fr-FR" baseline="0" dirty="0" err="1" smtClean="0"/>
              <a:t>Objects</a:t>
            </a:r>
            <a:r>
              <a:rPr lang="fr-FR" baseline="0" dirty="0" smtClean="0"/>
              <a:t> [</a:t>
            </a:r>
            <a:r>
              <a:rPr lang="fr-FR" baseline="0" dirty="0" err="1" smtClean="0"/>
              <a:t>refs</a:t>
            </a:r>
            <a:r>
              <a:rPr lang="fr-FR" baseline="0" dirty="0" smtClean="0"/>
              <a:t>+ noms]).</a:t>
            </a:r>
            <a:endParaRPr lang="fr-FR" dirty="0" smtClean="0"/>
          </a:p>
          <a:p>
            <a:endParaRPr lang="fr-FR" dirty="0" smtClean="0"/>
          </a:p>
          <a:p>
            <a:r>
              <a:rPr lang="fr-FR" dirty="0" smtClean="0"/>
              <a:t>Hypothèse : nous ne pouvons plus concevoir </a:t>
            </a:r>
            <a:r>
              <a:rPr lang="fr-FR" baseline="0" dirty="0" smtClean="0"/>
              <a:t>d’applications dans le cadres de l’informatique ambiante sur un ensemble de dispositifs avec un ensemble d’interfaces standardisées </a:t>
            </a:r>
            <a:r>
              <a:rPr lang="fr-FR" baseline="0" dirty="0" err="1" smtClean="0"/>
              <a:t>pré-définies</a:t>
            </a:r>
            <a:endParaRPr lang="fr-FR" baseline="0" dirty="0" smtClean="0"/>
          </a:p>
          <a:p>
            <a:endParaRPr lang="fr-FR" baseline="0" dirty="0" smtClean="0"/>
          </a:p>
          <a:p>
            <a:r>
              <a:rPr lang="fr-FR" baseline="0" dirty="0" smtClean="0"/>
              <a:t>(vérifier : répondre à ça à la conclusion)</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Non seulement, le système informatique doit découvrir dynamiquement les dispositifs avec lesquels il peut communiquer et leurs fonctionnalités [</a:t>
            </a:r>
            <a:r>
              <a:rPr lang="fr-FR" baseline="0" dirty="0" err="1" smtClean="0"/>
              <a:t>refs</a:t>
            </a:r>
            <a:r>
              <a:rPr lang="fr-FR" baseline="0" dirty="0" smtClean="0"/>
              <a:t>].</a:t>
            </a:r>
          </a:p>
          <a:p>
            <a:pPr defTabSz="990478">
              <a:defRPr/>
            </a:pPr>
            <a:r>
              <a:rPr lang="en-US" b="1" dirty="0" smtClean="0"/>
              <a:t>M. </a:t>
            </a:r>
            <a:r>
              <a:rPr lang="en-US" b="1" dirty="0" err="1" smtClean="0"/>
              <a:t>Banatre</a:t>
            </a:r>
            <a:r>
              <a:rPr lang="en-US" b="1" dirty="0" smtClean="0"/>
              <a:t>,</a:t>
            </a:r>
          </a:p>
          <a:p>
            <a:pPr defTabSz="990478">
              <a:defRPr/>
            </a:pPr>
            <a:r>
              <a:rPr lang="en-US" b="1" dirty="0" smtClean="0"/>
              <a:t>Ubiquitous Computing and Embedded Operating Systems </a:t>
            </a:r>
            <a:r>
              <a:rPr lang="en-US" b="1" dirty="0" err="1" smtClean="0"/>
              <a:t>Design,ERCIM</a:t>
            </a:r>
            <a:r>
              <a:rPr lang="en-US" b="1" baseline="0" dirty="0" smtClean="0"/>
              <a:t> News, 47, 2001</a:t>
            </a:r>
          </a:p>
          <a:p>
            <a:pPr defTabSz="990478">
              <a:defRPr/>
            </a:pPr>
            <a:r>
              <a:rPr lang="en-US" b="1" dirty="0" smtClean="0"/>
              <a:t>the impact of Ubiquitous Computing on operating system design, particularly the aspects related to Java for appliances, Spontaneous Information Systems</a:t>
            </a:r>
          </a:p>
          <a:p>
            <a:r>
              <a:rPr lang="en-US" dirty="0" smtClean="0"/>
              <a:t>A spontaneous information system is a system composed of computing devices that are carried by people and that communicate by a Short Distances Wireless (SDW) interface. Devices can only communicate with each other when they are within a relatively short distance. Since devices are mobile, a device may leave a network at any time – simply by being moved out of communication range of other devices.</a:t>
            </a:r>
            <a:endParaRPr lang="fr-FR" baseline="0" dirty="0" smtClean="0"/>
          </a:p>
          <a:p>
            <a:endParaRPr lang="fr-FR" baseline="0" dirty="0" smtClean="0"/>
          </a:p>
          <a:p>
            <a:r>
              <a:rPr lang="fr-FR" baseline="0" dirty="0" smtClean="0"/>
              <a:t>Mais, il doit aussi gérer le fait que ces dispositifs peuvent être mobiles, donc pouvant devenir inaccessible à tout moment [</a:t>
            </a:r>
            <a:r>
              <a:rPr lang="fr-FR" baseline="0" dirty="0" err="1" smtClean="0"/>
              <a:t>refs</a:t>
            </a:r>
            <a:r>
              <a:rPr lang="fr-FR" baseline="0" dirty="0" smtClean="0"/>
              <a:t>]. (ex </a:t>
            </a:r>
            <a:r>
              <a:rPr lang="fr-FR" baseline="0" dirty="0" err="1" smtClean="0"/>
              <a:t>lytinnen</a:t>
            </a:r>
            <a:r>
              <a:rPr lang="fr-FR" baseline="0" dirty="0" smtClean="0"/>
              <a:t>)</a:t>
            </a:r>
          </a:p>
          <a:p>
            <a:r>
              <a:rPr lang="fr-FR" dirty="0" smtClean="0"/>
              <a:t>(ajouter les choses plus lourdes)</a:t>
            </a:r>
          </a:p>
          <a:p>
            <a:r>
              <a:rPr lang="fr-FR" dirty="0" smtClean="0"/>
              <a:t>(haute : « profiter du </a:t>
            </a:r>
            <a:r>
              <a:rPr lang="fr-FR" dirty="0" err="1" smtClean="0"/>
              <a:t>dispotifis</a:t>
            </a:r>
            <a:r>
              <a:rPr lang="fr-FR" dirty="0" smtClean="0"/>
              <a:t> pendant qu’il est là », ex tel portable)</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Fort des 3 caractéristiques retenues pour les systèmes </a:t>
            </a:r>
            <a:r>
              <a:rPr lang="fr-FR" dirty="0" err="1" smtClean="0"/>
              <a:t>IAm</a:t>
            </a:r>
            <a:r>
              <a:rPr lang="fr-FR" dirty="0" smtClean="0"/>
              <a:t>, nous pouvons décliner maintenant les besoins pour des approches logicielles adaptées.</a:t>
            </a:r>
          </a:p>
          <a:p>
            <a:r>
              <a:rPr lang="fr-FR" dirty="0" smtClean="0"/>
              <a:t>Comme nous l’avons vu, l’immersion dans l’environnement physique</a:t>
            </a:r>
            <a:r>
              <a:rPr lang="fr-FR" baseline="0" dirty="0" smtClean="0"/>
              <a:t> nous oblige à prendre en compte les informations spontanées et donc d’autoriser des interactions événementielles entre dispositifs et application.</a:t>
            </a:r>
          </a:p>
          <a:p>
            <a:r>
              <a:rPr lang="fr-FR" baseline="0" dirty="0" smtClean="0"/>
              <a:t>Du à un nombre de + en + grand de dispositifs divers et variés mis en œuvre en </a:t>
            </a:r>
            <a:r>
              <a:rPr lang="fr-FR" baseline="0" dirty="0" err="1" smtClean="0"/>
              <a:t>Iam</a:t>
            </a:r>
            <a:r>
              <a:rPr lang="fr-FR" baseline="0" dirty="0" smtClean="0"/>
              <a:t>, cela nous oblige à avoir un mécanisme de découverte dynamique des interfaces des dispositifs accessibles.</a:t>
            </a:r>
          </a:p>
          <a:p>
            <a:r>
              <a:rPr lang="fr-FR" baseline="0" dirty="0" smtClean="0"/>
              <a:t>Quant à l’évolution hautement dynamique de l’ensemble des dispositifs accessibles à l’application, elle nécessitera une prise en compte (apparition/</a:t>
            </a:r>
            <a:r>
              <a:rPr lang="fr-FR" baseline="0" dirty="0" err="1" smtClean="0"/>
              <a:t>disp</a:t>
            </a:r>
            <a:r>
              <a:rPr lang="fr-FR" baseline="0" dirty="0" smtClean="0"/>
              <a:t>) à tous les niveaux des approches logicielles pour l’</a:t>
            </a:r>
            <a:r>
              <a:rPr lang="fr-FR" baseline="0" dirty="0" err="1" smtClean="0"/>
              <a:t>Iam</a:t>
            </a:r>
            <a:r>
              <a:rPr lang="fr-FR" baseline="0" dirty="0" smtClean="0"/>
              <a:t> :  </a:t>
            </a:r>
          </a:p>
          <a:p>
            <a:pPr>
              <a:buFontTx/>
              <a:buChar char="-"/>
            </a:pPr>
            <a:r>
              <a:rPr lang="fr-FR" baseline="0" dirty="0" smtClean="0"/>
              <a:t>tant au niveau de l’infrastructure logicielle, </a:t>
            </a:r>
          </a:p>
          <a:p>
            <a:pPr>
              <a:buFontTx/>
              <a:buChar char="-"/>
            </a:pPr>
            <a:r>
              <a:rPr lang="fr-FR" baseline="0" dirty="0" smtClean="0"/>
              <a:t> qu’au niveau de la composition dynamique, </a:t>
            </a:r>
          </a:p>
          <a:p>
            <a:pPr>
              <a:buFontTx/>
              <a:buChar char="-"/>
            </a:pPr>
            <a:r>
              <a:rPr lang="fr-FR" baseline="0" dirty="0" smtClean="0"/>
              <a:t> et que de l’adaptation dynamique. (simplifier la phrase précédente) (schéma – infra/</a:t>
            </a:r>
            <a:r>
              <a:rPr lang="fr-FR" baseline="0" dirty="0" err="1" smtClean="0"/>
              <a:t>comp</a:t>
            </a:r>
            <a:r>
              <a:rPr lang="fr-FR" baseline="0" dirty="0" smtClean="0"/>
              <a:t>/</a:t>
            </a:r>
            <a:r>
              <a:rPr lang="fr-FR" baseline="0" dirty="0" err="1" smtClean="0"/>
              <a:t>adap</a:t>
            </a:r>
            <a:r>
              <a:rPr lang="fr-FR" baseline="0" dirty="0" smtClean="0"/>
              <a:t>)</a:t>
            </a:r>
          </a:p>
          <a:p>
            <a:pPr>
              <a:buFontTx/>
              <a:buNone/>
            </a:pPr>
            <a:r>
              <a:rPr lang="fr-FR" baseline="0" dirty="0" smtClean="0"/>
              <a:t>Nous détaillerons les solutions adoptées dans la suite de l’exposé.</a:t>
            </a:r>
            <a:endParaRPr lang="fr-FR" dirty="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300" dirty="0" smtClean="0"/>
          </a:p>
        </p:txBody>
      </p:sp>
      <p:sp>
        <p:nvSpPr>
          <p:cNvPr id="4" name="Espace réservé du numéro de diapositive 3"/>
          <p:cNvSpPr>
            <a:spLocks noGrp="1"/>
          </p:cNvSpPr>
          <p:nvPr>
            <p:ph type="sldNum" sz="quarter" idx="10"/>
          </p:nvPr>
        </p:nvSpPr>
        <p:spPr/>
        <p:txBody>
          <a:bodyPr/>
          <a:lstStyle/>
          <a:p>
            <a:fld id="{9D88FF22-FC02-4637-941E-2EED7851D190}"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685607-6124-446F-91AB-3E34BA1675F5}" type="datetime4">
              <a:rPr lang="fr-FR" smtClean="0"/>
              <a:pPr/>
              <a:t>11 mars 2009</a:t>
            </a:fld>
            <a:endParaRPr lang="en-US"/>
          </a:p>
        </p:txBody>
      </p:sp>
      <p:sp>
        <p:nvSpPr>
          <p:cNvPr id="6" name="Espace réservé du numéro de diapositive 5"/>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
        <p:nvSpPr>
          <p:cNvPr id="7" name="Espace réservé du pied de page 12"/>
          <p:cNvSpPr>
            <a:spLocks noGrp="1"/>
          </p:cNvSpPr>
          <p:nvPr>
            <p:ph type="ftr" sz="quarter" idx="13"/>
          </p:nvPr>
        </p:nvSpPr>
        <p:spPr>
          <a:xfrm>
            <a:off x="2428860" y="6572272"/>
            <a:ext cx="4357718" cy="285728"/>
          </a:xfrm>
        </p:spPr>
        <p:txBody>
          <a:bodyPr/>
          <a:lstStyle/>
          <a:p>
            <a:r>
              <a:rPr lang="fr-FR" smtClean="0"/>
              <a:t>Soutenance de thèse D. CHEUNG-FOO-WO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D8E2B7-3FC4-4334-8F7D-1FFF66BC75B9}" type="datetime4">
              <a:rPr lang="fr-FR" smtClean="0"/>
              <a:pPr/>
              <a:t>11 mars 2009</a:t>
            </a:fld>
            <a:endParaRPr lang="en-US"/>
          </a:p>
        </p:txBody>
      </p:sp>
      <p:sp>
        <p:nvSpPr>
          <p:cNvPr id="5" name="Espace réservé du pied de page 4"/>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6B1BAB-0F2D-4A6C-BE6A-040CA367474F}" type="datetime4">
              <a:rPr lang="fr-FR" smtClean="0"/>
              <a:pPr/>
              <a:t>11 mars 2009</a:t>
            </a:fld>
            <a:endParaRPr lang="en-US"/>
          </a:p>
        </p:txBody>
      </p:sp>
      <p:sp>
        <p:nvSpPr>
          <p:cNvPr id="5" name="Espace réservé du pied de page 4"/>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771775" y="188913"/>
            <a:ext cx="620395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42988" y="1773238"/>
            <a:ext cx="3894137" cy="4679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89525" y="1773238"/>
            <a:ext cx="3895725" cy="4679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0" y="6553200"/>
            <a:ext cx="1763713" cy="304800"/>
          </a:xfrm>
        </p:spPr>
        <p:txBody>
          <a:bodyPr/>
          <a:lstStyle>
            <a:lvl1pPr>
              <a:defRPr/>
            </a:lvl1pPr>
          </a:lstStyle>
          <a:p>
            <a:fld id="{9C39CCDA-4507-44DD-920F-8E4C6F5CEB50}" type="datetime4">
              <a:rPr lang="fr-FR" smtClean="0"/>
              <a:pPr/>
              <a:t>11 mars 2009</a:t>
            </a:fld>
            <a:endParaRPr lang="fr-FR"/>
          </a:p>
        </p:txBody>
      </p:sp>
      <p:sp>
        <p:nvSpPr>
          <p:cNvPr id="6" name="Espace réservé du pied de page 5"/>
          <p:cNvSpPr>
            <a:spLocks noGrp="1"/>
          </p:cNvSpPr>
          <p:nvPr>
            <p:ph type="ftr" sz="quarter" idx="11"/>
          </p:nvPr>
        </p:nvSpPr>
        <p:spPr>
          <a:xfrm>
            <a:off x="2843213" y="6553200"/>
            <a:ext cx="3457575" cy="304800"/>
          </a:xfrm>
          <a:prstGeom prst="rect">
            <a:avLst/>
          </a:prstGeom>
        </p:spPr>
        <p:txBody>
          <a:bodyPr/>
          <a:lstStyle>
            <a:lvl1pPr>
              <a:defRPr/>
            </a:lvl1pPr>
          </a:lstStyle>
          <a:p>
            <a:r>
              <a:rPr lang="fr-FR" smtClean="0"/>
              <a:t>Soutenance de thèse D. CHEUNG-FOO-WO</a:t>
            </a:r>
            <a:endParaRPr lang="fr-FR"/>
          </a:p>
        </p:txBody>
      </p:sp>
      <p:sp>
        <p:nvSpPr>
          <p:cNvPr id="7" name="Espace réservé du numéro de diapositive 6"/>
          <p:cNvSpPr>
            <a:spLocks noGrp="1"/>
          </p:cNvSpPr>
          <p:nvPr>
            <p:ph type="sldNum" sz="quarter" idx="12"/>
          </p:nvPr>
        </p:nvSpPr>
        <p:spPr>
          <a:xfrm>
            <a:off x="7380288" y="6553200"/>
            <a:ext cx="1763712" cy="304800"/>
          </a:xfrm>
        </p:spPr>
        <p:txBody>
          <a:bodyPr/>
          <a:lstStyle>
            <a:lvl1pPr>
              <a:defRPr/>
            </a:lvl1pPr>
          </a:lstStyle>
          <a:p>
            <a:fld id="{91537B44-1B0F-4CE6-A39E-F767843A7FD3}"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771775" y="188913"/>
            <a:ext cx="620395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42988" y="1773238"/>
            <a:ext cx="3894137" cy="4679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089525" y="1773238"/>
            <a:ext cx="3895725" cy="2263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089525" y="4189413"/>
            <a:ext cx="3895725" cy="2263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0" y="6553200"/>
            <a:ext cx="1763713" cy="304800"/>
          </a:xfrm>
        </p:spPr>
        <p:txBody>
          <a:bodyPr/>
          <a:lstStyle>
            <a:lvl1pPr>
              <a:defRPr/>
            </a:lvl1pPr>
          </a:lstStyle>
          <a:p>
            <a:fld id="{C5914E4F-A7E9-420E-8D89-ED607FFCFDB0}" type="datetime4">
              <a:rPr lang="fr-FR" smtClean="0"/>
              <a:pPr/>
              <a:t>11 mars 2009</a:t>
            </a:fld>
            <a:endParaRPr lang="fr-FR"/>
          </a:p>
        </p:txBody>
      </p:sp>
      <p:sp>
        <p:nvSpPr>
          <p:cNvPr id="7" name="Espace réservé du pied de page 6"/>
          <p:cNvSpPr>
            <a:spLocks noGrp="1"/>
          </p:cNvSpPr>
          <p:nvPr>
            <p:ph type="ftr" sz="quarter" idx="11"/>
          </p:nvPr>
        </p:nvSpPr>
        <p:spPr>
          <a:xfrm>
            <a:off x="2843213" y="6553200"/>
            <a:ext cx="3457575" cy="304800"/>
          </a:xfrm>
          <a:prstGeom prst="rect">
            <a:avLst/>
          </a:prstGeom>
        </p:spPr>
        <p:txBody>
          <a:bodyPr/>
          <a:lstStyle>
            <a:lvl1pPr>
              <a:defRPr/>
            </a:lvl1pPr>
          </a:lstStyle>
          <a:p>
            <a:r>
              <a:rPr lang="fr-FR" smtClean="0"/>
              <a:t>Soutenance de thèse D. CHEUNG-FOO-WO</a:t>
            </a:r>
            <a:endParaRPr lang="fr-FR"/>
          </a:p>
        </p:txBody>
      </p:sp>
      <p:sp>
        <p:nvSpPr>
          <p:cNvPr id="8" name="Espace réservé du numéro de diapositive 7"/>
          <p:cNvSpPr>
            <a:spLocks noGrp="1"/>
          </p:cNvSpPr>
          <p:nvPr>
            <p:ph type="sldNum" sz="quarter" idx="12"/>
          </p:nvPr>
        </p:nvSpPr>
        <p:spPr>
          <a:xfrm>
            <a:off x="7380288" y="6553200"/>
            <a:ext cx="1763712" cy="304800"/>
          </a:xfrm>
        </p:spPr>
        <p:txBody>
          <a:bodyPr/>
          <a:lstStyle>
            <a:lvl1pPr>
              <a:defRPr/>
            </a:lvl1pPr>
          </a:lstStyle>
          <a:p>
            <a:fld id="{598AD37E-FA7F-45A1-899F-ECA2C231A06D}"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57290" y="274638"/>
            <a:ext cx="7572428" cy="1143000"/>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1214414" y="1600200"/>
            <a:ext cx="7715304" cy="475775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e la date 10"/>
          <p:cNvSpPr>
            <a:spLocks noGrp="1"/>
          </p:cNvSpPr>
          <p:nvPr>
            <p:ph type="dt" sz="half" idx="10"/>
          </p:nvPr>
        </p:nvSpPr>
        <p:spPr/>
        <p:txBody>
          <a:bodyPr/>
          <a:lstStyle/>
          <a:p>
            <a:fld id="{6B77DFD1-7D72-4624-AE2F-896F250F597D}" type="datetime4">
              <a:rPr lang="fr-FR" smtClean="0"/>
              <a:pPr/>
              <a:t>11 mars 2009</a:t>
            </a:fld>
            <a:endParaRPr lang="en-US" dirty="0"/>
          </a:p>
        </p:txBody>
      </p:sp>
      <p:sp>
        <p:nvSpPr>
          <p:cNvPr id="12" name="Espace réservé du numéro de diapositive 11"/>
          <p:cNvSpPr>
            <a:spLocks noGrp="1"/>
          </p:cNvSpPr>
          <p:nvPr>
            <p:ph type="sldNum" sz="quarter" idx="11"/>
          </p:nvPr>
        </p:nvSpPr>
        <p:spPr/>
        <p:txBody>
          <a:bodyPr/>
          <a:lstStyle/>
          <a:p>
            <a:fld id="{1EEAF064-13DC-4D34-B1BB-FC6DCD72F942}" type="slidenum">
              <a:rPr lang="en-US" smtClean="0"/>
              <a:pPr/>
              <a:t>‹N°›</a:t>
            </a:fld>
            <a:r>
              <a:rPr lang="en-US" dirty="0" smtClean="0"/>
              <a:t> / 57</a:t>
            </a:r>
            <a:endParaRPr lang="en-US" dirty="0"/>
          </a:p>
        </p:txBody>
      </p:sp>
      <p:sp>
        <p:nvSpPr>
          <p:cNvPr id="13" name="Espace réservé du pied de page 12"/>
          <p:cNvSpPr>
            <a:spLocks noGrp="1"/>
          </p:cNvSpPr>
          <p:nvPr>
            <p:ph type="ftr" sz="quarter" idx="12"/>
          </p:nvPr>
        </p:nvSpPr>
        <p:spPr/>
        <p:txBody>
          <a:bodyPr/>
          <a:lstStyle/>
          <a:p>
            <a:r>
              <a:rPr lang="fr-FR" smtClean="0"/>
              <a:t>Soutenance de thèse D. CHEUNG-FOO-WO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2B2137"/>
                </a:solidFill>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952196E-2FD1-49A9-A6BD-948169A22C54}" type="datetime4">
              <a:rPr lang="fr-FR" smtClean="0"/>
              <a:pPr/>
              <a:t>11 mars 2009</a:t>
            </a:fld>
            <a:endParaRPr lang="en-US"/>
          </a:p>
        </p:txBody>
      </p:sp>
      <p:sp>
        <p:nvSpPr>
          <p:cNvPr id="5" name="Espace réservé du pied de page 4"/>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112669-FC4D-4394-A875-92223B9A8564}" type="datetime4">
              <a:rPr lang="fr-FR" smtClean="0"/>
              <a:pPr/>
              <a:t>11 mars 2009</a:t>
            </a:fld>
            <a:endParaRPr lang="en-US"/>
          </a:p>
        </p:txBody>
      </p:sp>
      <p:sp>
        <p:nvSpPr>
          <p:cNvPr id="6" name="Espace réservé du pied de page 5"/>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19E7F1-BD60-425A-A4DE-7C9D97B86B84}" type="datetime4">
              <a:rPr lang="fr-FR" smtClean="0"/>
              <a:pPr/>
              <a:t>11 mars 2009</a:t>
            </a:fld>
            <a:endParaRPr lang="en-US"/>
          </a:p>
        </p:txBody>
      </p:sp>
      <p:sp>
        <p:nvSpPr>
          <p:cNvPr id="8" name="Espace réservé du pied de page 7"/>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9" name="Espace réservé du numéro de diapositive 8"/>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28728" y="214290"/>
            <a:ext cx="7715272" cy="1143000"/>
          </a:xfr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E08DE9-A6B1-4BEA-AF39-F35537A4111A}" type="datetime4">
              <a:rPr lang="fr-FR" smtClean="0"/>
              <a:pPr/>
              <a:t>11 mars 2009</a:t>
            </a:fld>
            <a:endParaRPr lang="en-US"/>
          </a:p>
        </p:txBody>
      </p:sp>
      <p:sp>
        <p:nvSpPr>
          <p:cNvPr id="4" name="Espace réservé du pied de page 3"/>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5" name="Espace réservé du numéro de diapositive 4"/>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1ED763-DECA-40DA-83CB-F0F11439808B}" type="datetime4">
              <a:rPr lang="fr-FR" smtClean="0"/>
              <a:pPr/>
              <a:t>11 mars 2009</a:t>
            </a:fld>
            <a:endParaRPr lang="en-US"/>
          </a:p>
        </p:txBody>
      </p:sp>
      <p:sp>
        <p:nvSpPr>
          <p:cNvPr id="3" name="Espace réservé du pied de page 2"/>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4" name="Espace réservé du numéro de diapositive 3"/>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EB93E5-E3AC-46B4-95AE-FA94E514F5F9}" type="datetime4">
              <a:rPr lang="fr-FR" smtClean="0"/>
              <a:pPr/>
              <a:t>11 mars 2009</a:t>
            </a:fld>
            <a:endParaRPr lang="en-US"/>
          </a:p>
        </p:txBody>
      </p:sp>
      <p:sp>
        <p:nvSpPr>
          <p:cNvPr id="6" name="Espace réservé du pied de page 5"/>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5B43AAC-79A4-453D-8D5A-B7399F374109}" type="datetime4">
              <a:rPr lang="fr-FR" smtClean="0"/>
              <a:pPr/>
              <a:t>11 mars 2009</a:t>
            </a:fld>
            <a:endParaRPr lang="en-US"/>
          </a:p>
        </p:txBody>
      </p:sp>
      <p:sp>
        <p:nvSpPr>
          <p:cNvPr id="6" name="Espace réservé du pied de page 5"/>
          <p:cNvSpPr>
            <a:spLocks noGrp="1"/>
          </p:cNvSpPr>
          <p:nvPr>
            <p:ph type="ftr" sz="quarter" idx="11"/>
          </p:nvPr>
        </p:nvSpPr>
        <p:spPr>
          <a:xfrm>
            <a:off x="2428860" y="6572272"/>
            <a:ext cx="4357718" cy="285728"/>
          </a:xfrm>
          <a:prstGeom prst="rect">
            <a:avLst/>
          </a:prstGeom>
        </p:spPr>
        <p:txBody>
          <a:bodyPr/>
          <a:lstStyle/>
          <a:p>
            <a:r>
              <a:rPr kumimoji="0" lang="fr-FR" smtClean="0"/>
              <a:t>Soutenance de thèse D. CHEUNG-FOO-WO</a:t>
            </a:r>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lang="en-US" smtClean="0"/>
              <a:pPr/>
              <a:t>‹N°›</a:t>
            </a:fld>
            <a:r>
              <a:rPr lang="en-US" dirty="0" smtClean="0"/>
              <a:t> / 57</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mask1.png"/>
          <p:cNvPicPr>
            <a:picLocks noChangeAspect="1"/>
          </p:cNvPicPr>
          <p:nvPr userDrawn="1"/>
        </p:nvPicPr>
        <p:blipFill>
          <a:blip r:embed="rId15">
            <a:lum bright="5000"/>
          </a:blip>
          <a:stretch>
            <a:fillRect/>
          </a:stretch>
        </p:blipFill>
        <p:spPr>
          <a:xfrm>
            <a:off x="-32" y="0"/>
            <a:ext cx="9144032"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28596" y="6572273"/>
            <a:ext cx="2162204" cy="285727"/>
          </a:xfrm>
          <a:prstGeom prst="rect">
            <a:avLst/>
          </a:prstGeom>
        </p:spPr>
        <p:txBody>
          <a:bodyPr vert="horz" lIns="91440" tIns="45720" rIns="91440" bIns="45720" rtlCol="0" anchor="ctr"/>
          <a:lstStyle>
            <a:lvl1pPr algn="l">
              <a:defRPr sz="1200">
                <a:solidFill>
                  <a:srgbClr val="FFC819"/>
                </a:solidFill>
              </a:defRPr>
            </a:lvl1pPr>
          </a:lstStyle>
          <a:p>
            <a:fld id="{49E4AC0A-5D20-4E17-A782-874B0B4EB252}" type="datetime4">
              <a:rPr lang="fr-FR" smtClean="0"/>
              <a:pPr/>
              <a:t>11 mars 2009</a:t>
            </a:fld>
            <a:endParaRPr lang="en-US" dirty="0"/>
          </a:p>
        </p:txBody>
      </p:sp>
      <p:sp>
        <p:nvSpPr>
          <p:cNvPr id="6" name="Espace réservé du numéro de diapositive 5"/>
          <p:cNvSpPr>
            <a:spLocks noGrp="1"/>
          </p:cNvSpPr>
          <p:nvPr>
            <p:ph type="sldNum" sz="quarter" idx="4"/>
          </p:nvPr>
        </p:nvSpPr>
        <p:spPr>
          <a:xfrm>
            <a:off x="6553232" y="6572273"/>
            <a:ext cx="2162172" cy="285727"/>
          </a:xfrm>
          <a:prstGeom prst="rect">
            <a:avLst/>
          </a:prstGeom>
        </p:spPr>
        <p:txBody>
          <a:bodyPr vert="horz" lIns="91440" tIns="45720" rIns="91440" bIns="45720" rtlCol="0" anchor="ctr"/>
          <a:lstStyle>
            <a:lvl1pPr algn="r">
              <a:defRPr sz="1200">
                <a:solidFill>
                  <a:srgbClr val="FFC819"/>
                </a:solidFill>
              </a:defRPr>
            </a:lvl1pPr>
          </a:lstStyle>
          <a:p>
            <a:fld id="{6294C92D-0306-4E69-9CD3-20855E849650}" type="slidenum">
              <a:rPr lang="en-US" smtClean="0"/>
              <a:pPr/>
              <a:t>‹N°›</a:t>
            </a:fld>
            <a:r>
              <a:rPr lang="en-US" dirty="0" smtClean="0"/>
              <a:t> / 57</a:t>
            </a:r>
            <a:endParaRPr lang="en-US" dirty="0"/>
          </a:p>
        </p:txBody>
      </p:sp>
      <p:sp>
        <p:nvSpPr>
          <p:cNvPr id="8" name="Espace réservé du pied de page 4"/>
          <p:cNvSpPr>
            <a:spLocks noGrp="1"/>
          </p:cNvSpPr>
          <p:nvPr>
            <p:ph type="ftr" sz="quarter" idx="3"/>
          </p:nvPr>
        </p:nvSpPr>
        <p:spPr>
          <a:xfrm>
            <a:off x="2428860" y="6572272"/>
            <a:ext cx="4357718" cy="285728"/>
          </a:xfrm>
          <a:prstGeom prst="rect">
            <a:avLst/>
          </a:prstGeom>
        </p:spPr>
        <p:txBody>
          <a:bodyPr vert="horz" lIns="91440" tIns="45720" rIns="91440" bIns="45720" rtlCol="0" anchor="ctr"/>
          <a:lstStyle>
            <a:lvl1pPr algn="ctr">
              <a:defRPr sz="1200">
                <a:solidFill>
                  <a:srgbClr val="FFC819"/>
                </a:solidFill>
              </a:defRPr>
            </a:lvl1pPr>
          </a:lstStyle>
          <a:p>
            <a:r>
              <a:rPr lang="fr-FR" dirty="0" smtClean="0"/>
              <a:t>Soutenance de thèse D. CHEUNG-FOO-WO</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ctr" defTabSz="914400" rtl="0" eaLnBrk="1" latinLnBrk="0" hangingPunct="1">
        <a:spcBef>
          <a:spcPct val="0"/>
        </a:spcBef>
        <a:buNone/>
        <a:defRPr sz="4400" kern="1200">
          <a:solidFill>
            <a:srgbClr val="2B213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B2137"/>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B213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B2137"/>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B213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B213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hyperlink" Target="http://rainbow.essi.fr/wikiwcomp/doku.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daniel\Bureau\movies_finales\daniel1_apparition.av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these\movies_finales\daniel3_interfaces.av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F:\these\movies_finales\daniel2_script.av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F:\these\movies_finales\daniel4_aa.avi"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7.png"/><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www.picocontainer.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Adaptation dynamique par tissage d’aspects d’assemblage</a:t>
            </a:r>
            <a:endParaRPr lang="fr-FR" dirty="0"/>
          </a:p>
        </p:txBody>
      </p:sp>
      <p:sp>
        <p:nvSpPr>
          <p:cNvPr id="4" name="Sous-titre 2"/>
          <p:cNvSpPr txBox="1">
            <a:spLocks/>
          </p:cNvSpPr>
          <p:nvPr/>
        </p:nvSpPr>
        <p:spPr>
          <a:xfrm>
            <a:off x="1415921" y="2071678"/>
            <a:ext cx="7406640" cy="5000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rPr>
              <a:t>Soutenance de thèse</a:t>
            </a:r>
            <a:endParaRPr kumimoji="0" lang="fr-F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ZoneTexte 4"/>
          <p:cNvSpPr txBox="1"/>
          <p:nvPr/>
        </p:nvSpPr>
        <p:spPr>
          <a:xfrm>
            <a:off x="3641914" y="3416858"/>
            <a:ext cx="2954655" cy="369332"/>
          </a:xfrm>
          <a:prstGeom prst="rect">
            <a:avLst/>
          </a:prstGeom>
          <a:noFill/>
        </p:spPr>
        <p:txBody>
          <a:bodyPr wrap="none" rtlCol="0">
            <a:spAutoFit/>
          </a:bodyPr>
          <a:lstStyle/>
          <a:p>
            <a:r>
              <a:rPr lang="fr-FR" dirty="0" smtClean="0"/>
              <a:t>Daniel CHEUNG-FOO-WO</a:t>
            </a:r>
            <a:endParaRPr lang="fr-FR" dirty="0"/>
          </a:p>
        </p:txBody>
      </p:sp>
      <p:sp>
        <p:nvSpPr>
          <p:cNvPr id="6" name="ZoneTexte 5"/>
          <p:cNvSpPr txBox="1"/>
          <p:nvPr/>
        </p:nvSpPr>
        <p:spPr>
          <a:xfrm>
            <a:off x="2623205" y="4286256"/>
            <a:ext cx="4992072" cy="18774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fr-FR" dirty="0" smtClean="0"/>
              <a:t> </a:t>
            </a:r>
          </a:p>
          <a:p>
            <a:r>
              <a:rPr lang="fr-FR" sz="1400" dirty="0" smtClean="0"/>
              <a:t>Mme	Noémie SIMONI	 Professeur	</a:t>
            </a:r>
          </a:p>
          <a:p>
            <a:r>
              <a:rPr lang="fr-FR" sz="1400" dirty="0" smtClean="0"/>
              <a:t>M	Lionel SEINTURIER	 Professeur	  Rapporteur</a:t>
            </a:r>
          </a:p>
          <a:p>
            <a:r>
              <a:rPr lang="fr-FR" sz="1400" dirty="0" smtClean="0"/>
              <a:t>M	Didier DONSEZ	 Professeur	  Rapporteur</a:t>
            </a:r>
          </a:p>
          <a:p>
            <a:r>
              <a:rPr lang="fr-FR" sz="1400" dirty="0" smtClean="0"/>
              <a:t>M	Michel RIVEILL	 Professeur	  Directeur</a:t>
            </a:r>
          </a:p>
          <a:p>
            <a:r>
              <a:rPr lang="fr-FR" sz="1400" dirty="0" smtClean="0"/>
              <a:t>M	Jean-Yves TIGLI	 Docteur	  </a:t>
            </a:r>
            <a:r>
              <a:rPr lang="fr-FR" sz="1400" dirty="0" err="1" smtClean="0"/>
              <a:t>Co-Directeur</a:t>
            </a:r>
            <a:endParaRPr lang="fr-FR" sz="1400" dirty="0" smtClean="0"/>
          </a:p>
          <a:p>
            <a:r>
              <a:rPr lang="fr-FR" sz="1400" dirty="0" smtClean="0"/>
              <a:t>M	Stéphane LAVIROTTE	 Docteur	</a:t>
            </a:r>
          </a:p>
          <a:p>
            <a:r>
              <a:rPr lang="fr-FR" sz="1400" dirty="0" smtClean="0"/>
              <a:t>M	Eric PASCUAL	 Ingénieur	</a:t>
            </a:r>
            <a:endParaRPr lang="fr-FR" sz="1400" dirty="0"/>
          </a:p>
        </p:txBody>
      </p:sp>
      <p:sp>
        <p:nvSpPr>
          <p:cNvPr id="7" name="Sous-titre 2"/>
          <p:cNvSpPr txBox="1">
            <a:spLocks/>
          </p:cNvSpPr>
          <p:nvPr/>
        </p:nvSpPr>
        <p:spPr>
          <a:xfrm>
            <a:off x="1415921" y="2714620"/>
            <a:ext cx="7406640" cy="5000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dirty="0" smtClean="0">
                <a:solidFill>
                  <a:schemeClr val="tx1">
                    <a:tint val="75000"/>
                  </a:schemeClr>
                </a:solidFill>
              </a:rPr>
              <a:t>Jeudi 5 mars 2009</a:t>
            </a:r>
            <a:endParaRPr kumimoji="0" lang="fr-F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1"/>
          <p:cNvPicPr>
            <a:picLocks noChangeAspect="1" noChangeArrowheads="1"/>
          </p:cNvPicPr>
          <p:nvPr/>
        </p:nvPicPr>
        <p:blipFill>
          <a:blip r:embed="rId3"/>
          <a:srcRect/>
          <a:stretch>
            <a:fillRect/>
          </a:stretch>
        </p:blipFill>
        <p:spPr bwMode="auto">
          <a:xfrm>
            <a:off x="1000100" y="3788873"/>
            <a:ext cx="2381250" cy="66675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6929454" y="3929066"/>
            <a:ext cx="1571636" cy="661852"/>
          </a:xfrm>
          <a:prstGeom prst="rect">
            <a:avLst/>
          </a:prstGeom>
          <a:noFill/>
          <a:ln w="9525">
            <a:noFill/>
            <a:miter lim="800000"/>
            <a:headEnd/>
            <a:tailEnd/>
          </a:ln>
          <a:effectLst/>
        </p:spPr>
      </p:pic>
      <p:sp>
        <p:nvSpPr>
          <p:cNvPr id="10" name="Espace réservé de la date 9"/>
          <p:cNvSpPr>
            <a:spLocks noGrp="1"/>
          </p:cNvSpPr>
          <p:nvPr>
            <p:ph type="dt" sz="half" idx="10"/>
          </p:nvPr>
        </p:nvSpPr>
        <p:spPr/>
        <p:txBody>
          <a:bodyPr/>
          <a:lstStyle/>
          <a:p>
            <a:fld id="{C72D734C-D4CB-420C-BD05-1DEA8CB5DAF5}" type="datetime4">
              <a:rPr lang="fr-FR" smtClean="0"/>
              <a:pPr/>
              <a:t>11 mars 2009</a:t>
            </a:fld>
            <a:endParaRPr lang="en-US" dirty="0"/>
          </a:p>
        </p:txBody>
      </p:sp>
      <p:sp>
        <p:nvSpPr>
          <p:cNvPr id="12" name="Espace réservé du pied de page 11"/>
          <p:cNvSpPr>
            <a:spLocks noGrp="1"/>
          </p:cNvSpPr>
          <p:nvPr>
            <p:ph type="ftr" sz="quarter" idx="12"/>
          </p:nvPr>
        </p:nvSpPr>
        <p:spPr/>
        <p:txBody>
          <a:bodyPr/>
          <a:lstStyle/>
          <a:p>
            <a:r>
              <a:rPr lang="fr-FR" smtClean="0"/>
              <a:t>Soutenance de thèse D. CHEUNG-FOO-WO</a:t>
            </a:r>
            <a:endParaRPr lang="en-US" dirty="0"/>
          </a:p>
        </p:txBody>
      </p:sp>
      <p:sp>
        <p:nvSpPr>
          <p:cNvPr id="14" name="Espace réservé du numéro de diapositive 13"/>
          <p:cNvSpPr>
            <a:spLocks noGrp="1"/>
          </p:cNvSpPr>
          <p:nvPr>
            <p:ph type="sldNum" sz="quarter" idx="11"/>
          </p:nvPr>
        </p:nvSpPr>
        <p:spPr/>
        <p:txBody>
          <a:bodyPr/>
          <a:lstStyle/>
          <a:p>
            <a:fld id="{1EEAF064-13DC-4D34-B1BB-FC6DCD72F942}" type="slidenum">
              <a:rPr lang="en-US" smtClean="0"/>
              <a:pPr/>
              <a:t>1</a:t>
            </a:fld>
            <a:r>
              <a:rPr lang="en-US" smtClean="0"/>
              <a:t> / 57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L’infrastructure logicielle</a:t>
            </a:r>
            <a:endParaRPr lang="fr-FR" dirty="0"/>
          </a:p>
        </p:txBody>
      </p:sp>
      <p:sp>
        <p:nvSpPr>
          <p:cNvPr id="3" name="Espace réservé du contenu 2"/>
          <p:cNvSpPr>
            <a:spLocks noGrp="1"/>
          </p:cNvSpPr>
          <p:nvPr>
            <p:ph idx="1"/>
          </p:nvPr>
        </p:nvSpPr>
        <p:spPr/>
        <p:txBody>
          <a:bodyPr>
            <a:normAutofit fontScale="92500"/>
          </a:bodyPr>
          <a:lstStyle/>
          <a:p>
            <a:r>
              <a:rPr lang="fr-FR" dirty="0" smtClean="0"/>
              <a:t>Besoins pour l’infrastructure logicielle :</a:t>
            </a:r>
          </a:p>
          <a:p>
            <a:pPr lvl="1"/>
            <a:r>
              <a:rPr lang="fr-FR" dirty="0" smtClean="0"/>
              <a:t>Gestion de l’Hétérogénéité et </a:t>
            </a:r>
            <a:r>
              <a:rPr lang="fr-FR" b="1" dirty="0" smtClean="0"/>
              <a:t>Découverte Dynamique de dispositifs </a:t>
            </a:r>
          </a:p>
          <a:p>
            <a:pPr lvl="1"/>
            <a:r>
              <a:rPr lang="fr-FR" b="1" dirty="0" smtClean="0"/>
              <a:t>Interaction événementielle </a:t>
            </a:r>
            <a:r>
              <a:rPr lang="fr-FR" dirty="0" smtClean="0"/>
              <a:t>avec les Dispositifs</a:t>
            </a:r>
          </a:p>
          <a:p>
            <a:pPr lvl="1"/>
            <a:r>
              <a:rPr lang="fr-FR" dirty="0" smtClean="0"/>
              <a:t>Gérer l’apparition/disparition </a:t>
            </a:r>
            <a:r>
              <a:rPr lang="fr-FR" b="1" dirty="0" smtClean="0"/>
              <a:t>dynamique</a:t>
            </a:r>
            <a:r>
              <a:rPr lang="fr-FR" dirty="0" smtClean="0"/>
              <a:t> des Dispositifs dans l’infrastructure </a:t>
            </a:r>
          </a:p>
          <a:p>
            <a:pPr lvl="1">
              <a:buNone/>
            </a:pPr>
            <a:endParaRPr lang="fr-FR" dirty="0" smtClean="0"/>
          </a:p>
          <a:p>
            <a:pPr>
              <a:buNone/>
            </a:pPr>
            <a:r>
              <a:rPr lang="fr-FR" dirty="0" smtClean="0"/>
              <a:t>    </a:t>
            </a:r>
            <a:r>
              <a:rPr lang="fr-FR" dirty="0" smtClean="0">
                <a:solidFill>
                  <a:schemeClr val="accent4">
                    <a:lumMod val="75000"/>
                  </a:schemeClr>
                </a:solidFill>
              </a:rPr>
              <a:t>Notre approche s’appuie donc sur une évolution des Services vers des Services pour Dispositifs </a:t>
            </a:r>
          </a:p>
          <a:p>
            <a:endParaRPr lang="fr-FR" dirty="0" smtClean="0"/>
          </a:p>
          <a:p>
            <a:pPr lvl="1"/>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11" name="Flèche droite à entaille 10"/>
          <p:cNvSpPr/>
          <p:nvPr/>
        </p:nvSpPr>
        <p:spPr>
          <a:xfrm>
            <a:off x="1214414" y="5000636"/>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536AC192-9329-4D47-9D08-40B6B7A74850}" type="datetime4">
              <a:rPr lang="fr-FR" smtClean="0"/>
              <a:pPr/>
              <a:t>11 mars 2009</a:t>
            </a:fld>
            <a:endParaRPr lang="en-US" dirty="0"/>
          </a:p>
        </p:txBody>
      </p:sp>
      <p:sp>
        <p:nvSpPr>
          <p:cNvPr id="10" name="Espace réservé du numéro de diapositive 9"/>
          <p:cNvSpPr>
            <a:spLocks noGrp="1"/>
          </p:cNvSpPr>
          <p:nvPr>
            <p:ph type="sldNum" sz="quarter" idx="11"/>
          </p:nvPr>
        </p:nvSpPr>
        <p:spPr/>
        <p:txBody>
          <a:bodyPr/>
          <a:lstStyle/>
          <a:p>
            <a:fld id="{1EEAF064-13DC-4D34-B1BB-FC6DCD72F942}" type="slidenum">
              <a:rPr lang="en-US" smtClean="0"/>
              <a:pPr/>
              <a:t>10</a:t>
            </a:fld>
            <a:r>
              <a:rPr lang="en-US" smtClean="0"/>
              <a:t> / 57</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Une infrastructure de Services pour Dispositifs</a:t>
            </a:r>
            <a:endParaRPr lang="fr-FR" b="1" dirty="0"/>
          </a:p>
        </p:txBody>
      </p:sp>
      <p:sp>
        <p:nvSpPr>
          <p:cNvPr id="42" name="Espace réservé du texte 41"/>
          <p:cNvSpPr>
            <a:spLocks noGrp="1"/>
          </p:cNvSpPr>
          <p:nvPr>
            <p:ph idx="1"/>
          </p:nvPr>
        </p:nvSpPr>
        <p:spPr/>
        <p:txBody>
          <a:bodyPr/>
          <a:lstStyle/>
          <a:p>
            <a:r>
              <a:rPr lang="fr-FR" dirty="0" smtClean="0"/>
              <a:t>S’inspire des approches orientées services avec 3 évolutions majeures :</a:t>
            </a:r>
          </a:p>
          <a:p>
            <a:pPr lvl="1"/>
            <a:r>
              <a:rPr lang="fr-FR" dirty="0" smtClean="0"/>
              <a:t>Apparition / disparition</a:t>
            </a:r>
          </a:p>
          <a:p>
            <a:pPr lvl="1"/>
            <a:r>
              <a:rPr lang="fr-FR" dirty="0" smtClean="0"/>
              <a:t>Découverte de services décentralisée</a:t>
            </a:r>
          </a:p>
          <a:p>
            <a:pPr lvl="1"/>
            <a:r>
              <a:rPr lang="fr-FR" dirty="0" smtClean="0"/>
              <a:t>Ajout d’un mode d’interaction : événementiel</a:t>
            </a:r>
          </a:p>
        </p:txBody>
      </p:sp>
      <p:sp>
        <p:nvSpPr>
          <p:cNvPr id="32" name="Rectangle à coins arrondis 31"/>
          <p:cNvSpPr/>
          <p:nvPr/>
        </p:nvSpPr>
        <p:spPr>
          <a:xfrm>
            <a:off x="6357940" y="4858316"/>
            <a:ext cx="857250" cy="5715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à coins arrondis 32"/>
          <p:cNvSpPr/>
          <p:nvPr/>
        </p:nvSpPr>
        <p:spPr>
          <a:xfrm>
            <a:off x="3286128" y="4858306"/>
            <a:ext cx="857250" cy="5715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4" name="Connecteur droit avec flèche 33"/>
          <p:cNvCxnSpPr/>
          <p:nvPr/>
        </p:nvCxnSpPr>
        <p:spPr>
          <a:xfrm>
            <a:off x="4143378" y="5001192"/>
            <a:ext cx="221456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Connecteur droit avec flèche 35"/>
          <p:cNvCxnSpPr/>
          <p:nvPr/>
        </p:nvCxnSpPr>
        <p:spPr>
          <a:xfrm rot="10800000">
            <a:off x="4143378" y="5286931"/>
            <a:ext cx="221456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ZoneTexte 36"/>
          <p:cNvSpPr txBox="1"/>
          <p:nvPr/>
        </p:nvSpPr>
        <p:spPr>
          <a:xfrm>
            <a:off x="3428992" y="4214818"/>
            <a:ext cx="3643331" cy="369332"/>
          </a:xfrm>
          <a:prstGeom prst="rect">
            <a:avLst/>
          </a:prstGeom>
          <a:noFill/>
        </p:spPr>
        <p:txBody>
          <a:bodyPr wrap="square">
            <a:spAutoFit/>
          </a:bodyPr>
          <a:lstStyle/>
          <a:p>
            <a:pPr algn="ctr">
              <a:defRPr/>
            </a:pPr>
            <a:r>
              <a:rPr lang="fr-FR" dirty="0" smtClean="0">
                <a:solidFill>
                  <a:schemeClr val="accent2">
                    <a:lumMod val="75000"/>
                  </a:schemeClr>
                </a:solidFill>
              </a:rPr>
              <a:t>Recherche de service</a:t>
            </a:r>
            <a:r>
              <a:rPr lang="fr-FR" dirty="0">
                <a:solidFill>
                  <a:schemeClr val="accent2">
                    <a:lumMod val="75000"/>
                  </a:schemeClr>
                </a:solidFill>
              </a:rPr>
              <a:t> </a:t>
            </a:r>
            <a:r>
              <a:rPr lang="fr-FR" dirty="0" smtClean="0">
                <a:solidFill>
                  <a:schemeClr val="accent2">
                    <a:lumMod val="75000"/>
                  </a:schemeClr>
                </a:solidFill>
              </a:rPr>
              <a:t>et publication</a:t>
            </a:r>
            <a:endParaRPr lang="fr-FR" dirty="0">
              <a:solidFill>
                <a:schemeClr val="accent2">
                  <a:lumMod val="75000"/>
                </a:schemeClr>
              </a:solidFill>
            </a:endParaRPr>
          </a:p>
        </p:txBody>
      </p:sp>
      <p:grpSp>
        <p:nvGrpSpPr>
          <p:cNvPr id="2" name="Groupe 27"/>
          <p:cNvGrpSpPr/>
          <p:nvPr/>
        </p:nvGrpSpPr>
        <p:grpSpPr>
          <a:xfrm>
            <a:off x="4857752" y="4715440"/>
            <a:ext cx="857256" cy="342902"/>
            <a:chOff x="0" y="-221459"/>
            <a:chExt cx="857256" cy="342902"/>
          </a:xfrm>
          <a:scene3d>
            <a:camera prst="orthographicFront"/>
            <a:lightRig rig="flat" dir="t"/>
          </a:scene3d>
        </p:grpSpPr>
        <p:sp>
          <p:nvSpPr>
            <p:cNvPr id="39" name="Chevron 38"/>
            <p:cNvSpPr/>
            <p:nvPr/>
          </p:nvSpPr>
          <p:spPr>
            <a:xfrm>
              <a:off x="0" y="-221459"/>
              <a:ext cx="857256" cy="342902"/>
            </a:xfrm>
            <a:prstGeom prst="chevron">
              <a:avLst/>
            </a:prstGeom>
            <a:gradFill rotWithShape="0">
              <a:gsLst>
                <a:gs pos="0">
                  <a:srgbClr val="8488C4"/>
                </a:gs>
                <a:gs pos="53000">
                  <a:srgbClr val="D4DEFF"/>
                </a:gs>
                <a:gs pos="83000">
                  <a:srgbClr val="D4DEFF"/>
                </a:gs>
                <a:gs pos="100000">
                  <a:srgbClr val="96AB94"/>
                </a:gs>
              </a:gsLst>
              <a:lin ang="16200000" scaled="0"/>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40" name="Chevron 4"/>
            <p:cNvSpPr/>
            <p:nvPr/>
          </p:nvSpPr>
          <p:spPr>
            <a:xfrm>
              <a:off x="171451" y="-221459"/>
              <a:ext cx="514354" cy="342902"/>
            </a:xfrm>
            <a:prstGeom prst="rect">
              <a:avLst/>
            </a:prstGeom>
            <a:sp3d/>
          </p:spPr>
          <p:style>
            <a:lnRef idx="0">
              <a:scrgbClr r="0" g="0" b="0"/>
            </a:lnRef>
            <a:fillRef idx="0">
              <a:scrgbClr r="0" g="0" b="0"/>
            </a:fillRef>
            <a:effectRef idx="0">
              <a:scrgbClr r="0" g="0" b="0"/>
            </a:effectRef>
            <a:fontRef idx="minor">
              <a:schemeClr val="dk1"/>
            </a:fontRef>
          </p:style>
          <p:txBody>
            <a:bodyPr lIns="13970" tIns="6985" rIns="0" bIns="6985" spcCol="1270" anchor="ctr"/>
            <a:lstStyle/>
            <a:p>
              <a:pPr algn="ctr" defTabSz="488950">
                <a:lnSpc>
                  <a:spcPct val="90000"/>
                </a:lnSpc>
                <a:spcAft>
                  <a:spcPct val="35000"/>
                </a:spcAft>
                <a:defRPr/>
              </a:pPr>
              <a:r>
                <a:rPr lang="fr-FR" sz="1100" dirty="0" smtClean="0"/>
                <a:t>contrat</a:t>
              </a:r>
              <a:endParaRPr lang="fr-FR" sz="1100" dirty="0"/>
            </a:p>
          </p:txBody>
        </p:sp>
      </p:grpSp>
      <p:sp>
        <p:nvSpPr>
          <p:cNvPr id="13" name="ZoneTexte 12"/>
          <p:cNvSpPr txBox="1"/>
          <p:nvPr/>
        </p:nvSpPr>
        <p:spPr>
          <a:xfrm>
            <a:off x="142844" y="1428736"/>
            <a:ext cx="2031325" cy="369332"/>
          </a:xfrm>
          <a:prstGeom prst="rect">
            <a:avLst/>
          </a:prstGeom>
          <a:noFill/>
        </p:spPr>
        <p:txBody>
          <a:bodyPr wrap="none" rtlCol="0">
            <a:spAutoFit/>
          </a:bodyPr>
          <a:lstStyle/>
          <a:p>
            <a:r>
              <a:rPr lang="fr-FR" dirty="0" smtClean="0"/>
              <a:t>		</a:t>
            </a:r>
          </a:p>
        </p:txBody>
      </p:sp>
      <p:sp>
        <p:nvSpPr>
          <p:cNvPr id="25" name="ZoneTexte 22"/>
          <p:cNvSpPr txBox="1">
            <a:spLocks noChangeArrowheads="1"/>
          </p:cNvSpPr>
          <p:nvPr/>
        </p:nvSpPr>
        <p:spPr bwMode="auto">
          <a:xfrm>
            <a:off x="4357690" y="5429828"/>
            <a:ext cx="1928813" cy="369888"/>
          </a:xfrm>
          <a:prstGeom prst="rect">
            <a:avLst/>
          </a:prstGeom>
          <a:noFill/>
          <a:ln w="9525">
            <a:noFill/>
            <a:miter lim="800000"/>
            <a:headEnd/>
            <a:tailEnd/>
          </a:ln>
        </p:spPr>
        <p:txBody>
          <a:bodyPr>
            <a:spAutoFit/>
          </a:bodyPr>
          <a:lstStyle/>
          <a:p>
            <a:pPr algn="ctr"/>
            <a:r>
              <a:rPr lang="fr-FR" dirty="0" smtClean="0"/>
              <a:t>Souscription</a:t>
            </a:r>
            <a:endParaRPr lang="fr-FR" dirty="0"/>
          </a:p>
        </p:txBody>
      </p:sp>
      <p:cxnSp>
        <p:nvCxnSpPr>
          <p:cNvPr id="26" name="Connecteur droit avec flèche 25"/>
          <p:cNvCxnSpPr/>
          <p:nvPr/>
        </p:nvCxnSpPr>
        <p:spPr>
          <a:xfrm rot="10800000">
            <a:off x="3929065" y="5787016"/>
            <a:ext cx="2714625"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a:off x="3929065" y="6072766"/>
            <a:ext cx="2714625" cy="1587"/>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sp>
        <p:nvSpPr>
          <p:cNvPr id="30" name="ZoneTexte 29"/>
          <p:cNvSpPr txBox="1"/>
          <p:nvPr/>
        </p:nvSpPr>
        <p:spPr>
          <a:xfrm>
            <a:off x="4000496" y="6274378"/>
            <a:ext cx="2714644" cy="369332"/>
          </a:xfrm>
          <a:prstGeom prst="rect">
            <a:avLst/>
          </a:prstGeom>
          <a:noFill/>
        </p:spPr>
        <p:txBody>
          <a:bodyPr wrap="square">
            <a:spAutoFit/>
          </a:bodyPr>
          <a:lstStyle/>
          <a:p>
            <a:pPr algn="ctr">
              <a:defRPr/>
            </a:pPr>
            <a:r>
              <a:rPr lang="fr-FR" dirty="0" smtClean="0">
                <a:solidFill>
                  <a:schemeClr val="accent4">
                    <a:lumMod val="75000"/>
                  </a:schemeClr>
                </a:solidFill>
              </a:rPr>
              <a:t>Notification événementiel</a:t>
            </a:r>
            <a:endParaRPr lang="fr-FR" dirty="0">
              <a:solidFill>
                <a:schemeClr val="accent4">
                  <a:lumMod val="75000"/>
                </a:schemeClr>
              </a:solidFill>
            </a:endParaRPr>
          </a:p>
        </p:txBody>
      </p:sp>
      <p:cxnSp>
        <p:nvCxnSpPr>
          <p:cNvPr id="31" name="Connecteur droit avec flèche 30"/>
          <p:cNvCxnSpPr/>
          <p:nvPr/>
        </p:nvCxnSpPr>
        <p:spPr>
          <a:xfrm>
            <a:off x="3929065" y="6225166"/>
            <a:ext cx="2714625" cy="1587"/>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sp>
        <p:nvSpPr>
          <p:cNvPr id="23" name="Hexagone 22"/>
          <p:cNvSpPr/>
          <p:nvPr/>
        </p:nvSpPr>
        <p:spPr>
          <a:xfrm>
            <a:off x="2214546" y="5286944"/>
            <a:ext cx="1714512" cy="10715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Service</a:t>
            </a:r>
            <a:br>
              <a:rPr lang="fr-FR" dirty="0" smtClean="0"/>
            </a:br>
            <a:r>
              <a:rPr lang="fr-FR" dirty="0" smtClean="0"/>
              <a:t>producteur</a:t>
            </a:r>
            <a:endParaRPr lang="fr-FR" dirty="0"/>
          </a:p>
        </p:txBody>
      </p:sp>
      <p:sp>
        <p:nvSpPr>
          <p:cNvPr id="24" name="Hexagone 23"/>
          <p:cNvSpPr/>
          <p:nvPr/>
        </p:nvSpPr>
        <p:spPr>
          <a:xfrm>
            <a:off x="6643702" y="5286944"/>
            <a:ext cx="1785950" cy="10715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Client</a:t>
            </a:r>
            <a:endParaRPr lang="fr-FR" dirty="0"/>
          </a:p>
        </p:txBody>
      </p:sp>
      <p:sp>
        <p:nvSpPr>
          <p:cNvPr id="35" name="Espace réservé du pied de page 34"/>
          <p:cNvSpPr>
            <a:spLocks noGrp="1"/>
          </p:cNvSpPr>
          <p:nvPr>
            <p:ph type="ftr" sz="quarter" idx="12"/>
          </p:nvPr>
        </p:nvSpPr>
        <p:spPr/>
        <p:txBody>
          <a:bodyPr/>
          <a:lstStyle/>
          <a:p>
            <a:r>
              <a:rPr lang="fr-FR" smtClean="0"/>
              <a:t>Soutenance de thèse D. CHEUNG-FOO-WO</a:t>
            </a:r>
            <a:endParaRPr lang="en-US" dirty="0"/>
          </a:p>
        </p:txBody>
      </p:sp>
      <p:sp>
        <p:nvSpPr>
          <p:cNvPr id="22" name="Espace réservé de la date 21"/>
          <p:cNvSpPr>
            <a:spLocks noGrp="1"/>
          </p:cNvSpPr>
          <p:nvPr>
            <p:ph type="dt" sz="half" idx="10"/>
          </p:nvPr>
        </p:nvSpPr>
        <p:spPr/>
        <p:txBody>
          <a:bodyPr/>
          <a:lstStyle/>
          <a:p>
            <a:fld id="{2B9D3D38-7692-4FD0-9F72-23911FCB9180}" type="datetime4">
              <a:rPr lang="fr-FR" smtClean="0"/>
              <a:pPr/>
              <a:t>11 mars 2009</a:t>
            </a:fld>
            <a:endParaRPr lang="en-US" dirty="0"/>
          </a:p>
        </p:txBody>
      </p:sp>
      <p:sp>
        <p:nvSpPr>
          <p:cNvPr id="29" name="Espace réservé du numéro de diapositive 28"/>
          <p:cNvSpPr>
            <a:spLocks noGrp="1"/>
          </p:cNvSpPr>
          <p:nvPr>
            <p:ph type="sldNum" sz="quarter" idx="11"/>
          </p:nvPr>
        </p:nvSpPr>
        <p:spPr/>
        <p:txBody>
          <a:bodyPr/>
          <a:lstStyle/>
          <a:p>
            <a:fld id="{1EEAF064-13DC-4D34-B1BB-FC6DCD72F942}" type="slidenum">
              <a:rPr lang="en-US" smtClean="0"/>
              <a:pPr/>
              <a:t>11</a:t>
            </a:fld>
            <a:r>
              <a:rPr lang="en-US" smtClean="0"/>
              <a:t> / 57</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Composition dynamique</a:t>
            </a:r>
            <a:endParaRPr lang="fr-FR" dirty="0"/>
          </a:p>
        </p:txBody>
      </p:sp>
      <p:sp>
        <p:nvSpPr>
          <p:cNvPr id="4" name="Espace réservé du contenu 3"/>
          <p:cNvSpPr>
            <a:spLocks noGrp="1"/>
          </p:cNvSpPr>
          <p:nvPr>
            <p:ph idx="1"/>
          </p:nvPr>
        </p:nvSpPr>
        <p:spPr/>
        <p:txBody>
          <a:bodyPr>
            <a:normAutofit lnSpcReduction="10000"/>
          </a:bodyPr>
          <a:lstStyle/>
          <a:p>
            <a:r>
              <a:rPr lang="fr-FR" dirty="0" smtClean="0"/>
              <a:t>Composer les services pour dispositifs </a:t>
            </a:r>
          </a:p>
          <a:p>
            <a:pPr lvl="1"/>
            <a:r>
              <a:rPr lang="fr-FR" dirty="0" smtClean="0"/>
              <a:t>Pour créer une application</a:t>
            </a:r>
          </a:p>
          <a:p>
            <a:pPr lvl="1"/>
            <a:r>
              <a:rPr lang="fr-FR" dirty="0" smtClean="0"/>
              <a:t>Pendant son exécution</a:t>
            </a:r>
          </a:p>
          <a:p>
            <a:endParaRPr lang="fr-FR" dirty="0" smtClean="0"/>
          </a:p>
          <a:p>
            <a:r>
              <a:rPr lang="fr-FR" dirty="0" smtClean="0"/>
              <a:t>Comment composer </a:t>
            </a:r>
            <a:r>
              <a:rPr lang="fr-FR" b="1" dirty="0" smtClean="0"/>
              <a:t>dynamiquement</a:t>
            </a:r>
            <a:r>
              <a:rPr lang="fr-FR" dirty="0" smtClean="0"/>
              <a:t> les entités de l’infrastructure ?</a:t>
            </a:r>
          </a:p>
          <a:p>
            <a:endParaRPr lang="fr-FR" dirty="0" smtClean="0"/>
          </a:p>
          <a:p>
            <a:pPr marL="342900" lvl="1" indent="-342900">
              <a:buFont typeface="Arial" pitchFamily="34" charset="0"/>
              <a:buChar char="•"/>
            </a:pPr>
            <a:r>
              <a:rPr lang="fr-FR" dirty="0" smtClean="0"/>
              <a:t>Besoins : </a:t>
            </a:r>
          </a:p>
          <a:p>
            <a:pPr marL="742950" lvl="2" indent="-342900"/>
            <a:r>
              <a:rPr lang="fr-FR" dirty="0" smtClean="0"/>
              <a:t>Gérer la </a:t>
            </a:r>
            <a:r>
              <a:rPr lang="fr-FR" b="1" dirty="0" smtClean="0"/>
              <a:t>composition</a:t>
            </a:r>
            <a:r>
              <a:rPr lang="fr-FR" dirty="0" smtClean="0"/>
              <a:t> </a:t>
            </a:r>
            <a:r>
              <a:rPr lang="fr-FR" b="1" dirty="0" smtClean="0"/>
              <a:t>dynamique</a:t>
            </a:r>
            <a:r>
              <a:rPr lang="fr-FR" dirty="0" smtClean="0"/>
              <a:t> de l’application </a:t>
            </a:r>
          </a:p>
          <a:p>
            <a:endParaRPr lang="fr-FR" dirty="0" smtClean="0"/>
          </a:p>
          <a:p>
            <a:endParaRPr lang="fr-FR" dirty="0" smtClean="0"/>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5CAD8962-B9D5-4DE1-AD1A-0163B9530316}"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12</a:t>
            </a:fld>
            <a:r>
              <a:rPr lang="en-US" smtClean="0"/>
              <a:t> / 57</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Approches bibliographiques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Orientées composants : </a:t>
            </a:r>
            <a:r>
              <a:rPr lang="fr-FR" dirty="0" err="1" smtClean="0"/>
              <a:t>mKernel</a:t>
            </a:r>
            <a:r>
              <a:rPr lang="fr-FR" dirty="0" smtClean="0"/>
              <a:t> [77], CORBA CCM [79], SOFA [76], Fractal [82], </a:t>
            </a:r>
            <a:r>
              <a:rPr lang="fr-FR" dirty="0" err="1" smtClean="0"/>
              <a:t>ArchJava</a:t>
            </a:r>
            <a:r>
              <a:rPr lang="fr-FR" dirty="0" smtClean="0"/>
              <a:t> [90] …</a:t>
            </a:r>
          </a:p>
          <a:p>
            <a:r>
              <a:rPr lang="fr-FR" dirty="0" smtClean="0"/>
              <a:t>Orientées services : </a:t>
            </a:r>
            <a:r>
              <a:rPr lang="fr-FR" dirty="0" err="1" smtClean="0"/>
              <a:t>ContextBox</a:t>
            </a:r>
            <a:r>
              <a:rPr lang="fr-FR" dirty="0" smtClean="0"/>
              <a:t> [105], </a:t>
            </a:r>
            <a:r>
              <a:rPr lang="fr-FR" dirty="0" err="1" smtClean="0"/>
              <a:t>OSGi</a:t>
            </a:r>
            <a:r>
              <a:rPr lang="fr-FR" dirty="0" smtClean="0"/>
              <a:t> / </a:t>
            </a:r>
            <a:r>
              <a:rPr lang="fr-FR" dirty="0" err="1" smtClean="0"/>
              <a:t>iPOJO</a:t>
            </a:r>
            <a:r>
              <a:rPr lang="fr-FR" dirty="0" smtClean="0"/>
              <a:t> [107], JINI [108] …</a:t>
            </a:r>
          </a:p>
          <a:p>
            <a:r>
              <a:rPr lang="fr-FR" dirty="0" smtClean="0"/>
              <a:t>Hybrides : SCA [185], SCR / </a:t>
            </a:r>
            <a:r>
              <a:rPr lang="fr-FR" dirty="0" err="1" smtClean="0"/>
              <a:t>OSGi</a:t>
            </a:r>
            <a:r>
              <a:rPr lang="fr-FR" dirty="0" smtClean="0"/>
              <a:t> [106]…</a:t>
            </a:r>
          </a:p>
          <a:p>
            <a:endParaRPr lang="fr-FR" dirty="0" smtClean="0"/>
          </a:p>
          <a:p>
            <a:r>
              <a:rPr lang="fr-FR" dirty="0" smtClean="0"/>
              <a:t>Mon Choix Hybride :  </a:t>
            </a:r>
          </a:p>
          <a:p>
            <a:pPr lvl="1">
              <a:buNone/>
            </a:pPr>
            <a:r>
              <a:rPr lang="fr-FR" dirty="0" smtClean="0"/>
              <a:t>   </a:t>
            </a:r>
            <a:r>
              <a:rPr lang="fr-FR" dirty="0" smtClean="0">
                <a:solidFill>
                  <a:schemeClr val="accent4">
                    <a:lumMod val="75000"/>
                  </a:schemeClr>
                </a:solidFill>
              </a:rPr>
              <a:t>Deux modes de composition dynamique : local et distribué</a:t>
            </a:r>
          </a:p>
          <a:p>
            <a:pPr lvl="1"/>
            <a:endParaRPr lang="fr-FR" dirty="0"/>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pic>
        <p:nvPicPr>
          <p:cNvPr id="12" name="Image 11" descr="books.png"/>
          <p:cNvPicPr>
            <a:picLocks noChangeAspect="1"/>
          </p:cNvPicPr>
          <p:nvPr/>
        </p:nvPicPr>
        <p:blipFill>
          <a:blip r:embed="rId3"/>
          <a:stretch>
            <a:fillRect/>
          </a:stretch>
        </p:blipFill>
        <p:spPr>
          <a:xfrm>
            <a:off x="0" y="285728"/>
            <a:ext cx="2011514" cy="1511683"/>
          </a:xfrm>
          <a:prstGeom prst="rect">
            <a:avLst/>
          </a:prstGeom>
        </p:spPr>
      </p:pic>
      <p:sp>
        <p:nvSpPr>
          <p:cNvPr id="13" name="Flèche droite à entaille 12"/>
          <p:cNvSpPr/>
          <p:nvPr/>
        </p:nvSpPr>
        <p:spPr>
          <a:xfrm>
            <a:off x="1571604" y="5429264"/>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Espace réservé de la date 7"/>
          <p:cNvSpPr>
            <a:spLocks noGrp="1"/>
          </p:cNvSpPr>
          <p:nvPr>
            <p:ph type="dt" sz="half" idx="10"/>
          </p:nvPr>
        </p:nvSpPr>
        <p:spPr/>
        <p:txBody>
          <a:bodyPr/>
          <a:lstStyle/>
          <a:p>
            <a:fld id="{A379CD3D-8E2C-47B0-8321-F376217FF7A6}" type="datetime4">
              <a:rPr lang="fr-FR" smtClean="0"/>
              <a:pPr/>
              <a:t>11 mars 2009</a:t>
            </a:fld>
            <a:endParaRPr lang="en-US" dirty="0"/>
          </a:p>
        </p:txBody>
      </p:sp>
      <p:sp>
        <p:nvSpPr>
          <p:cNvPr id="11" name="Espace réservé du numéro de diapositive 10"/>
          <p:cNvSpPr>
            <a:spLocks noGrp="1"/>
          </p:cNvSpPr>
          <p:nvPr>
            <p:ph type="sldNum" sz="quarter" idx="11"/>
          </p:nvPr>
        </p:nvSpPr>
        <p:spPr/>
        <p:txBody>
          <a:bodyPr/>
          <a:lstStyle/>
          <a:p>
            <a:fld id="{1EEAF064-13DC-4D34-B1BB-FC6DCD72F942}" type="slidenum">
              <a:rPr lang="en-US" smtClean="0"/>
              <a:pPr/>
              <a:t>13</a:t>
            </a:fld>
            <a:r>
              <a:rPr lang="en-US" smtClean="0"/>
              <a:t> / 57</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distinguer deux niveaux de composition ?</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b="1" dirty="0" smtClean="0"/>
              <a:t>Distinguer deux niveaux </a:t>
            </a:r>
            <a:r>
              <a:rPr lang="fr-FR" dirty="0" smtClean="0"/>
              <a:t>pour mieux gérer l’évolution de l’application en fonction de l’apparition et la disparition des dispositifs (distribution explicite)</a:t>
            </a:r>
          </a:p>
          <a:p>
            <a:pPr lvl="1"/>
            <a:r>
              <a:rPr lang="fr-FR" b="1" dirty="0" smtClean="0"/>
              <a:t>Niveau Local  </a:t>
            </a:r>
            <a:r>
              <a:rPr lang="fr-FR" dirty="0" smtClean="0"/>
              <a:t>: approche de la composition LCA </a:t>
            </a:r>
          </a:p>
          <a:p>
            <a:pPr lvl="1"/>
            <a:r>
              <a:rPr lang="fr-FR" b="1" dirty="0" smtClean="0"/>
              <a:t>Distribuée  </a:t>
            </a:r>
            <a:r>
              <a:rPr lang="fr-FR" dirty="0" smtClean="0"/>
              <a:t>: approche de la composition SLCA</a:t>
            </a:r>
          </a:p>
          <a:p>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CF1C9BBA-4C12-45E9-8F9E-98C3AC4FF4FC}"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14</a:t>
            </a:fld>
            <a:r>
              <a:rPr lang="en-US" smtClean="0"/>
              <a:t> / 57</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kern="1200" dirty="0" smtClean="0">
                <a:solidFill>
                  <a:schemeClr val="tx1"/>
                </a:solidFill>
                <a:latin typeface="+mj-lt"/>
                <a:ea typeface="+mj-ea"/>
                <a:cs typeface="+mj-cs"/>
              </a:rPr>
              <a:t>Composition dynamique locale : LCA</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Objectif</a:t>
            </a:r>
          </a:p>
          <a:p>
            <a:pPr lvl="1"/>
            <a:r>
              <a:rPr lang="fr-FR" dirty="0" smtClean="0"/>
              <a:t>Mécanisme de composition dynamique de services pour dispositifs simple </a:t>
            </a:r>
          </a:p>
          <a:p>
            <a:pPr lvl="1"/>
            <a:endParaRPr lang="fr-FR" dirty="0" smtClean="0"/>
          </a:p>
          <a:p>
            <a:r>
              <a:rPr lang="fr-FR" dirty="0" smtClean="0"/>
              <a:t>Principes</a:t>
            </a:r>
          </a:p>
          <a:p>
            <a:pPr lvl="1"/>
            <a:r>
              <a:rPr lang="fr-FR" dirty="0" smtClean="0">
                <a:solidFill>
                  <a:schemeClr val="tx1"/>
                </a:solidFill>
              </a:rPr>
              <a:t>Approches à composants légers : </a:t>
            </a:r>
          </a:p>
          <a:p>
            <a:pPr lvl="2"/>
            <a:r>
              <a:rPr lang="fr-FR" dirty="0" err="1" smtClean="0">
                <a:solidFill>
                  <a:schemeClr val="tx1"/>
                </a:solidFill>
              </a:rPr>
              <a:t>OpenCom</a:t>
            </a:r>
            <a:r>
              <a:rPr lang="fr-FR" dirty="0" smtClean="0">
                <a:solidFill>
                  <a:schemeClr val="tx1"/>
                </a:solidFill>
              </a:rPr>
              <a:t> [204], JavaBeans [96],  </a:t>
            </a:r>
            <a:r>
              <a:rPr lang="fr-FR" dirty="0" err="1" smtClean="0">
                <a:solidFill>
                  <a:schemeClr val="tx1"/>
                </a:solidFill>
              </a:rPr>
              <a:t>PicoContainer</a:t>
            </a:r>
            <a:r>
              <a:rPr lang="fr-FR" dirty="0" smtClean="0">
                <a:solidFill>
                  <a:schemeClr val="tx1"/>
                </a:solidFill>
              </a:rPr>
              <a:t> [205]</a:t>
            </a:r>
          </a:p>
          <a:p>
            <a:pPr lvl="1"/>
            <a:r>
              <a:rPr lang="fr-FR" dirty="0" smtClean="0"/>
              <a:t>Même structure d’exécution</a:t>
            </a:r>
          </a:p>
          <a:p>
            <a:pPr lvl="1"/>
            <a:r>
              <a:rPr lang="fr-FR" dirty="0" smtClean="0"/>
              <a:t>Composition dynamique de services :</a:t>
            </a:r>
          </a:p>
          <a:p>
            <a:pPr lvl="2"/>
            <a:r>
              <a:rPr lang="fr-FR" dirty="0" smtClean="0"/>
              <a:t>Assemblage de composants à l’exécution</a:t>
            </a:r>
          </a:p>
          <a:p>
            <a:pPr lvl="1"/>
            <a:r>
              <a:rPr lang="fr-FR" dirty="0" smtClean="0"/>
              <a:t>Interactions par événements entre composants</a:t>
            </a:r>
          </a:p>
          <a:p>
            <a:pPr lvl="2"/>
            <a:r>
              <a:rPr lang="fr-FR" dirty="0" smtClean="0"/>
              <a:t>Chaque réaction est exécutée dans une thread</a:t>
            </a:r>
          </a:p>
          <a:p>
            <a:pPr lvl="1"/>
            <a:r>
              <a:rPr lang="fr-FR" dirty="0" smtClean="0"/>
              <a:t>Composants boites-noires</a:t>
            </a:r>
          </a:p>
          <a:p>
            <a:pPr lvl="1" rtl="0" eaLnBrk="1" latinLnBrk="0" hangingPunct="1"/>
            <a:endParaRPr lang="fr-FR" sz="2800" kern="1200" dirty="0" smtClean="0">
              <a:solidFill>
                <a:schemeClr val="tx1"/>
              </a:solidFill>
              <a:latin typeface="+mn-lt"/>
              <a:ea typeface="+mn-ea"/>
              <a:cs typeface="+mn-cs"/>
            </a:endParaRPr>
          </a:p>
          <a:p>
            <a:pPr lvl="1"/>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6A5C8FFB-20E5-49B8-A88F-637532F3C56D}"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15</a:t>
            </a:fld>
            <a:r>
              <a:rPr lang="en-US" smtClean="0"/>
              <a:t> / 57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Composant et Connecteurs LCA</a:t>
            </a:r>
            <a:endParaRPr lang="fr-FR" dirty="0"/>
          </a:p>
        </p:txBody>
      </p:sp>
      <p:sp>
        <p:nvSpPr>
          <p:cNvPr id="40" name="Espace réservé du contenu 39"/>
          <p:cNvSpPr>
            <a:spLocks noGrp="1"/>
          </p:cNvSpPr>
          <p:nvPr>
            <p:ph idx="1"/>
          </p:nvPr>
        </p:nvSpPr>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buNone/>
            </a:pPr>
            <a:endParaRPr lang="fr-FR" dirty="0" smtClean="0"/>
          </a:p>
          <a:p>
            <a:pPr>
              <a:buNone/>
            </a:pPr>
            <a:endParaRPr lang="fr-FR" dirty="0" smtClean="0"/>
          </a:p>
          <a:p>
            <a:pPr>
              <a:buNone/>
            </a:pPr>
            <a:endParaRPr lang="fr-FR" dirty="0" smtClean="0"/>
          </a:p>
        </p:txBody>
      </p:sp>
      <p:sp>
        <p:nvSpPr>
          <p:cNvPr id="5" name="Rectangle à coins arrondis 4"/>
          <p:cNvSpPr/>
          <p:nvPr/>
        </p:nvSpPr>
        <p:spPr>
          <a:xfrm>
            <a:off x="1571604" y="1928802"/>
            <a:ext cx="1785950" cy="18573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7" name="Connecteur droit avec flèche 6"/>
          <p:cNvCxnSpPr/>
          <p:nvPr/>
        </p:nvCxnSpPr>
        <p:spPr>
          <a:xfrm>
            <a:off x="1214414" y="235743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357554" y="235743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357554" y="285749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14480" y="2143116"/>
            <a:ext cx="150019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méthodes</a:t>
            </a:r>
            <a:endParaRPr lang="fr-FR" dirty="0"/>
          </a:p>
        </p:txBody>
      </p:sp>
      <p:sp>
        <p:nvSpPr>
          <p:cNvPr id="11" name="Rectangle 10"/>
          <p:cNvSpPr/>
          <p:nvPr/>
        </p:nvSpPr>
        <p:spPr>
          <a:xfrm>
            <a:off x="1714480" y="2643182"/>
            <a:ext cx="1500198" cy="35719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dirty="0" smtClean="0"/>
              <a:t>événements</a:t>
            </a:r>
            <a:endParaRPr lang="fr-FR" dirty="0"/>
          </a:p>
        </p:txBody>
      </p:sp>
      <p:sp>
        <p:nvSpPr>
          <p:cNvPr id="12" name="Rectangle 11"/>
          <p:cNvSpPr/>
          <p:nvPr/>
        </p:nvSpPr>
        <p:spPr>
          <a:xfrm>
            <a:off x="1714480" y="3143248"/>
            <a:ext cx="1500198" cy="3571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t>propriétés</a:t>
            </a:r>
            <a:endParaRPr lang="fr-FR" dirty="0"/>
          </a:p>
        </p:txBody>
      </p:sp>
      <p:sp>
        <p:nvSpPr>
          <p:cNvPr id="13" name="ZoneTexte 12"/>
          <p:cNvSpPr txBox="1"/>
          <p:nvPr/>
        </p:nvSpPr>
        <p:spPr>
          <a:xfrm>
            <a:off x="714348" y="1357298"/>
            <a:ext cx="2698175" cy="461665"/>
          </a:xfrm>
          <a:prstGeom prst="rect">
            <a:avLst/>
          </a:prstGeom>
          <a:noFill/>
        </p:spPr>
        <p:txBody>
          <a:bodyPr wrap="none" rtlCol="0">
            <a:spAutoFit/>
          </a:bodyPr>
          <a:lstStyle/>
          <a:p>
            <a:r>
              <a:rPr lang="fr-FR" sz="2400" b="1" dirty="0" smtClean="0"/>
              <a:t>Composant  LCA</a:t>
            </a:r>
            <a:endParaRPr lang="fr-FR" sz="2400" b="1" dirty="0"/>
          </a:p>
        </p:txBody>
      </p:sp>
      <p:sp>
        <p:nvSpPr>
          <p:cNvPr id="14" name="ZoneTexte 13"/>
          <p:cNvSpPr txBox="1"/>
          <p:nvPr/>
        </p:nvSpPr>
        <p:spPr>
          <a:xfrm>
            <a:off x="714348" y="3929066"/>
            <a:ext cx="2031325" cy="461665"/>
          </a:xfrm>
          <a:prstGeom prst="rect">
            <a:avLst/>
          </a:prstGeom>
          <a:noFill/>
        </p:spPr>
        <p:txBody>
          <a:bodyPr wrap="none" rtlCol="0">
            <a:spAutoFit/>
          </a:bodyPr>
          <a:lstStyle/>
          <a:p>
            <a:r>
              <a:rPr lang="fr-FR" sz="2400" b="1" dirty="0" smtClean="0"/>
              <a:t>Connecteurs</a:t>
            </a:r>
            <a:endParaRPr lang="fr-FR" sz="2400" b="1" dirty="0"/>
          </a:p>
        </p:txBody>
      </p:sp>
      <p:grpSp>
        <p:nvGrpSpPr>
          <p:cNvPr id="3" name="Groupe 23"/>
          <p:cNvGrpSpPr/>
          <p:nvPr/>
        </p:nvGrpSpPr>
        <p:grpSpPr>
          <a:xfrm>
            <a:off x="4500562" y="1857364"/>
            <a:ext cx="824285" cy="857256"/>
            <a:chOff x="4572000" y="2285992"/>
            <a:chExt cx="1785950" cy="1857388"/>
          </a:xfrm>
        </p:grpSpPr>
        <p:sp>
          <p:nvSpPr>
            <p:cNvPr id="17" name="Rectangle à coins arrondis 16"/>
            <p:cNvSpPr/>
            <p:nvPr/>
          </p:nvSpPr>
          <p:spPr>
            <a:xfrm>
              <a:off x="4929190" y="2285992"/>
              <a:ext cx="1071570" cy="18573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18" name="Connecteur droit avec flèche 17"/>
            <p:cNvCxnSpPr/>
            <p:nvPr/>
          </p:nvCxnSpPr>
          <p:spPr>
            <a:xfrm>
              <a:off x="4572000" y="271462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6000760" y="264318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000760" y="31432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Groupe 24"/>
          <p:cNvGrpSpPr/>
          <p:nvPr/>
        </p:nvGrpSpPr>
        <p:grpSpPr>
          <a:xfrm>
            <a:off x="6143636" y="1285860"/>
            <a:ext cx="824285" cy="857256"/>
            <a:chOff x="4572000" y="2285992"/>
            <a:chExt cx="1785950" cy="1857388"/>
          </a:xfrm>
        </p:grpSpPr>
        <p:sp>
          <p:nvSpPr>
            <p:cNvPr id="26" name="Rectangle à coins arrondis 25"/>
            <p:cNvSpPr/>
            <p:nvPr/>
          </p:nvSpPr>
          <p:spPr>
            <a:xfrm>
              <a:off x="4929190" y="2285992"/>
              <a:ext cx="1071570" cy="18573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27" name="Connecteur droit avec flèche 26"/>
            <p:cNvCxnSpPr/>
            <p:nvPr/>
          </p:nvCxnSpPr>
          <p:spPr>
            <a:xfrm>
              <a:off x="4572000" y="271462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6000760" y="264318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000760" y="31432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e 29"/>
          <p:cNvGrpSpPr/>
          <p:nvPr/>
        </p:nvGrpSpPr>
        <p:grpSpPr>
          <a:xfrm>
            <a:off x="6143636" y="3000372"/>
            <a:ext cx="824285" cy="857256"/>
            <a:chOff x="4572000" y="2285992"/>
            <a:chExt cx="1785950" cy="1857388"/>
          </a:xfrm>
        </p:grpSpPr>
        <p:sp>
          <p:nvSpPr>
            <p:cNvPr id="31" name="Rectangle à coins arrondis 30"/>
            <p:cNvSpPr/>
            <p:nvPr/>
          </p:nvSpPr>
          <p:spPr>
            <a:xfrm>
              <a:off x="4929190" y="2285992"/>
              <a:ext cx="1071570" cy="18573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32" name="Connecteur droit avec flèche 31"/>
            <p:cNvCxnSpPr/>
            <p:nvPr/>
          </p:nvCxnSpPr>
          <p:spPr>
            <a:xfrm>
              <a:off x="4572000" y="271462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000760" y="264318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000760" y="31432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 name="Groupe 34"/>
          <p:cNvGrpSpPr/>
          <p:nvPr/>
        </p:nvGrpSpPr>
        <p:grpSpPr>
          <a:xfrm>
            <a:off x="7500958" y="1785926"/>
            <a:ext cx="824285" cy="857256"/>
            <a:chOff x="4572000" y="2285992"/>
            <a:chExt cx="1785950" cy="1857388"/>
          </a:xfrm>
        </p:grpSpPr>
        <p:sp>
          <p:nvSpPr>
            <p:cNvPr id="36" name="Rectangle à coins arrondis 35"/>
            <p:cNvSpPr/>
            <p:nvPr/>
          </p:nvSpPr>
          <p:spPr>
            <a:xfrm>
              <a:off x="4929190" y="2285992"/>
              <a:ext cx="1071570" cy="18573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37" name="Connecteur droit avec flèche 36"/>
            <p:cNvCxnSpPr/>
            <p:nvPr/>
          </p:nvCxnSpPr>
          <p:spPr>
            <a:xfrm>
              <a:off x="4572000" y="271462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6000760" y="264318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6000760" y="31432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1" name="Connecteur en angle 40"/>
          <p:cNvCxnSpPr/>
          <p:nvPr/>
        </p:nvCxnSpPr>
        <p:spPr>
          <a:xfrm flipV="1">
            <a:off x="5286380" y="1500174"/>
            <a:ext cx="857256" cy="500066"/>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Connecteur en angle 42"/>
          <p:cNvCxnSpPr/>
          <p:nvPr/>
        </p:nvCxnSpPr>
        <p:spPr>
          <a:xfrm rot="16200000" flipH="1">
            <a:off x="5250661" y="2393149"/>
            <a:ext cx="928694" cy="714380"/>
          </a:xfrm>
          <a:prstGeom prst="bentConnector3">
            <a:avLst>
              <a:gd name="adj1" fmla="val 9923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Connecteur en angle 45"/>
          <p:cNvCxnSpPr/>
          <p:nvPr/>
        </p:nvCxnSpPr>
        <p:spPr>
          <a:xfrm>
            <a:off x="7000892" y="1643050"/>
            <a:ext cx="500066" cy="285752"/>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42" name="ZoneTexte 41"/>
          <p:cNvSpPr txBox="1"/>
          <p:nvPr/>
        </p:nvSpPr>
        <p:spPr>
          <a:xfrm>
            <a:off x="1500166" y="4286256"/>
            <a:ext cx="4000528" cy="400110"/>
          </a:xfrm>
          <a:prstGeom prst="rect">
            <a:avLst/>
          </a:prstGeom>
          <a:noFill/>
        </p:spPr>
        <p:txBody>
          <a:bodyPr wrap="square" rtlCol="0">
            <a:spAutoFit/>
          </a:bodyPr>
          <a:lstStyle/>
          <a:p>
            <a:r>
              <a:rPr lang="fr-FR" sz="2000" b="1" dirty="0" smtClean="0"/>
              <a:t>Connecteur Event Simple</a:t>
            </a:r>
            <a:endParaRPr lang="fr-FR" sz="2000" b="1" dirty="0"/>
          </a:p>
        </p:txBody>
      </p:sp>
      <p:sp>
        <p:nvSpPr>
          <p:cNvPr id="44" name="ZoneTexte 43"/>
          <p:cNvSpPr txBox="1"/>
          <p:nvPr/>
        </p:nvSpPr>
        <p:spPr>
          <a:xfrm>
            <a:off x="1214414" y="4643446"/>
            <a:ext cx="5458802" cy="830997"/>
          </a:xfrm>
          <a:prstGeom prst="rect">
            <a:avLst/>
          </a:prstGeom>
          <a:noFill/>
        </p:spPr>
        <p:txBody>
          <a:bodyPr wrap="none" rtlCol="0">
            <a:spAutoFit/>
          </a:bodyPr>
          <a:lstStyle/>
          <a:p>
            <a:r>
              <a:rPr lang="fr-FR" sz="2400" dirty="0" smtClean="0">
                <a:solidFill>
                  <a:srgbClr val="0070C0"/>
                </a:solidFill>
              </a:rPr>
              <a:t>C1.Event (</a:t>
            </a:r>
            <a:r>
              <a:rPr lang="fr-FR" sz="2400" dirty="0" err="1" smtClean="0">
                <a:solidFill>
                  <a:schemeClr val="accent4">
                    <a:lumMod val="75000"/>
                  </a:schemeClr>
                </a:solidFill>
              </a:rPr>
              <a:t>param</a:t>
            </a:r>
            <a:r>
              <a:rPr lang="fr-FR" sz="2400" dirty="0" smtClean="0">
                <a:solidFill>
                  <a:srgbClr val="0070C0"/>
                </a:solidFill>
              </a:rPr>
              <a:t>) </a:t>
            </a:r>
            <a:r>
              <a:rPr lang="fr-FR" sz="2400" dirty="0" smtClean="0">
                <a:solidFill>
                  <a:srgbClr val="0070C0"/>
                </a:solidFill>
                <a:sym typeface="Wingdings" pitchFamily="2" charset="2"/>
              </a:rPr>
              <a:t> C2.Méthode (</a:t>
            </a:r>
            <a:r>
              <a:rPr lang="fr-FR" sz="2400" dirty="0" err="1" smtClean="0">
                <a:solidFill>
                  <a:schemeClr val="accent4">
                    <a:lumMod val="75000"/>
                  </a:schemeClr>
                </a:solidFill>
                <a:sym typeface="Wingdings" pitchFamily="2" charset="2"/>
              </a:rPr>
              <a:t>param</a:t>
            </a:r>
            <a:r>
              <a:rPr lang="fr-FR" sz="2400" dirty="0" smtClean="0">
                <a:solidFill>
                  <a:srgbClr val="0070C0"/>
                </a:solidFill>
                <a:sym typeface="Wingdings" pitchFamily="2" charset="2"/>
              </a:rPr>
              <a:t>)</a:t>
            </a:r>
          </a:p>
          <a:p>
            <a:r>
              <a:rPr lang="fr-FR" sz="2400" dirty="0" smtClean="0">
                <a:solidFill>
                  <a:schemeClr val="accent4">
                    <a:lumMod val="75000"/>
                  </a:schemeClr>
                </a:solidFill>
                <a:sym typeface="Wingdings" pitchFamily="2" charset="2"/>
              </a:rPr>
              <a:t>Transmission de l’événement</a:t>
            </a:r>
            <a:endParaRPr lang="fr-FR" sz="2400" dirty="0">
              <a:solidFill>
                <a:schemeClr val="accent4">
                  <a:lumMod val="75000"/>
                </a:schemeClr>
              </a:solidFill>
            </a:endParaRPr>
          </a:p>
        </p:txBody>
      </p:sp>
      <p:sp>
        <p:nvSpPr>
          <p:cNvPr id="45" name="ZoneTexte 44"/>
          <p:cNvSpPr txBox="1"/>
          <p:nvPr/>
        </p:nvSpPr>
        <p:spPr>
          <a:xfrm>
            <a:off x="1500166" y="5457782"/>
            <a:ext cx="3662349" cy="400110"/>
          </a:xfrm>
          <a:prstGeom prst="rect">
            <a:avLst/>
          </a:prstGeom>
          <a:noFill/>
        </p:spPr>
        <p:txBody>
          <a:bodyPr wrap="none" rtlCol="0">
            <a:spAutoFit/>
          </a:bodyPr>
          <a:lstStyle/>
          <a:p>
            <a:r>
              <a:rPr lang="fr-FR" sz="2000" b="1" dirty="0" smtClean="0"/>
              <a:t>Connecteur Event Complexe</a:t>
            </a:r>
            <a:endParaRPr lang="fr-FR" sz="2000" b="1" dirty="0"/>
          </a:p>
        </p:txBody>
      </p:sp>
      <p:sp>
        <p:nvSpPr>
          <p:cNvPr id="49" name="ZoneTexte 48"/>
          <p:cNvSpPr txBox="1"/>
          <p:nvPr/>
        </p:nvSpPr>
        <p:spPr>
          <a:xfrm>
            <a:off x="1214414" y="5774312"/>
            <a:ext cx="7196522" cy="830997"/>
          </a:xfrm>
          <a:prstGeom prst="rect">
            <a:avLst/>
          </a:prstGeom>
          <a:noFill/>
        </p:spPr>
        <p:txBody>
          <a:bodyPr wrap="none" rtlCol="0">
            <a:spAutoFit/>
          </a:bodyPr>
          <a:lstStyle/>
          <a:p>
            <a:r>
              <a:rPr lang="fr-FR" sz="2400" dirty="0" smtClean="0">
                <a:solidFill>
                  <a:srgbClr val="0070C0"/>
                </a:solidFill>
              </a:rPr>
              <a:t>C1.Event (</a:t>
            </a:r>
            <a:r>
              <a:rPr lang="fr-FR" sz="2400" dirty="0" err="1" smtClean="0">
                <a:solidFill>
                  <a:schemeClr val="accent4">
                    <a:lumMod val="75000"/>
                  </a:schemeClr>
                </a:solidFill>
              </a:rPr>
              <a:t>param</a:t>
            </a:r>
            <a:r>
              <a:rPr lang="fr-FR" sz="2400" dirty="0" smtClean="0">
                <a:solidFill>
                  <a:srgbClr val="0070C0"/>
                </a:solidFill>
              </a:rPr>
              <a:t>) </a:t>
            </a:r>
            <a:r>
              <a:rPr lang="fr-FR" sz="2400" dirty="0" smtClean="0">
                <a:solidFill>
                  <a:srgbClr val="0070C0"/>
                </a:solidFill>
                <a:sym typeface="Wingdings" pitchFamily="2" charset="2"/>
              </a:rPr>
              <a:t> C2.Méthode ( </a:t>
            </a:r>
            <a:r>
              <a:rPr lang="fr-FR" sz="2400" dirty="0" smtClean="0">
                <a:solidFill>
                  <a:schemeClr val="accent4">
                    <a:lumMod val="75000"/>
                  </a:schemeClr>
                </a:solidFill>
                <a:sym typeface="Wingdings" pitchFamily="2" charset="2"/>
              </a:rPr>
              <a:t>C1.</a:t>
            </a:r>
            <a:r>
              <a:rPr lang="fr-FR" sz="2400" dirty="0" err="1" smtClean="0">
                <a:solidFill>
                  <a:schemeClr val="accent4">
                    <a:lumMod val="75000"/>
                  </a:schemeClr>
                </a:solidFill>
                <a:sym typeface="Wingdings" pitchFamily="2" charset="2"/>
              </a:rPr>
              <a:t>GetAProperty</a:t>
            </a:r>
            <a:r>
              <a:rPr lang="fr-FR" sz="2400" dirty="0" smtClean="0">
                <a:solidFill>
                  <a:schemeClr val="accent4">
                    <a:lumMod val="75000"/>
                  </a:schemeClr>
                </a:solidFill>
                <a:sym typeface="Wingdings" pitchFamily="2" charset="2"/>
              </a:rPr>
              <a:t>()</a:t>
            </a:r>
            <a:r>
              <a:rPr lang="fr-FR" sz="2400" dirty="0" smtClean="0">
                <a:solidFill>
                  <a:srgbClr val="0070C0"/>
                </a:solidFill>
                <a:sym typeface="Wingdings" pitchFamily="2" charset="2"/>
              </a:rPr>
              <a:t>)</a:t>
            </a:r>
          </a:p>
          <a:p>
            <a:r>
              <a:rPr lang="fr-FR" sz="2400" dirty="0" smtClean="0">
                <a:solidFill>
                  <a:schemeClr val="accent4">
                    <a:lumMod val="75000"/>
                  </a:schemeClr>
                </a:solidFill>
                <a:sym typeface="Wingdings" pitchFamily="2" charset="2"/>
              </a:rPr>
              <a:t>Modification de la donnée transmise par callback</a:t>
            </a:r>
            <a:endParaRPr lang="fr-FR" sz="2400" dirty="0">
              <a:solidFill>
                <a:schemeClr val="accent4">
                  <a:lumMod val="75000"/>
                </a:schemeClr>
              </a:solidFill>
            </a:endParaRPr>
          </a:p>
        </p:txBody>
      </p:sp>
      <p:sp>
        <p:nvSpPr>
          <p:cNvPr id="50" name="ZoneTexte 49"/>
          <p:cNvSpPr txBox="1"/>
          <p:nvPr/>
        </p:nvSpPr>
        <p:spPr>
          <a:xfrm>
            <a:off x="5572132" y="2714620"/>
            <a:ext cx="801823" cy="369332"/>
          </a:xfrm>
          <a:prstGeom prst="rect">
            <a:avLst/>
          </a:prstGeom>
          <a:noFill/>
        </p:spPr>
        <p:txBody>
          <a:bodyPr wrap="none" rtlCol="0">
            <a:spAutoFit/>
          </a:bodyPr>
          <a:lstStyle/>
          <a:p>
            <a:r>
              <a:rPr lang="fr-FR" dirty="0" smtClean="0"/>
              <a:t>simple</a:t>
            </a:r>
            <a:endParaRPr lang="fr-FR" dirty="0"/>
          </a:p>
        </p:txBody>
      </p:sp>
      <p:sp>
        <p:nvSpPr>
          <p:cNvPr id="51" name="ZoneTexte 50"/>
          <p:cNvSpPr txBox="1"/>
          <p:nvPr/>
        </p:nvSpPr>
        <p:spPr>
          <a:xfrm>
            <a:off x="7215206" y="1285860"/>
            <a:ext cx="1082091" cy="369332"/>
          </a:xfrm>
          <a:prstGeom prst="rect">
            <a:avLst/>
          </a:prstGeom>
          <a:noFill/>
        </p:spPr>
        <p:txBody>
          <a:bodyPr wrap="none" rtlCol="0">
            <a:spAutoFit/>
          </a:bodyPr>
          <a:lstStyle/>
          <a:p>
            <a:r>
              <a:rPr lang="fr-FR" dirty="0" smtClean="0"/>
              <a:t>complexe</a:t>
            </a:r>
            <a:endParaRPr lang="fr-FR" dirty="0"/>
          </a:p>
        </p:txBody>
      </p:sp>
      <p:sp>
        <p:nvSpPr>
          <p:cNvPr id="55" name="Espace réservé du pied de page 54"/>
          <p:cNvSpPr>
            <a:spLocks noGrp="1"/>
          </p:cNvSpPr>
          <p:nvPr>
            <p:ph type="ftr" sz="quarter" idx="12"/>
          </p:nvPr>
        </p:nvSpPr>
        <p:spPr/>
        <p:txBody>
          <a:bodyPr/>
          <a:lstStyle/>
          <a:p>
            <a:r>
              <a:rPr lang="fr-FR" smtClean="0"/>
              <a:t>Soutenance de thèse D. CHEUNG-FOO-WO</a:t>
            </a:r>
            <a:endParaRPr lang="en-US" dirty="0"/>
          </a:p>
        </p:txBody>
      </p:sp>
      <p:cxnSp>
        <p:nvCxnSpPr>
          <p:cNvPr id="57" name="Connecteur en angle 56"/>
          <p:cNvCxnSpPr/>
          <p:nvPr/>
        </p:nvCxnSpPr>
        <p:spPr>
          <a:xfrm>
            <a:off x="6929454" y="1714488"/>
            <a:ext cx="500066" cy="285752"/>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8" name="Connecteur en angle 57"/>
          <p:cNvCxnSpPr/>
          <p:nvPr/>
        </p:nvCxnSpPr>
        <p:spPr>
          <a:xfrm>
            <a:off x="8501090" y="5929330"/>
            <a:ext cx="500066" cy="285752"/>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Connecteur en angle 58"/>
          <p:cNvCxnSpPr/>
          <p:nvPr/>
        </p:nvCxnSpPr>
        <p:spPr>
          <a:xfrm>
            <a:off x="8429652" y="6000768"/>
            <a:ext cx="500066" cy="285752"/>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0" name="Connecteur en angle 59"/>
          <p:cNvCxnSpPr/>
          <p:nvPr/>
        </p:nvCxnSpPr>
        <p:spPr>
          <a:xfrm flipV="1">
            <a:off x="7072330" y="4857760"/>
            <a:ext cx="857256" cy="500066"/>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48" name="Espace réservé de la date 47"/>
          <p:cNvSpPr>
            <a:spLocks noGrp="1"/>
          </p:cNvSpPr>
          <p:nvPr>
            <p:ph type="dt" sz="half" idx="10"/>
          </p:nvPr>
        </p:nvSpPr>
        <p:spPr/>
        <p:txBody>
          <a:bodyPr/>
          <a:lstStyle/>
          <a:p>
            <a:fld id="{2E781CE6-4A62-4A9C-94A1-E611AB671E22}" type="datetime4">
              <a:rPr lang="fr-FR" smtClean="0"/>
              <a:pPr/>
              <a:t>11 mars 2009</a:t>
            </a:fld>
            <a:endParaRPr lang="en-US" dirty="0"/>
          </a:p>
        </p:txBody>
      </p:sp>
      <p:sp>
        <p:nvSpPr>
          <p:cNvPr id="53" name="Espace réservé du numéro de diapositive 52"/>
          <p:cNvSpPr>
            <a:spLocks noGrp="1"/>
          </p:cNvSpPr>
          <p:nvPr>
            <p:ph type="sldNum" sz="quarter" idx="11"/>
          </p:nvPr>
        </p:nvSpPr>
        <p:spPr/>
        <p:txBody>
          <a:bodyPr/>
          <a:lstStyle/>
          <a:p>
            <a:fld id="{1EEAF064-13DC-4D34-B1BB-FC6DCD72F942}" type="slidenum">
              <a:rPr lang="en-US" smtClean="0"/>
              <a:pPr/>
              <a:t>16</a:t>
            </a:fld>
            <a:r>
              <a:rPr lang="en-US" smtClean="0"/>
              <a:t> / 57</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Composition dynamique locale LCA et services pour dispositifs</a:t>
            </a:r>
            <a:endParaRPr lang="fr-FR" dirty="0"/>
          </a:p>
        </p:txBody>
      </p:sp>
      <p:pic>
        <p:nvPicPr>
          <p:cNvPr id="4" name="Espace réservé du contenu 3" descr="upnp-light.PNG"/>
          <p:cNvPicPr>
            <a:picLocks noGrp="1" noChangeAspect="1"/>
          </p:cNvPicPr>
          <p:nvPr>
            <p:ph idx="1"/>
          </p:nvPr>
        </p:nvPicPr>
        <p:blipFill>
          <a:blip r:embed="rId3"/>
          <a:srcRect r="45992" b="5933"/>
          <a:stretch>
            <a:fillRect/>
          </a:stretch>
        </p:blipFill>
        <p:spPr>
          <a:xfrm>
            <a:off x="1142976" y="1785926"/>
            <a:ext cx="4660140" cy="4071966"/>
          </a:xfrm>
        </p:spPr>
      </p:pic>
      <p:sp>
        <p:nvSpPr>
          <p:cNvPr id="8" name="ZoneTexte 7"/>
          <p:cNvSpPr txBox="1"/>
          <p:nvPr/>
        </p:nvSpPr>
        <p:spPr>
          <a:xfrm>
            <a:off x="4357686" y="6202940"/>
            <a:ext cx="2281907" cy="369332"/>
          </a:xfrm>
          <a:prstGeom prst="rect">
            <a:avLst/>
          </a:prstGeom>
          <a:noFill/>
        </p:spPr>
        <p:txBody>
          <a:bodyPr wrap="none" rtlCol="0">
            <a:spAutoFit/>
          </a:bodyPr>
          <a:lstStyle/>
          <a:p>
            <a:r>
              <a:rPr lang="fr-FR" dirty="0" smtClean="0"/>
              <a:t>Service pour Dispositif</a:t>
            </a:r>
            <a:endParaRPr lang="fr-FR" dirty="0"/>
          </a:p>
        </p:txBody>
      </p:sp>
      <p:sp>
        <p:nvSpPr>
          <p:cNvPr id="16" name="ZoneTexte 15"/>
          <p:cNvSpPr txBox="1"/>
          <p:nvPr/>
        </p:nvSpPr>
        <p:spPr>
          <a:xfrm>
            <a:off x="6429388" y="3429000"/>
            <a:ext cx="1823833" cy="369332"/>
          </a:xfrm>
          <a:prstGeom prst="rect">
            <a:avLst/>
          </a:prstGeom>
          <a:noFill/>
        </p:spPr>
        <p:txBody>
          <a:bodyPr wrap="none" rtlCol="0">
            <a:spAutoFit/>
          </a:bodyPr>
          <a:lstStyle/>
          <a:p>
            <a:r>
              <a:rPr lang="fr-FR" dirty="0" smtClean="0"/>
              <a:t>Composant Proxy</a:t>
            </a:r>
            <a:endParaRPr lang="fr-FR" dirty="0"/>
          </a:p>
        </p:txBody>
      </p:sp>
      <p:grpSp>
        <p:nvGrpSpPr>
          <p:cNvPr id="3" name="Groupe 37"/>
          <p:cNvGrpSpPr/>
          <p:nvPr/>
        </p:nvGrpSpPr>
        <p:grpSpPr>
          <a:xfrm>
            <a:off x="4857752" y="3929066"/>
            <a:ext cx="3424699" cy="2258618"/>
            <a:chOff x="7534458" y="0"/>
            <a:chExt cx="3079123" cy="1861147"/>
          </a:xfrm>
        </p:grpSpPr>
        <p:sp>
          <p:nvSpPr>
            <p:cNvPr id="19" name="Hexagone 18"/>
            <p:cNvSpPr/>
            <p:nvPr/>
          </p:nvSpPr>
          <p:spPr>
            <a:xfrm>
              <a:off x="7534458" y="1198470"/>
              <a:ext cx="1189661" cy="528737"/>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20" name="Picture 3" descr="C:\Documents and Settings\daniel\Local Settings\Temporary Internet Files\Content.IE5\J92B6RGZ\MCj03969400000[1].wmf"/>
            <p:cNvPicPr>
              <a:picLocks noChangeAspect="1" noChangeArrowheads="1"/>
            </p:cNvPicPr>
            <p:nvPr/>
          </p:nvPicPr>
          <p:blipFill>
            <a:blip r:embed="rId4"/>
            <a:srcRect/>
            <a:stretch>
              <a:fillRect/>
            </a:stretch>
          </p:blipFill>
          <p:spPr bwMode="auto">
            <a:xfrm>
              <a:off x="8444199" y="951726"/>
              <a:ext cx="688910" cy="909421"/>
            </a:xfrm>
            <a:prstGeom prst="rect">
              <a:avLst/>
            </a:prstGeom>
            <a:noFill/>
          </p:spPr>
        </p:pic>
        <p:sp>
          <p:nvSpPr>
            <p:cNvPr id="21" name="Hexagone 20"/>
            <p:cNvSpPr/>
            <p:nvPr/>
          </p:nvSpPr>
          <p:spPr>
            <a:xfrm>
              <a:off x="9423920" y="1198470"/>
              <a:ext cx="1189661" cy="528737"/>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nvGrpSpPr>
            <p:cNvPr id="9" name="Groupe 229"/>
            <p:cNvGrpSpPr>
              <a:grpSpLocks/>
            </p:cNvGrpSpPr>
            <p:nvPr/>
          </p:nvGrpSpPr>
          <p:grpSpPr bwMode="auto">
            <a:xfrm>
              <a:off x="9144000" y="0"/>
              <a:ext cx="839755" cy="422987"/>
              <a:chOff x="3286116" y="2500306"/>
              <a:chExt cx="1714512" cy="857256"/>
            </a:xfrm>
          </p:grpSpPr>
          <p:sp>
            <p:nvSpPr>
              <p:cNvPr id="23" name="Rectangle 22"/>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26"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34"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grpSp>
        <p:cxnSp>
          <p:nvCxnSpPr>
            <p:cNvPr id="35" name="Connecteur droit 34"/>
            <p:cNvCxnSpPr/>
            <p:nvPr/>
          </p:nvCxnSpPr>
          <p:spPr>
            <a:xfrm flipV="1">
              <a:off x="8164279" y="342699"/>
              <a:ext cx="1259640" cy="847939"/>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necteur droit 35"/>
            <p:cNvCxnSpPr/>
            <p:nvPr/>
          </p:nvCxnSpPr>
          <p:spPr>
            <a:xfrm rot="16200000" flipV="1">
              <a:off x="9473167" y="617895"/>
              <a:ext cx="881228" cy="279922"/>
            </a:xfrm>
            <a:prstGeom prst="line">
              <a:avLst/>
            </a:prstGeom>
          </p:spPr>
          <p:style>
            <a:lnRef idx="3">
              <a:schemeClr val="accent6"/>
            </a:lnRef>
            <a:fillRef idx="0">
              <a:schemeClr val="accent6"/>
            </a:fillRef>
            <a:effectRef idx="2">
              <a:schemeClr val="accent6"/>
            </a:effectRef>
            <a:fontRef idx="minor">
              <a:schemeClr val="tx1"/>
            </a:fontRef>
          </p:style>
        </p:cxnSp>
      </p:grpSp>
      <p:sp>
        <p:nvSpPr>
          <p:cNvPr id="41" name="Espace réservé du pied de page 40"/>
          <p:cNvSpPr>
            <a:spLocks noGrp="1"/>
          </p:cNvSpPr>
          <p:nvPr>
            <p:ph type="ftr" sz="quarter" idx="12"/>
          </p:nvPr>
        </p:nvSpPr>
        <p:spPr/>
        <p:txBody>
          <a:bodyPr/>
          <a:lstStyle/>
          <a:p>
            <a:r>
              <a:rPr lang="fr-FR" smtClean="0"/>
              <a:t>Soutenance de thèse D. CHEUNG-FOO-WO</a:t>
            </a:r>
            <a:endParaRPr lang="en-US" dirty="0"/>
          </a:p>
        </p:txBody>
      </p:sp>
      <p:grpSp>
        <p:nvGrpSpPr>
          <p:cNvPr id="47" name="Groupe 46"/>
          <p:cNvGrpSpPr/>
          <p:nvPr/>
        </p:nvGrpSpPr>
        <p:grpSpPr>
          <a:xfrm>
            <a:off x="5357818" y="1532220"/>
            <a:ext cx="3786182" cy="1896780"/>
            <a:chOff x="8215338" y="928670"/>
            <a:chExt cx="3071802" cy="1325276"/>
          </a:xfrm>
        </p:grpSpPr>
        <p:pic>
          <p:nvPicPr>
            <p:cNvPr id="5" name="Image 4" descr="binary-light.PNG"/>
            <p:cNvPicPr>
              <a:picLocks noChangeAspect="1"/>
            </p:cNvPicPr>
            <p:nvPr/>
          </p:nvPicPr>
          <p:blipFill>
            <a:blip r:embed="rId5"/>
            <a:stretch>
              <a:fillRect/>
            </a:stretch>
          </p:blipFill>
          <p:spPr>
            <a:xfrm>
              <a:off x="8215338" y="928670"/>
              <a:ext cx="3071802" cy="1325276"/>
            </a:xfrm>
            <a:prstGeom prst="rect">
              <a:avLst/>
            </a:prstGeom>
          </p:spPr>
        </p:pic>
        <p:sp>
          <p:nvSpPr>
            <p:cNvPr id="46" name="Rectangle à coins arrondis 45"/>
            <p:cNvSpPr/>
            <p:nvPr/>
          </p:nvSpPr>
          <p:spPr>
            <a:xfrm>
              <a:off x="9429784" y="928670"/>
              <a:ext cx="761984" cy="13033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cxnSp>
        <p:nvCxnSpPr>
          <p:cNvPr id="51" name="Connecteur droit avec flèche 50"/>
          <p:cNvCxnSpPr/>
          <p:nvPr/>
        </p:nvCxnSpPr>
        <p:spPr>
          <a:xfrm flipV="1">
            <a:off x="4714876" y="3000372"/>
            <a:ext cx="1143008" cy="142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53" name="Picture 1" descr="C:\Documents and Settings\daniel\Local Settings\Temporary Internet Files\Content.IE5\J92B6RGZ\MCj03496310000[1].wmf"/>
          <p:cNvPicPr>
            <a:picLocks noChangeAspect="1" noChangeArrowheads="1"/>
          </p:cNvPicPr>
          <p:nvPr/>
        </p:nvPicPr>
        <p:blipFill>
          <a:blip r:embed="rId6"/>
          <a:srcRect/>
          <a:stretch>
            <a:fillRect/>
          </a:stretch>
        </p:blipFill>
        <p:spPr bwMode="auto">
          <a:xfrm>
            <a:off x="7858148" y="5357826"/>
            <a:ext cx="771378" cy="857256"/>
          </a:xfrm>
          <a:prstGeom prst="rect">
            <a:avLst/>
          </a:prstGeom>
          <a:noFill/>
        </p:spPr>
      </p:pic>
      <p:sp>
        <p:nvSpPr>
          <p:cNvPr id="24" name="Espace réservé de la date 23"/>
          <p:cNvSpPr>
            <a:spLocks noGrp="1"/>
          </p:cNvSpPr>
          <p:nvPr>
            <p:ph type="dt" sz="half" idx="10"/>
          </p:nvPr>
        </p:nvSpPr>
        <p:spPr/>
        <p:txBody>
          <a:bodyPr/>
          <a:lstStyle/>
          <a:p>
            <a:fld id="{27B5EE7C-E524-4833-B257-464C3C293CC1}" type="datetime4">
              <a:rPr lang="fr-FR" smtClean="0"/>
              <a:pPr/>
              <a:t>11 mars 2009</a:t>
            </a:fld>
            <a:endParaRPr lang="en-US" dirty="0"/>
          </a:p>
        </p:txBody>
      </p:sp>
      <p:sp>
        <p:nvSpPr>
          <p:cNvPr id="27" name="Espace réservé du numéro de diapositive 26"/>
          <p:cNvSpPr>
            <a:spLocks noGrp="1"/>
          </p:cNvSpPr>
          <p:nvPr>
            <p:ph type="sldNum" sz="quarter" idx="11"/>
          </p:nvPr>
        </p:nvSpPr>
        <p:spPr/>
        <p:txBody>
          <a:bodyPr/>
          <a:lstStyle/>
          <a:p>
            <a:fld id="{1EEAF064-13DC-4D34-B1BB-FC6DCD72F942}" type="slidenum">
              <a:rPr lang="en-US" smtClean="0"/>
              <a:pPr/>
              <a:t>17</a:t>
            </a:fld>
            <a:r>
              <a:rPr lang="en-US" smtClean="0"/>
              <a:t> / 57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mtClean="0"/>
              <a:t>De LCA à SLCA</a:t>
            </a:r>
            <a:endParaRPr lang="fr-FR" dirty="0"/>
          </a:p>
        </p:txBody>
      </p:sp>
      <p:sp>
        <p:nvSpPr>
          <p:cNvPr id="37" name="Espace réservé du pied de page 36"/>
          <p:cNvSpPr>
            <a:spLocks noGrp="1"/>
          </p:cNvSpPr>
          <p:nvPr>
            <p:ph type="ftr" sz="quarter" idx="11"/>
          </p:nvPr>
        </p:nvSpPr>
        <p:spPr/>
        <p:txBody>
          <a:bodyPr/>
          <a:lstStyle/>
          <a:p>
            <a:r>
              <a:rPr lang="fr-FR" smtClean="0"/>
              <a:t>Soutenance de thèse D. CHEUNG-FOO-WO</a:t>
            </a:r>
            <a:endParaRPr lang="en-US" dirty="0"/>
          </a:p>
        </p:txBody>
      </p:sp>
      <p:sp>
        <p:nvSpPr>
          <p:cNvPr id="4" name="Hexagone 3"/>
          <p:cNvSpPr/>
          <p:nvPr/>
        </p:nvSpPr>
        <p:spPr>
          <a:xfrm>
            <a:off x="1142976"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sp>
        <p:nvSpPr>
          <p:cNvPr id="38" name="ZoneTexte 37"/>
          <p:cNvSpPr txBox="1"/>
          <p:nvPr/>
        </p:nvSpPr>
        <p:spPr>
          <a:xfrm>
            <a:off x="1095855" y="2059536"/>
            <a:ext cx="2904641" cy="923330"/>
          </a:xfrm>
          <a:prstGeom prst="rect">
            <a:avLst/>
          </a:prstGeom>
          <a:noFill/>
        </p:spPr>
        <p:txBody>
          <a:bodyPr wrap="none" rtlCol="0">
            <a:spAutoFit/>
          </a:bodyPr>
          <a:lstStyle/>
          <a:p>
            <a:r>
              <a:rPr lang="fr-FR" dirty="0" smtClean="0"/>
              <a:t>Assemblage d’une logique</a:t>
            </a:r>
            <a:br>
              <a:rPr lang="fr-FR" dirty="0" smtClean="0"/>
            </a:br>
            <a:r>
              <a:rPr lang="fr-FR" dirty="0" smtClean="0"/>
              <a:t>interne avec des composants</a:t>
            </a:r>
            <a:br>
              <a:rPr lang="fr-FR" dirty="0" smtClean="0"/>
            </a:br>
            <a:r>
              <a:rPr lang="fr-FR" dirty="0" smtClean="0"/>
              <a:t>de base</a:t>
            </a:r>
          </a:p>
        </p:txBody>
      </p:sp>
      <p:pic>
        <p:nvPicPr>
          <p:cNvPr id="39"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a:off x="3000364" y="4429132"/>
            <a:ext cx="1406525" cy="1843087"/>
          </a:xfrm>
          <a:prstGeom prst="rect">
            <a:avLst/>
          </a:prstGeom>
          <a:noFill/>
        </p:spPr>
      </p:pic>
      <p:sp>
        <p:nvSpPr>
          <p:cNvPr id="14" name="Hexagone 13"/>
          <p:cNvSpPr/>
          <p:nvPr/>
        </p:nvSpPr>
        <p:spPr>
          <a:xfrm>
            <a:off x="5000628"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nvGrpSpPr>
          <p:cNvPr id="3" name="Groupe 229"/>
          <p:cNvGrpSpPr>
            <a:grpSpLocks/>
          </p:cNvGrpSpPr>
          <p:nvPr/>
        </p:nvGrpSpPr>
        <p:grpSpPr bwMode="auto">
          <a:xfrm>
            <a:off x="4429124" y="2500306"/>
            <a:ext cx="1714500" cy="857250"/>
            <a:chOff x="3286116" y="2500306"/>
            <a:chExt cx="1714512" cy="857256"/>
          </a:xfrm>
        </p:grpSpPr>
        <p:sp>
          <p:nvSpPr>
            <p:cNvPr id="16" name="Rectangle 15"/>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17"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9"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20"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21"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22"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23"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24"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25"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26"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27"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28"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grpSp>
      <p:cxnSp>
        <p:nvCxnSpPr>
          <p:cNvPr id="18" name="Connecteur droit 17"/>
          <p:cNvCxnSpPr>
            <a:endCxn id="9" idx="1"/>
          </p:cNvCxnSpPr>
          <p:nvPr/>
        </p:nvCxnSpPr>
        <p:spPr>
          <a:xfrm flipV="1">
            <a:off x="2428860" y="3194841"/>
            <a:ext cx="2571765" cy="17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Connecteur droit 28"/>
          <p:cNvCxnSpPr/>
          <p:nvPr/>
        </p:nvCxnSpPr>
        <p:spPr>
          <a:xfrm rot="16200000" flipV="1">
            <a:off x="5107785" y="3750470"/>
            <a:ext cx="1785949" cy="571507"/>
          </a:xfrm>
          <a:prstGeom prst="line">
            <a:avLst/>
          </a:prstGeom>
        </p:spPr>
        <p:style>
          <a:lnRef idx="3">
            <a:schemeClr val="accent6"/>
          </a:lnRef>
          <a:fillRef idx="0">
            <a:schemeClr val="accent6"/>
          </a:fillRef>
          <a:effectRef idx="2">
            <a:schemeClr val="accent6"/>
          </a:effectRef>
          <a:fontRef idx="minor">
            <a:schemeClr val="tx1"/>
          </a:fontRef>
        </p:style>
      </p:cxnSp>
      <p:sp>
        <p:nvSpPr>
          <p:cNvPr id="31" name="Rectangle 30"/>
          <p:cNvSpPr/>
          <p:nvPr/>
        </p:nvSpPr>
        <p:spPr>
          <a:xfrm>
            <a:off x="6357950" y="3643314"/>
            <a:ext cx="285752"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4" name="ZoneTexte 33"/>
          <p:cNvSpPr txBox="1"/>
          <p:nvPr/>
        </p:nvSpPr>
        <p:spPr>
          <a:xfrm>
            <a:off x="4000496" y="2071678"/>
            <a:ext cx="2780377" cy="369332"/>
          </a:xfrm>
          <a:prstGeom prst="rect">
            <a:avLst/>
          </a:prstGeom>
          <a:noFill/>
        </p:spPr>
        <p:txBody>
          <a:bodyPr wrap="none" rtlCol="0">
            <a:spAutoFit/>
          </a:bodyPr>
          <a:lstStyle/>
          <a:p>
            <a:r>
              <a:rPr lang="fr-FR" dirty="0" smtClean="0"/>
              <a:t>Assemblage de composants</a:t>
            </a:r>
            <a:endParaRPr lang="fr-FR" dirty="0"/>
          </a:p>
        </p:txBody>
      </p:sp>
      <p:pic>
        <p:nvPicPr>
          <p:cNvPr id="44" name="Picture 1" descr="C:\Documents and Settings\daniel\Local Settings\Temporary Internet Files\Content.IE5\J92B6RGZ\MCj03496310000[1].wmf"/>
          <p:cNvPicPr>
            <a:picLocks noChangeAspect="1" noChangeArrowheads="1"/>
          </p:cNvPicPr>
          <p:nvPr/>
        </p:nvPicPr>
        <p:blipFill>
          <a:blip r:embed="rId4"/>
          <a:srcRect/>
          <a:stretch>
            <a:fillRect/>
          </a:stretch>
        </p:blipFill>
        <p:spPr bwMode="auto">
          <a:xfrm>
            <a:off x="6643702" y="5143512"/>
            <a:ext cx="1028504" cy="1143008"/>
          </a:xfrm>
          <a:prstGeom prst="rect">
            <a:avLst/>
          </a:prstGeom>
          <a:noFill/>
        </p:spPr>
      </p:pic>
      <p:sp>
        <p:nvSpPr>
          <p:cNvPr id="30" name="ZoneTexte 29"/>
          <p:cNvSpPr txBox="1"/>
          <p:nvPr/>
        </p:nvSpPr>
        <p:spPr>
          <a:xfrm>
            <a:off x="6762261" y="3369704"/>
            <a:ext cx="2547451" cy="923330"/>
          </a:xfrm>
          <a:prstGeom prst="rect">
            <a:avLst/>
          </a:prstGeom>
          <a:noFill/>
        </p:spPr>
        <p:txBody>
          <a:bodyPr wrap="square" rtlCol="0">
            <a:spAutoFit/>
          </a:bodyPr>
          <a:lstStyle/>
          <a:p>
            <a:r>
              <a:rPr lang="fr-FR" dirty="0" smtClean="0"/>
              <a:t>Composant Proxy d’un </a:t>
            </a:r>
          </a:p>
          <a:p>
            <a:r>
              <a:rPr lang="fr-FR" dirty="0" smtClean="0"/>
              <a:t>dispositif communiquant par événements</a:t>
            </a:r>
          </a:p>
        </p:txBody>
      </p:sp>
      <p:sp>
        <p:nvSpPr>
          <p:cNvPr id="33" name="Rectangle 50"/>
          <p:cNvSpPr>
            <a:spLocks noChangeArrowheads="1"/>
          </p:cNvSpPr>
          <p:nvPr/>
        </p:nvSpPr>
        <p:spPr bwMode="auto">
          <a:xfrm>
            <a:off x="6333633" y="4369836"/>
            <a:ext cx="285752" cy="285752"/>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35" name="ZoneTexte 34"/>
          <p:cNvSpPr txBox="1"/>
          <p:nvPr/>
        </p:nvSpPr>
        <p:spPr>
          <a:xfrm>
            <a:off x="6762261" y="4369836"/>
            <a:ext cx="2547451" cy="369332"/>
          </a:xfrm>
          <a:prstGeom prst="rect">
            <a:avLst/>
          </a:prstGeom>
          <a:noFill/>
        </p:spPr>
        <p:txBody>
          <a:bodyPr wrap="square" rtlCol="0">
            <a:spAutoFit/>
          </a:bodyPr>
          <a:lstStyle/>
          <a:p>
            <a:r>
              <a:rPr lang="fr-FR" dirty="0" smtClean="0"/>
              <a:t>Composant  de base</a:t>
            </a:r>
          </a:p>
        </p:txBody>
      </p:sp>
      <p:sp>
        <p:nvSpPr>
          <p:cNvPr id="32" name="Espace réservé de la date 31"/>
          <p:cNvSpPr>
            <a:spLocks noGrp="1"/>
          </p:cNvSpPr>
          <p:nvPr>
            <p:ph type="dt" sz="half" idx="10"/>
          </p:nvPr>
        </p:nvSpPr>
        <p:spPr/>
        <p:txBody>
          <a:bodyPr/>
          <a:lstStyle/>
          <a:p>
            <a:fld id="{3154A86D-D6A9-477C-8EF7-3B5FACFE345B}" type="datetime4">
              <a:rPr lang="fr-FR" smtClean="0"/>
              <a:pPr/>
              <a:t>11 mars 2009</a:t>
            </a:fld>
            <a:endParaRPr lang="en-US"/>
          </a:p>
        </p:txBody>
      </p:sp>
      <p:sp>
        <p:nvSpPr>
          <p:cNvPr id="40" name="Espace réservé du numéro de diapositive 39"/>
          <p:cNvSpPr>
            <a:spLocks noGrp="1"/>
          </p:cNvSpPr>
          <p:nvPr>
            <p:ph type="sldNum" sz="quarter" idx="12"/>
          </p:nvPr>
        </p:nvSpPr>
        <p:spPr/>
        <p:txBody>
          <a:bodyPr/>
          <a:lstStyle/>
          <a:p>
            <a:fld id="{6294C92D-0306-4E69-9CD3-20855E849650}" type="slidenum">
              <a:rPr lang="en-US" smtClean="0"/>
              <a:pPr/>
              <a:t>18</a:t>
            </a:fld>
            <a:r>
              <a:rPr lang="en-US" smtClean="0"/>
              <a:t> / 57</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exagone 32"/>
          <p:cNvSpPr/>
          <p:nvPr/>
        </p:nvSpPr>
        <p:spPr>
          <a:xfrm>
            <a:off x="3143240" y="1928802"/>
            <a:ext cx="4643470" cy="214314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normAutofit/>
          </a:bodyPr>
          <a:lstStyle/>
          <a:p>
            <a:r>
              <a:rPr lang="fr-FR" dirty="0" smtClean="0"/>
              <a:t>De LCA à SLCA</a:t>
            </a:r>
            <a:endParaRPr lang="fr-FR" dirty="0"/>
          </a:p>
        </p:txBody>
      </p:sp>
      <p:sp>
        <p:nvSpPr>
          <p:cNvPr id="52" name="Espace réservé du pied de page 51"/>
          <p:cNvSpPr>
            <a:spLocks noGrp="1"/>
          </p:cNvSpPr>
          <p:nvPr>
            <p:ph type="ftr" sz="quarter" idx="11"/>
          </p:nvPr>
        </p:nvSpPr>
        <p:spPr/>
        <p:txBody>
          <a:bodyPr/>
          <a:lstStyle/>
          <a:p>
            <a:r>
              <a:rPr lang="fr-FR" smtClean="0"/>
              <a:t>Soutenance de thèse D. CHEUNG-FOO-WO</a:t>
            </a:r>
            <a:endParaRPr lang="en-US" dirty="0"/>
          </a:p>
        </p:txBody>
      </p:sp>
      <p:sp>
        <p:nvSpPr>
          <p:cNvPr id="4" name="Hexagone 3"/>
          <p:cNvSpPr/>
          <p:nvPr/>
        </p:nvSpPr>
        <p:spPr>
          <a:xfrm>
            <a:off x="1142976"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39"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a:off x="3000364" y="4429132"/>
            <a:ext cx="1406525" cy="1843087"/>
          </a:xfrm>
          <a:prstGeom prst="rect">
            <a:avLst/>
          </a:prstGeom>
          <a:noFill/>
        </p:spPr>
      </p:pic>
      <p:sp>
        <p:nvSpPr>
          <p:cNvPr id="14" name="Hexagone 13"/>
          <p:cNvSpPr/>
          <p:nvPr/>
        </p:nvSpPr>
        <p:spPr>
          <a:xfrm>
            <a:off x="5000628"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nvGrpSpPr>
          <p:cNvPr id="3" name="Groupe 229"/>
          <p:cNvGrpSpPr>
            <a:grpSpLocks/>
          </p:cNvGrpSpPr>
          <p:nvPr/>
        </p:nvGrpSpPr>
        <p:grpSpPr bwMode="auto">
          <a:xfrm>
            <a:off x="4429124" y="2500306"/>
            <a:ext cx="1714500" cy="857250"/>
            <a:chOff x="3286116" y="2500306"/>
            <a:chExt cx="1714512" cy="857256"/>
          </a:xfrm>
        </p:grpSpPr>
        <p:sp>
          <p:nvSpPr>
            <p:cNvPr id="16" name="Rectangle 15"/>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17"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9"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20"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21"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22"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23"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24"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25"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26"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27"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28"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35" name="Rectangle 62"/>
            <p:cNvSpPr>
              <a:spLocks noChangeArrowheads="1"/>
            </p:cNvSpPr>
            <p:nvPr/>
          </p:nvSpPr>
          <p:spPr bwMode="auto">
            <a:xfrm>
              <a:off x="3714747" y="2643183"/>
              <a:ext cx="214315" cy="20637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grpSp>
      <p:cxnSp>
        <p:nvCxnSpPr>
          <p:cNvPr id="18" name="Connecteur droit 17"/>
          <p:cNvCxnSpPr>
            <a:endCxn id="9" idx="1"/>
          </p:cNvCxnSpPr>
          <p:nvPr/>
        </p:nvCxnSpPr>
        <p:spPr>
          <a:xfrm flipV="1">
            <a:off x="2428860" y="3194841"/>
            <a:ext cx="2571765" cy="17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Connecteur droit 28"/>
          <p:cNvCxnSpPr/>
          <p:nvPr/>
        </p:nvCxnSpPr>
        <p:spPr>
          <a:xfrm rot="16200000" flipV="1">
            <a:off x="5107785" y="3750470"/>
            <a:ext cx="1785949" cy="571507"/>
          </a:xfrm>
          <a:prstGeom prst="line">
            <a:avLst/>
          </a:prstGeom>
        </p:spPr>
        <p:style>
          <a:lnRef idx="3">
            <a:schemeClr val="accent6"/>
          </a:lnRef>
          <a:fillRef idx="0">
            <a:schemeClr val="accent6"/>
          </a:fillRef>
          <a:effectRef idx="2">
            <a:schemeClr val="accent6"/>
          </a:effectRef>
          <a:fontRef idx="minor">
            <a:schemeClr val="tx1"/>
          </a:fontRef>
        </p:style>
      </p:cxnSp>
      <p:sp>
        <p:nvSpPr>
          <p:cNvPr id="31" name="Rectangle 30"/>
          <p:cNvSpPr/>
          <p:nvPr/>
        </p:nvSpPr>
        <p:spPr>
          <a:xfrm>
            <a:off x="8501090" y="4131238"/>
            <a:ext cx="285752"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2" name="ZoneTexte 31"/>
          <p:cNvSpPr txBox="1"/>
          <p:nvPr/>
        </p:nvSpPr>
        <p:spPr>
          <a:xfrm>
            <a:off x="6643702" y="4131238"/>
            <a:ext cx="1823833" cy="369332"/>
          </a:xfrm>
          <a:prstGeom prst="rect">
            <a:avLst/>
          </a:prstGeom>
          <a:noFill/>
        </p:spPr>
        <p:txBody>
          <a:bodyPr wrap="none" rtlCol="0">
            <a:spAutoFit/>
          </a:bodyPr>
          <a:lstStyle/>
          <a:p>
            <a:r>
              <a:rPr lang="fr-FR" dirty="0" smtClean="0"/>
              <a:t>Composant Proxy</a:t>
            </a:r>
            <a:endParaRPr lang="fr-FR" dirty="0"/>
          </a:p>
        </p:txBody>
      </p:sp>
      <p:sp>
        <p:nvSpPr>
          <p:cNvPr id="30" name="Rogner un rectangle avec un coin du même côté 29"/>
          <p:cNvSpPr/>
          <p:nvPr/>
        </p:nvSpPr>
        <p:spPr>
          <a:xfrm>
            <a:off x="5500694" y="1643050"/>
            <a:ext cx="1714512" cy="285752"/>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36" name="Connecteur droit 35"/>
          <p:cNvCxnSpPr>
            <a:stCxn id="35" idx="0"/>
          </p:cNvCxnSpPr>
          <p:nvPr/>
        </p:nvCxnSpPr>
        <p:spPr>
          <a:xfrm rot="5400000" flipH="1" flipV="1">
            <a:off x="5125644" y="1768069"/>
            <a:ext cx="714379" cy="1035848"/>
          </a:xfrm>
          <a:prstGeom prst="line">
            <a:avLst/>
          </a:prstGeom>
        </p:spPr>
        <p:style>
          <a:lnRef idx="3">
            <a:schemeClr val="accent3"/>
          </a:lnRef>
          <a:fillRef idx="0">
            <a:schemeClr val="accent3"/>
          </a:fillRef>
          <a:effectRef idx="2">
            <a:schemeClr val="accent3"/>
          </a:effectRef>
          <a:fontRef idx="minor">
            <a:schemeClr val="tx1"/>
          </a:fontRef>
        </p:style>
      </p:cxnSp>
      <p:sp>
        <p:nvSpPr>
          <p:cNvPr id="41" name="Rectangle 40"/>
          <p:cNvSpPr/>
          <p:nvPr/>
        </p:nvSpPr>
        <p:spPr>
          <a:xfrm>
            <a:off x="8501090" y="4559866"/>
            <a:ext cx="285752"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2" name="ZoneTexte 41"/>
          <p:cNvSpPr txBox="1"/>
          <p:nvPr/>
        </p:nvSpPr>
        <p:spPr>
          <a:xfrm>
            <a:off x="6643702" y="4559866"/>
            <a:ext cx="1894558" cy="369332"/>
          </a:xfrm>
          <a:prstGeom prst="rect">
            <a:avLst/>
          </a:prstGeom>
          <a:noFill/>
        </p:spPr>
        <p:txBody>
          <a:bodyPr wrap="none" rtlCol="0">
            <a:spAutoFit/>
          </a:bodyPr>
          <a:lstStyle/>
          <a:p>
            <a:r>
              <a:rPr lang="fr-FR" dirty="0" smtClean="0"/>
              <a:t>Composant Sonde</a:t>
            </a:r>
            <a:endParaRPr lang="fr-FR" dirty="0"/>
          </a:p>
        </p:txBody>
      </p:sp>
      <p:sp>
        <p:nvSpPr>
          <p:cNvPr id="43" name="ZoneTexte 42"/>
          <p:cNvSpPr txBox="1"/>
          <p:nvPr/>
        </p:nvSpPr>
        <p:spPr>
          <a:xfrm>
            <a:off x="7249442" y="1500174"/>
            <a:ext cx="1423723" cy="646331"/>
          </a:xfrm>
          <a:prstGeom prst="rect">
            <a:avLst/>
          </a:prstGeom>
          <a:noFill/>
        </p:spPr>
        <p:txBody>
          <a:bodyPr wrap="none" rtlCol="0">
            <a:spAutoFit/>
          </a:bodyPr>
          <a:lstStyle/>
          <a:p>
            <a:r>
              <a:rPr lang="fr-FR" dirty="0" smtClean="0"/>
              <a:t>Interface</a:t>
            </a:r>
            <a:br>
              <a:rPr lang="fr-FR" dirty="0" smtClean="0"/>
            </a:br>
            <a:r>
              <a:rPr lang="fr-FR" dirty="0" smtClean="0"/>
              <a:t>fonctionnelle</a:t>
            </a:r>
          </a:p>
        </p:txBody>
      </p:sp>
      <p:sp>
        <p:nvSpPr>
          <p:cNvPr id="45" name="ZoneTexte 44"/>
          <p:cNvSpPr txBox="1"/>
          <p:nvPr/>
        </p:nvSpPr>
        <p:spPr>
          <a:xfrm>
            <a:off x="4071934" y="4071942"/>
            <a:ext cx="1901931" cy="369332"/>
          </a:xfrm>
          <a:prstGeom prst="rect">
            <a:avLst/>
          </a:prstGeom>
          <a:noFill/>
        </p:spPr>
        <p:txBody>
          <a:bodyPr wrap="none" rtlCol="0">
            <a:spAutoFit/>
          </a:bodyPr>
          <a:lstStyle/>
          <a:p>
            <a:r>
              <a:rPr lang="fr-FR" dirty="0" smtClean="0"/>
              <a:t>Service composite</a:t>
            </a:r>
            <a:endParaRPr lang="fr-FR" dirty="0"/>
          </a:p>
        </p:txBody>
      </p:sp>
      <p:sp>
        <p:nvSpPr>
          <p:cNvPr id="34" name="Rogner un rectangle avec un coin du même côté 33"/>
          <p:cNvSpPr/>
          <p:nvPr/>
        </p:nvSpPr>
        <p:spPr>
          <a:xfrm>
            <a:off x="3714744" y="1643050"/>
            <a:ext cx="1714512" cy="285752"/>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46" name="Connecteur droit 45"/>
          <p:cNvCxnSpPr/>
          <p:nvPr/>
        </p:nvCxnSpPr>
        <p:spPr>
          <a:xfrm rot="5400000">
            <a:off x="3679025" y="2321711"/>
            <a:ext cx="785818"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Connecteur droit 47"/>
          <p:cNvCxnSpPr/>
          <p:nvPr/>
        </p:nvCxnSpPr>
        <p:spPr>
          <a:xfrm>
            <a:off x="4071934" y="2714620"/>
            <a:ext cx="357190" cy="1588"/>
          </a:xfrm>
          <a:prstGeom prst="line">
            <a:avLst/>
          </a:prstGeom>
        </p:spPr>
        <p:style>
          <a:lnRef idx="3">
            <a:schemeClr val="accent2"/>
          </a:lnRef>
          <a:fillRef idx="0">
            <a:schemeClr val="accent2"/>
          </a:fillRef>
          <a:effectRef idx="2">
            <a:schemeClr val="accent2"/>
          </a:effectRef>
          <a:fontRef idx="minor">
            <a:schemeClr val="tx1"/>
          </a:fontRef>
        </p:style>
      </p:cxnSp>
      <p:sp>
        <p:nvSpPr>
          <p:cNvPr id="61" name="ZoneTexte 60"/>
          <p:cNvSpPr txBox="1"/>
          <p:nvPr/>
        </p:nvSpPr>
        <p:spPr>
          <a:xfrm>
            <a:off x="2285984" y="1571612"/>
            <a:ext cx="1261114" cy="646331"/>
          </a:xfrm>
          <a:prstGeom prst="rect">
            <a:avLst/>
          </a:prstGeom>
          <a:noFill/>
        </p:spPr>
        <p:txBody>
          <a:bodyPr wrap="none" rtlCol="0">
            <a:spAutoFit/>
          </a:bodyPr>
          <a:lstStyle/>
          <a:p>
            <a:r>
              <a:rPr lang="fr-FR" dirty="0" smtClean="0"/>
              <a:t>Interface</a:t>
            </a:r>
            <a:br>
              <a:rPr lang="fr-FR" dirty="0" smtClean="0"/>
            </a:br>
            <a:r>
              <a:rPr lang="fr-FR" dirty="0" smtClean="0"/>
              <a:t>structurelle</a:t>
            </a:r>
          </a:p>
        </p:txBody>
      </p:sp>
      <p:sp>
        <p:nvSpPr>
          <p:cNvPr id="62" name="Accolade ouvrante 61"/>
          <p:cNvSpPr/>
          <p:nvPr/>
        </p:nvSpPr>
        <p:spPr>
          <a:xfrm>
            <a:off x="2000232" y="1500174"/>
            <a:ext cx="428628" cy="27146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ZoneTexte 62"/>
          <p:cNvSpPr txBox="1"/>
          <p:nvPr/>
        </p:nvSpPr>
        <p:spPr>
          <a:xfrm>
            <a:off x="714348" y="2571744"/>
            <a:ext cx="1243354" cy="646331"/>
          </a:xfrm>
          <a:prstGeom prst="rect">
            <a:avLst/>
          </a:prstGeom>
          <a:noFill/>
        </p:spPr>
        <p:txBody>
          <a:bodyPr wrap="none" rtlCol="0">
            <a:spAutoFit/>
          </a:bodyPr>
          <a:lstStyle/>
          <a:p>
            <a:r>
              <a:rPr lang="fr-FR" dirty="0" smtClean="0"/>
              <a:t>Service</a:t>
            </a:r>
            <a:br>
              <a:rPr lang="fr-FR" dirty="0" smtClean="0"/>
            </a:br>
            <a:r>
              <a:rPr lang="fr-FR" dirty="0" smtClean="0"/>
              <a:t> Composite</a:t>
            </a:r>
            <a:endParaRPr lang="fr-FR" dirty="0"/>
          </a:p>
        </p:txBody>
      </p:sp>
      <p:pic>
        <p:nvPicPr>
          <p:cNvPr id="54" name="Picture 1" descr="C:\Documents and Settings\daniel\Local Settings\Temporary Internet Files\Content.IE5\J92B6RGZ\MCj03496310000[1].wmf"/>
          <p:cNvPicPr>
            <a:picLocks noChangeAspect="1" noChangeArrowheads="1"/>
          </p:cNvPicPr>
          <p:nvPr/>
        </p:nvPicPr>
        <p:blipFill>
          <a:blip r:embed="rId4"/>
          <a:srcRect/>
          <a:stretch>
            <a:fillRect/>
          </a:stretch>
        </p:blipFill>
        <p:spPr bwMode="auto">
          <a:xfrm>
            <a:off x="6643702" y="5143512"/>
            <a:ext cx="1028504" cy="1143008"/>
          </a:xfrm>
          <a:prstGeom prst="rect">
            <a:avLst/>
          </a:prstGeom>
          <a:noFill/>
        </p:spPr>
      </p:pic>
      <p:sp>
        <p:nvSpPr>
          <p:cNvPr id="40" name="Espace réservé de la date 39"/>
          <p:cNvSpPr>
            <a:spLocks noGrp="1"/>
          </p:cNvSpPr>
          <p:nvPr>
            <p:ph type="dt" sz="half" idx="10"/>
          </p:nvPr>
        </p:nvSpPr>
        <p:spPr/>
        <p:txBody>
          <a:bodyPr/>
          <a:lstStyle/>
          <a:p>
            <a:fld id="{17869BD2-56DE-45F4-B61B-00865B52F047}" type="datetime4">
              <a:rPr lang="fr-FR" smtClean="0"/>
              <a:pPr/>
              <a:t>11 mars 2009</a:t>
            </a:fld>
            <a:endParaRPr lang="en-US"/>
          </a:p>
        </p:txBody>
      </p:sp>
      <p:sp>
        <p:nvSpPr>
          <p:cNvPr id="47" name="Espace réservé du numéro de diapositive 46"/>
          <p:cNvSpPr>
            <a:spLocks noGrp="1"/>
          </p:cNvSpPr>
          <p:nvPr>
            <p:ph type="sldNum" sz="quarter" idx="12"/>
          </p:nvPr>
        </p:nvSpPr>
        <p:spPr/>
        <p:txBody>
          <a:bodyPr/>
          <a:lstStyle/>
          <a:p>
            <a:fld id="{6294C92D-0306-4E69-9CD3-20855E849650}" type="slidenum">
              <a:rPr lang="en-US" smtClean="0"/>
              <a:pPr/>
              <a:t>19</a:t>
            </a:fld>
            <a:r>
              <a:rPr lang="en-US" smtClean="0"/>
              <a:t> / 57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5" name="Espace réservé du pied de page 4"/>
          <p:cNvSpPr>
            <a:spLocks noGrp="1"/>
          </p:cNvSpPr>
          <p:nvPr>
            <p:ph type="ftr" sz="quarter" idx="11"/>
          </p:nvPr>
        </p:nvSpPr>
        <p:spPr/>
        <p:txBody>
          <a:bodyPr/>
          <a:lstStyle/>
          <a:p>
            <a:r>
              <a:rPr lang="fr-FR" smtClean="0"/>
              <a:t>Soutenance de thèse D. CHEUNG-FOO-WO</a:t>
            </a:r>
            <a:endParaRPr lang="en-US" dirty="0"/>
          </a:p>
        </p:txBody>
      </p:sp>
      <p:graphicFrame>
        <p:nvGraphicFramePr>
          <p:cNvPr id="6" name="Espace réservé du contenu 5"/>
          <p:cNvGraphicFramePr>
            <a:graphicFrameLocks noGrp="1"/>
          </p:cNvGraphicFramePr>
          <p:nvPr>
            <p:ph idx="4294967295"/>
          </p:nvPr>
        </p:nvGraphicFramePr>
        <p:xfrm>
          <a:off x="1214438" y="1571625"/>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tc>
              </a:tr>
            </a:tbl>
          </a:graphicData>
        </a:graphic>
      </p:graphicFrame>
      <p:sp>
        <p:nvSpPr>
          <p:cNvPr id="7" name="Espace réservé de la date 6"/>
          <p:cNvSpPr>
            <a:spLocks noGrp="1"/>
          </p:cNvSpPr>
          <p:nvPr>
            <p:ph type="dt" sz="half" idx="10"/>
          </p:nvPr>
        </p:nvSpPr>
        <p:spPr/>
        <p:txBody>
          <a:bodyPr/>
          <a:lstStyle/>
          <a:p>
            <a:fld id="{7C2FA2DE-A25F-4A7A-A597-EA3FD5E044AD}" type="datetime4">
              <a:rPr lang="fr-FR" smtClean="0"/>
              <a:pPr/>
              <a:t>11 mars 2009</a:t>
            </a:fld>
            <a:endParaRPr lang="en-US"/>
          </a:p>
        </p:txBody>
      </p:sp>
      <p:sp>
        <p:nvSpPr>
          <p:cNvPr id="9" name="Espace réservé du numéro de diapositive 8"/>
          <p:cNvSpPr>
            <a:spLocks noGrp="1"/>
          </p:cNvSpPr>
          <p:nvPr>
            <p:ph type="sldNum" sz="quarter" idx="12"/>
          </p:nvPr>
        </p:nvSpPr>
        <p:spPr/>
        <p:txBody>
          <a:bodyPr/>
          <a:lstStyle/>
          <a:p>
            <a:fld id="{6294C92D-0306-4E69-9CD3-20855E849650}" type="slidenum">
              <a:rPr lang="en-US" smtClean="0"/>
              <a:pPr/>
              <a:t>2</a:t>
            </a:fld>
            <a:r>
              <a:rPr lang="en-US" smtClean="0"/>
              <a:t> / 57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construction des services composites SLCA</a:t>
            </a:r>
            <a:endParaRPr lang="fr-FR" dirty="0"/>
          </a:p>
        </p:txBody>
      </p:sp>
      <p:sp>
        <p:nvSpPr>
          <p:cNvPr id="3" name="Espace réservé du contenu 2"/>
          <p:cNvSpPr>
            <a:spLocks noGrp="1"/>
          </p:cNvSpPr>
          <p:nvPr>
            <p:ph idx="1"/>
          </p:nvPr>
        </p:nvSpPr>
        <p:spPr>
          <a:xfrm>
            <a:off x="1214414" y="1600200"/>
            <a:ext cx="7715304" cy="900106"/>
          </a:xfrm>
        </p:spPr>
        <p:txBody>
          <a:bodyPr/>
          <a:lstStyle/>
          <a:p>
            <a:r>
              <a:rPr lang="fr-FR" dirty="0" smtClean="0"/>
              <a:t>Définition de nouveaux </a:t>
            </a:r>
            <a:r>
              <a:rPr lang="fr-FR" dirty="0" smtClean="0">
                <a:solidFill>
                  <a:schemeClr val="accent4">
                    <a:lumMod val="75000"/>
                  </a:schemeClr>
                </a:solidFill>
              </a:rPr>
              <a:t>composants Sonde</a:t>
            </a:r>
          </a:p>
        </p:txBody>
      </p:sp>
      <p:sp>
        <p:nvSpPr>
          <p:cNvPr id="9" name="Espace réservé du pied de page 8"/>
          <p:cNvSpPr>
            <a:spLocks noGrp="1"/>
          </p:cNvSpPr>
          <p:nvPr>
            <p:ph type="ftr" sz="quarter" idx="12"/>
          </p:nvPr>
        </p:nvSpPr>
        <p:spPr>
          <a:xfrm>
            <a:off x="2500298" y="6572272"/>
            <a:ext cx="4357718" cy="285728"/>
          </a:xfrm>
        </p:spPr>
        <p:txBody>
          <a:bodyPr/>
          <a:lstStyle/>
          <a:p>
            <a:r>
              <a:rPr lang="fr-FR" dirty="0" smtClean="0"/>
              <a:t>Soutenance de thèse D. CHEUNG-FOO-WO</a:t>
            </a:r>
            <a:endParaRPr lang="en-US" dirty="0"/>
          </a:p>
        </p:txBody>
      </p:sp>
      <p:sp>
        <p:nvSpPr>
          <p:cNvPr id="31" name="ZoneTexte 30"/>
          <p:cNvSpPr txBox="1"/>
          <p:nvPr/>
        </p:nvSpPr>
        <p:spPr>
          <a:xfrm>
            <a:off x="1598500" y="5917188"/>
            <a:ext cx="1901931" cy="369332"/>
          </a:xfrm>
          <a:prstGeom prst="rect">
            <a:avLst/>
          </a:prstGeom>
          <a:noFill/>
        </p:spPr>
        <p:txBody>
          <a:bodyPr wrap="none" rtlCol="0">
            <a:spAutoFit/>
          </a:bodyPr>
          <a:lstStyle/>
          <a:p>
            <a:r>
              <a:rPr lang="fr-FR" dirty="0" smtClean="0"/>
              <a:t>Service composite</a:t>
            </a:r>
            <a:endParaRPr lang="fr-FR" dirty="0"/>
          </a:p>
        </p:txBody>
      </p:sp>
      <p:sp>
        <p:nvSpPr>
          <p:cNvPr id="13" name="Hexagone 12"/>
          <p:cNvSpPr/>
          <p:nvPr/>
        </p:nvSpPr>
        <p:spPr>
          <a:xfrm>
            <a:off x="71406" y="2891579"/>
            <a:ext cx="5214974" cy="3025609"/>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30" name="ZoneTexte 29"/>
          <p:cNvSpPr txBox="1"/>
          <p:nvPr/>
        </p:nvSpPr>
        <p:spPr>
          <a:xfrm>
            <a:off x="1168190" y="5547856"/>
            <a:ext cx="2760869" cy="369332"/>
          </a:xfrm>
          <a:prstGeom prst="rect">
            <a:avLst/>
          </a:prstGeom>
          <a:noFill/>
        </p:spPr>
        <p:txBody>
          <a:bodyPr wrap="square" rtlCol="0">
            <a:spAutoFit/>
          </a:bodyPr>
          <a:lstStyle/>
          <a:p>
            <a:r>
              <a:rPr lang="fr-FR" dirty="0" smtClean="0"/>
              <a:t>Assemblage de composants</a:t>
            </a:r>
            <a:endParaRPr lang="fr-FR" dirty="0"/>
          </a:p>
        </p:txBody>
      </p:sp>
      <p:sp>
        <p:nvSpPr>
          <p:cNvPr id="32" name="Rogner un rectangle avec un coin du même côté 31"/>
          <p:cNvSpPr/>
          <p:nvPr/>
        </p:nvSpPr>
        <p:spPr>
          <a:xfrm>
            <a:off x="785787" y="2488165"/>
            <a:ext cx="1643074" cy="357189"/>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Structurelle</a:t>
            </a:r>
            <a:endParaRPr lang="fr-FR" dirty="0"/>
          </a:p>
        </p:txBody>
      </p:sp>
      <p:cxnSp>
        <p:nvCxnSpPr>
          <p:cNvPr id="33" name="Connecteur droit 32"/>
          <p:cNvCxnSpPr/>
          <p:nvPr/>
        </p:nvCxnSpPr>
        <p:spPr>
          <a:xfrm rot="5400000">
            <a:off x="869832" y="3446274"/>
            <a:ext cx="1109390" cy="2242"/>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Connecteur droit 33"/>
          <p:cNvCxnSpPr/>
          <p:nvPr/>
        </p:nvCxnSpPr>
        <p:spPr>
          <a:xfrm>
            <a:off x="1424527" y="4000969"/>
            <a:ext cx="504268" cy="2242"/>
          </a:xfrm>
          <a:prstGeom prst="line">
            <a:avLst/>
          </a:prstGeom>
        </p:spPr>
        <p:style>
          <a:lnRef idx="3">
            <a:schemeClr val="accent2"/>
          </a:lnRef>
          <a:fillRef idx="0">
            <a:schemeClr val="accent2"/>
          </a:fillRef>
          <a:effectRef idx="2">
            <a:schemeClr val="accent2"/>
          </a:effectRef>
          <a:fontRef idx="minor">
            <a:schemeClr val="tx1"/>
          </a:fontRef>
        </p:style>
      </p:cxnSp>
      <p:sp>
        <p:nvSpPr>
          <p:cNvPr id="15" name="Rectangle 14"/>
          <p:cNvSpPr/>
          <p:nvPr/>
        </p:nvSpPr>
        <p:spPr bwMode="auto">
          <a:xfrm>
            <a:off x="928662" y="3093286"/>
            <a:ext cx="3643337" cy="246671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18" name="Rectangle 54"/>
          <p:cNvSpPr>
            <a:spLocks noChangeArrowheads="1"/>
          </p:cNvSpPr>
          <p:nvPr/>
        </p:nvSpPr>
        <p:spPr bwMode="auto">
          <a:xfrm>
            <a:off x="1975020" y="4845618"/>
            <a:ext cx="592515" cy="55469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27" name="Rectangle 62"/>
          <p:cNvSpPr>
            <a:spLocks noChangeArrowheads="1"/>
          </p:cNvSpPr>
          <p:nvPr/>
        </p:nvSpPr>
        <p:spPr bwMode="auto">
          <a:xfrm>
            <a:off x="2332210" y="3416858"/>
            <a:ext cx="592518" cy="5341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sp>
        <p:nvSpPr>
          <p:cNvPr id="11" name="ZoneTexte 10"/>
          <p:cNvSpPr txBox="1"/>
          <p:nvPr/>
        </p:nvSpPr>
        <p:spPr>
          <a:xfrm>
            <a:off x="1260640" y="3416858"/>
            <a:ext cx="1045799" cy="461665"/>
          </a:xfrm>
          <a:prstGeom prst="rect">
            <a:avLst/>
          </a:prstGeom>
          <a:noFill/>
        </p:spPr>
        <p:txBody>
          <a:bodyPr wrap="none" rtlCol="0">
            <a:spAutoFit/>
          </a:bodyPr>
          <a:lstStyle/>
          <a:p>
            <a:r>
              <a:rPr lang="fr-FR" sz="2400" dirty="0" smtClean="0"/>
              <a:t>Source</a:t>
            </a:r>
            <a:endParaRPr lang="fr-FR" sz="2400" dirty="0"/>
          </a:p>
        </p:txBody>
      </p:sp>
      <p:sp>
        <p:nvSpPr>
          <p:cNvPr id="12" name="ZoneTexte 11"/>
          <p:cNvSpPr txBox="1"/>
          <p:nvPr/>
        </p:nvSpPr>
        <p:spPr>
          <a:xfrm>
            <a:off x="3809783" y="3416858"/>
            <a:ext cx="784189" cy="461665"/>
          </a:xfrm>
          <a:prstGeom prst="rect">
            <a:avLst/>
          </a:prstGeom>
          <a:noFill/>
        </p:spPr>
        <p:txBody>
          <a:bodyPr wrap="none" rtlCol="0">
            <a:spAutoFit/>
          </a:bodyPr>
          <a:lstStyle/>
          <a:p>
            <a:r>
              <a:rPr lang="fr-FR" sz="2400" dirty="0" smtClean="0"/>
              <a:t>Puits</a:t>
            </a:r>
            <a:endParaRPr lang="fr-FR" sz="2400" dirty="0"/>
          </a:p>
        </p:txBody>
      </p:sp>
      <p:sp>
        <p:nvSpPr>
          <p:cNvPr id="36" name="Rectangle 50"/>
          <p:cNvSpPr>
            <a:spLocks noChangeArrowheads="1"/>
          </p:cNvSpPr>
          <p:nvPr/>
        </p:nvSpPr>
        <p:spPr bwMode="auto">
          <a:xfrm>
            <a:off x="3403780" y="4274114"/>
            <a:ext cx="592515" cy="55469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fr-FR" sz="2400" b="1" dirty="0" smtClean="0"/>
              <a:t>B</a:t>
            </a:r>
            <a:endParaRPr lang="fr-FR" sz="2400" b="1" dirty="0"/>
          </a:p>
        </p:txBody>
      </p:sp>
      <p:sp>
        <p:nvSpPr>
          <p:cNvPr id="37" name="Rectangle 62"/>
          <p:cNvSpPr>
            <a:spLocks noChangeArrowheads="1"/>
          </p:cNvSpPr>
          <p:nvPr/>
        </p:nvSpPr>
        <p:spPr bwMode="auto">
          <a:xfrm>
            <a:off x="3189466" y="3416858"/>
            <a:ext cx="592518" cy="5341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cxnSp>
        <p:nvCxnSpPr>
          <p:cNvPr id="39" name="Connecteur droit avec flèche 38"/>
          <p:cNvCxnSpPr>
            <a:stCxn id="27" idx="0"/>
          </p:cNvCxnSpPr>
          <p:nvPr/>
        </p:nvCxnSpPr>
        <p:spPr>
          <a:xfrm rot="16200000" flipV="1">
            <a:off x="2373183" y="3161571"/>
            <a:ext cx="500066" cy="105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Connecteur droit avec flèche 40"/>
          <p:cNvCxnSpPr>
            <a:endCxn id="37" idx="0"/>
          </p:cNvCxnSpPr>
          <p:nvPr/>
        </p:nvCxnSpPr>
        <p:spPr>
          <a:xfrm rot="16200000" flipH="1">
            <a:off x="3230438" y="3161571"/>
            <a:ext cx="500066" cy="105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Connecteur droit avec flèche 43"/>
          <p:cNvCxnSpPr>
            <a:endCxn id="27" idx="2"/>
          </p:cNvCxnSpPr>
          <p:nvPr/>
        </p:nvCxnSpPr>
        <p:spPr>
          <a:xfrm flipV="1">
            <a:off x="1771213" y="3951008"/>
            <a:ext cx="857256" cy="5374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Connecteur droit avec flèche 45"/>
          <p:cNvCxnSpPr>
            <a:endCxn id="36" idx="0"/>
          </p:cNvCxnSpPr>
          <p:nvPr/>
        </p:nvCxnSpPr>
        <p:spPr>
          <a:xfrm rot="16200000" flipH="1">
            <a:off x="3427710" y="4001786"/>
            <a:ext cx="319836" cy="2248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Connecteur droit avec flèche 47"/>
          <p:cNvCxnSpPr/>
          <p:nvPr/>
        </p:nvCxnSpPr>
        <p:spPr>
          <a:xfrm rot="10800000">
            <a:off x="2117896" y="4631304"/>
            <a:ext cx="128588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Connecteur droit avec flèche 49"/>
          <p:cNvCxnSpPr/>
          <p:nvPr/>
        </p:nvCxnSpPr>
        <p:spPr>
          <a:xfrm rot="10800000" flipV="1">
            <a:off x="2546524" y="4774180"/>
            <a:ext cx="857256" cy="3571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3" name="ZoneTexte 52"/>
          <p:cNvSpPr txBox="1"/>
          <p:nvPr/>
        </p:nvSpPr>
        <p:spPr>
          <a:xfrm>
            <a:off x="4572001" y="2416726"/>
            <a:ext cx="1328890" cy="400110"/>
          </a:xfrm>
          <a:prstGeom prst="rect">
            <a:avLst/>
          </a:prstGeom>
          <a:noFill/>
        </p:spPr>
        <p:txBody>
          <a:bodyPr wrap="none" rtlCol="0">
            <a:spAutoFit/>
          </a:bodyPr>
          <a:lstStyle/>
          <a:p>
            <a:r>
              <a:rPr lang="fr-FR" sz="2000" dirty="0" smtClean="0"/>
              <a:t>Evénement</a:t>
            </a:r>
            <a:endParaRPr lang="fr-FR" sz="2000" dirty="0"/>
          </a:p>
        </p:txBody>
      </p:sp>
      <p:sp>
        <p:nvSpPr>
          <p:cNvPr id="54" name="ZoneTexte 53"/>
          <p:cNvSpPr txBox="1"/>
          <p:nvPr/>
        </p:nvSpPr>
        <p:spPr>
          <a:xfrm>
            <a:off x="4615831" y="2773916"/>
            <a:ext cx="1677062" cy="400110"/>
          </a:xfrm>
          <a:prstGeom prst="rect">
            <a:avLst/>
          </a:prstGeom>
          <a:noFill/>
        </p:spPr>
        <p:txBody>
          <a:bodyPr wrap="none" rtlCol="0">
            <a:spAutoFit/>
          </a:bodyPr>
          <a:lstStyle/>
          <a:p>
            <a:r>
              <a:rPr lang="fr-FR" sz="2000" dirty="0" smtClean="0"/>
              <a:t>méthode(</a:t>
            </a:r>
            <a:r>
              <a:rPr lang="fr-FR" sz="2000" dirty="0" err="1" smtClean="0"/>
              <a:t>int</a:t>
            </a:r>
            <a:r>
              <a:rPr lang="fr-FR" sz="2000" dirty="0" smtClean="0"/>
              <a:t> i)</a:t>
            </a:r>
            <a:endParaRPr lang="fr-FR" sz="2000" dirty="0"/>
          </a:p>
        </p:txBody>
      </p:sp>
      <p:cxnSp>
        <p:nvCxnSpPr>
          <p:cNvPr id="56" name="Connecteur droit 55"/>
          <p:cNvCxnSpPr/>
          <p:nvPr/>
        </p:nvCxnSpPr>
        <p:spPr>
          <a:xfrm rot="5400000">
            <a:off x="4179092" y="280963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53" idx="1"/>
          </p:cNvCxnSpPr>
          <p:nvPr/>
        </p:nvCxnSpPr>
        <p:spPr>
          <a:xfrm rot="10800000" flipV="1">
            <a:off x="4143373" y="2616780"/>
            <a:ext cx="428628" cy="14259"/>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gner un rectangle avec un coin du même côté 27"/>
          <p:cNvSpPr/>
          <p:nvPr/>
        </p:nvSpPr>
        <p:spPr>
          <a:xfrm>
            <a:off x="2500299" y="2488164"/>
            <a:ext cx="1811163" cy="35719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Fonctionnelle</a:t>
            </a:r>
            <a:endParaRPr lang="fr-FR" dirty="0"/>
          </a:p>
        </p:txBody>
      </p:sp>
      <p:sp>
        <p:nvSpPr>
          <p:cNvPr id="16" name="Rectangle 50"/>
          <p:cNvSpPr>
            <a:spLocks noChangeArrowheads="1"/>
          </p:cNvSpPr>
          <p:nvPr/>
        </p:nvSpPr>
        <p:spPr bwMode="auto">
          <a:xfrm>
            <a:off x="1525381" y="4202676"/>
            <a:ext cx="592515" cy="55469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fr-FR" sz="2400" b="1" dirty="0" smtClean="0"/>
              <a:t>A</a:t>
            </a:r>
            <a:endParaRPr lang="fr-FR" sz="2400" b="1" dirty="0"/>
          </a:p>
        </p:txBody>
      </p:sp>
      <p:sp>
        <p:nvSpPr>
          <p:cNvPr id="61" name="ZoneTexte 60"/>
          <p:cNvSpPr txBox="1"/>
          <p:nvPr/>
        </p:nvSpPr>
        <p:spPr>
          <a:xfrm>
            <a:off x="5310610" y="3500438"/>
            <a:ext cx="3833422" cy="1323439"/>
          </a:xfrm>
          <a:prstGeom prst="rect">
            <a:avLst/>
          </a:prstGeom>
          <a:noFill/>
        </p:spPr>
        <p:txBody>
          <a:bodyPr wrap="none" rtlCol="0">
            <a:spAutoFit/>
          </a:bodyPr>
          <a:lstStyle/>
          <a:p>
            <a:r>
              <a:rPr lang="fr-FR" sz="2000" b="1" dirty="0" smtClean="0"/>
              <a:t>Source:</a:t>
            </a:r>
          </a:p>
          <a:p>
            <a:r>
              <a:rPr lang="fr-FR" sz="2000" dirty="0" smtClean="0"/>
              <a:t>Appel local </a:t>
            </a:r>
            <a:r>
              <a:rPr lang="fr-FR" sz="2000" dirty="0" smtClean="0">
                <a:sym typeface="Wingdings" pitchFamily="2" charset="2"/>
              </a:rPr>
              <a:t> Diffusion </a:t>
            </a:r>
            <a:br>
              <a:rPr lang="fr-FR" sz="2000" dirty="0" smtClean="0">
                <a:sym typeface="Wingdings" pitchFamily="2" charset="2"/>
              </a:rPr>
            </a:br>
            <a:r>
              <a:rPr lang="fr-FR" sz="2000" dirty="0" smtClean="0">
                <a:sym typeface="Wingdings" pitchFamily="2" charset="2"/>
              </a:rPr>
              <a:t>d’événement à partir de l’interface </a:t>
            </a:r>
            <a:br>
              <a:rPr lang="fr-FR" sz="2000" dirty="0" smtClean="0">
                <a:sym typeface="Wingdings" pitchFamily="2" charset="2"/>
              </a:rPr>
            </a:br>
            <a:r>
              <a:rPr lang="fr-FR" sz="2000" dirty="0" smtClean="0">
                <a:sym typeface="Wingdings" pitchFamily="2" charset="2"/>
              </a:rPr>
              <a:t>fonctionnelle</a:t>
            </a:r>
            <a:endParaRPr lang="fr-FR" sz="2000" dirty="0"/>
          </a:p>
        </p:txBody>
      </p:sp>
      <p:sp>
        <p:nvSpPr>
          <p:cNvPr id="62" name="ZoneTexte 61"/>
          <p:cNvSpPr txBox="1"/>
          <p:nvPr/>
        </p:nvSpPr>
        <p:spPr>
          <a:xfrm>
            <a:off x="5320245" y="5000636"/>
            <a:ext cx="2991140" cy="1015663"/>
          </a:xfrm>
          <a:prstGeom prst="rect">
            <a:avLst/>
          </a:prstGeom>
          <a:noFill/>
        </p:spPr>
        <p:txBody>
          <a:bodyPr wrap="none" rtlCol="0">
            <a:spAutoFit/>
          </a:bodyPr>
          <a:lstStyle/>
          <a:p>
            <a:r>
              <a:rPr lang="fr-FR" sz="2000" b="1" dirty="0" smtClean="0"/>
              <a:t>Puits:</a:t>
            </a:r>
          </a:p>
          <a:p>
            <a:r>
              <a:rPr lang="fr-FR" sz="2000" dirty="0" smtClean="0"/>
              <a:t>Appel service </a:t>
            </a:r>
            <a:r>
              <a:rPr lang="fr-FR" sz="2000" dirty="0" smtClean="0">
                <a:sym typeface="Wingdings" pitchFamily="2" charset="2"/>
              </a:rPr>
              <a:t> Diffusion </a:t>
            </a:r>
            <a:br>
              <a:rPr lang="fr-FR" sz="2000" dirty="0" smtClean="0">
                <a:sym typeface="Wingdings" pitchFamily="2" charset="2"/>
              </a:rPr>
            </a:br>
            <a:r>
              <a:rPr lang="fr-FR" sz="2000" dirty="0" smtClean="0">
                <a:sym typeface="Wingdings" pitchFamily="2" charset="2"/>
              </a:rPr>
              <a:t>d’événement local</a:t>
            </a:r>
            <a:endParaRPr lang="fr-FR" sz="2000" dirty="0"/>
          </a:p>
        </p:txBody>
      </p:sp>
      <p:sp>
        <p:nvSpPr>
          <p:cNvPr id="35" name="Espace réservé de la date 34"/>
          <p:cNvSpPr>
            <a:spLocks noGrp="1"/>
          </p:cNvSpPr>
          <p:nvPr>
            <p:ph type="dt" sz="half" idx="10"/>
          </p:nvPr>
        </p:nvSpPr>
        <p:spPr/>
        <p:txBody>
          <a:bodyPr/>
          <a:lstStyle/>
          <a:p>
            <a:fld id="{F37783F3-FC96-4741-A92E-3B190D03B0CA}" type="datetime4">
              <a:rPr lang="fr-FR" smtClean="0"/>
              <a:pPr/>
              <a:t>11 mars 2009</a:t>
            </a:fld>
            <a:endParaRPr lang="en-US" dirty="0"/>
          </a:p>
        </p:txBody>
      </p:sp>
      <p:sp>
        <p:nvSpPr>
          <p:cNvPr id="40" name="Espace réservé du numéro de diapositive 39"/>
          <p:cNvSpPr>
            <a:spLocks noGrp="1"/>
          </p:cNvSpPr>
          <p:nvPr>
            <p:ph type="sldNum" sz="quarter" idx="11"/>
          </p:nvPr>
        </p:nvSpPr>
        <p:spPr/>
        <p:txBody>
          <a:bodyPr/>
          <a:lstStyle/>
          <a:p>
            <a:fld id="{1EEAF064-13DC-4D34-B1BB-FC6DCD72F942}" type="slidenum">
              <a:rPr lang="en-US" smtClean="0"/>
              <a:pPr/>
              <a:t>20</a:t>
            </a:fld>
            <a:r>
              <a:rPr lang="en-US" smtClean="0"/>
              <a:t> / 57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Composition dynamique distribuée : SLCA</a:t>
            </a:r>
            <a:endParaRPr lang="fr-FR" dirty="0"/>
          </a:p>
        </p:txBody>
      </p:sp>
      <p:sp>
        <p:nvSpPr>
          <p:cNvPr id="121" name="Espace réservé du pied de page 120"/>
          <p:cNvSpPr>
            <a:spLocks noGrp="1"/>
          </p:cNvSpPr>
          <p:nvPr>
            <p:ph type="ftr" sz="quarter" idx="11"/>
          </p:nvPr>
        </p:nvSpPr>
        <p:spPr/>
        <p:txBody>
          <a:bodyPr/>
          <a:lstStyle/>
          <a:p>
            <a:r>
              <a:rPr lang="fr-FR" smtClean="0"/>
              <a:t>Soutenance de thèse D. CHEUNG-FOO-WO</a:t>
            </a:r>
            <a:endParaRPr lang="en-US" dirty="0"/>
          </a:p>
        </p:txBody>
      </p:sp>
      <p:grpSp>
        <p:nvGrpSpPr>
          <p:cNvPr id="9" name="Groupe 39"/>
          <p:cNvGrpSpPr/>
          <p:nvPr/>
        </p:nvGrpSpPr>
        <p:grpSpPr>
          <a:xfrm>
            <a:off x="4786314" y="4143380"/>
            <a:ext cx="2857520" cy="2213885"/>
            <a:chOff x="1142976" y="1643050"/>
            <a:chExt cx="6643734" cy="4629169"/>
          </a:xfrm>
        </p:grpSpPr>
        <p:sp>
          <p:nvSpPr>
            <p:cNvPr id="5" name="Hexagone 4"/>
            <p:cNvSpPr/>
            <p:nvPr/>
          </p:nvSpPr>
          <p:spPr>
            <a:xfrm>
              <a:off x="3143240" y="1928802"/>
              <a:ext cx="4643470" cy="214314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6" name="Hexagone 5"/>
            <p:cNvSpPr/>
            <p:nvPr/>
          </p:nvSpPr>
          <p:spPr>
            <a:xfrm>
              <a:off x="1142976"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7"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a:off x="3000364" y="4429132"/>
              <a:ext cx="1406525" cy="1843087"/>
            </a:xfrm>
            <a:prstGeom prst="rect">
              <a:avLst/>
            </a:prstGeom>
            <a:noFill/>
          </p:spPr>
        </p:pic>
        <p:sp>
          <p:nvSpPr>
            <p:cNvPr id="8" name="Hexagone 7"/>
            <p:cNvSpPr/>
            <p:nvPr/>
          </p:nvSpPr>
          <p:spPr>
            <a:xfrm>
              <a:off x="5000628" y="4929198"/>
              <a:ext cx="2428892" cy="107157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nvGrpSpPr>
            <p:cNvPr id="25" name="Groupe 229"/>
            <p:cNvGrpSpPr>
              <a:grpSpLocks/>
            </p:cNvGrpSpPr>
            <p:nvPr/>
          </p:nvGrpSpPr>
          <p:grpSpPr bwMode="auto">
            <a:xfrm>
              <a:off x="4429124" y="2500306"/>
              <a:ext cx="1714500" cy="857250"/>
              <a:chOff x="3286116" y="2500306"/>
              <a:chExt cx="1714512" cy="857256"/>
            </a:xfrm>
          </p:grpSpPr>
          <p:sp>
            <p:nvSpPr>
              <p:cNvPr id="10" name="Rectangle 9"/>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11"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2"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3"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14"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15"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6"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17"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18"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19"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20"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21"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22" name="Rectangle 62"/>
              <p:cNvSpPr>
                <a:spLocks noChangeArrowheads="1"/>
              </p:cNvSpPr>
              <p:nvPr/>
            </p:nvSpPr>
            <p:spPr bwMode="auto">
              <a:xfrm>
                <a:off x="3714747" y="2643183"/>
                <a:ext cx="214315" cy="20637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grpSp>
        <p:cxnSp>
          <p:nvCxnSpPr>
            <p:cNvPr id="23" name="Connecteur droit 22"/>
            <p:cNvCxnSpPr/>
            <p:nvPr/>
          </p:nvCxnSpPr>
          <p:spPr>
            <a:xfrm flipV="1">
              <a:off x="2428860" y="3194841"/>
              <a:ext cx="2571765" cy="17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Connecteur droit 23"/>
            <p:cNvCxnSpPr/>
            <p:nvPr/>
          </p:nvCxnSpPr>
          <p:spPr>
            <a:xfrm rot="16200000" flipV="1">
              <a:off x="5107785" y="3750470"/>
              <a:ext cx="1785949" cy="571507"/>
            </a:xfrm>
            <a:prstGeom prst="line">
              <a:avLst/>
            </a:prstGeom>
          </p:spPr>
          <p:style>
            <a:lnRef idx="3">
              <a:schemeClr val="accent6"/>
            </a:lnRef>
            <a:fillRef idx="0">
              <a:schemeClr val="accent6"/>
            </a:fillRef>
            <a:effectRef idx="2">
              <a:schemeClr val="accent6"/>
            </a:effectRef>
            <a:fontRef idx="minor">
              <a:schemeClr val="tx1"/>
            </a:fontRef>
          </p:style>
        </p:cxnSp>
        <p:sp>
          <p:nvSpPr>
            <p:cNvPr id="27" name="Rogner un rectangle avec un coin du même côté 26"/>
            <p:cNvSpPr/>
            <p:nvPr/>
          </p:nvSpPr>
          <p:spPr>
            <a:xfrm>
              <a:off x="5500694" y="1643050"/>
              <a:ext cx="1714512" cy="285752"/>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28" name="Connecteur droit 27"/>
            <p:cNvCxnSpPr>
              <a:stCxn id="22" idx="0"/>
            </p:cNvCxnSpPr>
            <p:nvPr/>
          </p:nvCxnSpPr>
          <p:spPr>
            <a:xfrm rot="5400000" flipH="1" flipV="1">
              <a:off x="5125644" y="1768069"/>
              <a:ext cx="714379" cy="1035848"/>
            </a:xfrm>
            <a:prstGeom prst="line">
              <a:avLst/>
            </a:prstGeom>
          </p:spPr>
          <p:style>
            <a:lnRef idx="3">
              <a:schemeClr val="accent3"/>
            </a:lnRef>
            <a:fillRef idx="0">
              <a:schemeClr val="accent3"/>
            </a:fillRef>
            <a:effectRef idx="2">
              <a:schemeClr val="accent3"/>
            </a:effectRef>
            <a:fontRef idx="minor">
              <a:schemeClr val="tx1"/>
            </a:fontRef>
          </p:style>
        </p:cxnSp>
        <p:sp>
          <p:nvSpPr>
            <p:cNvPr id="34" name="Rogner un rectangle avec un coin du même côté 33"/>
            <p:cNvSpPr/>
            <p:nvPr/>
          </p:nvSpPr>
          <p:spPr>
            <a:xfrm>
              <a:off x="3714744" y="1643050"/>
              <a:ext cx="1714512" cy="285752"/>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35" name="Connecteur droit 34"/>
            <p:cNvCxnSpPr/>
            <p:nvPr/>
          </p:nvCxnSpPr>
          <p:spPr>
            <a:xfrm rot="5400000">
              <a:off x="3679025" y="2321711"/>
              <a:ext cx="785818"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Connecteur droit 35"/>
            <p:cNvCxnSpPr/>
            <p:nvPr/>
          </p:nvCxnSpPr>
          <p:spPr>
            <a:xfrm>
              <a:off x="4071934" y="2714620"/>
              <a:ext cx="357190" cy="1588"/>
            </a:xfrm>
            <a:prstGeom prst="line">
              <a:avLst/>
            </a:prstGeom>
          </p:spPr>
          <p:style>
            <a:lnRef idx="3">
              <a:schemeClr val="accent2"/>
            </a:lnRef>
            <a:fillRef idx="0">
              <a:schemeClr val="accent2"/>
            </a:fillRef>
            <a:effectRef idx="2">
              <a:schemeClr val="accent2"/>
            </a:effectRef>
            <a:fontRef idx="minor">
              <a:schemeClr val="tx1"/>
            </a:fontRef>
          </p:style>
        </p:cxnSp>
      </p:grpSp>
      <p:sp>
        <p:nvSpPr>
          <p:cNvPr id="43" name="Hexagone 42"/>
          <p:cNvSpPr/>
          <p:nvPr/>
        </p:nvSpPr>
        <p:spPr>
          <a:xfrm>
            <a:off x="2003305" y="4208602"/>
            <a:ext cx="1997191" cy="102495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44" name="Hexagone 43"/>
          <p:cNvSpPr/>
          <p:nvPr/>
        </p:nvSpPr>
        <p:spPr>
          <a:xfrm>
            <a:off x="1142976" y="5643532"/>
            <a:ext cx="1044685" cy="512475"/>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45"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a:off x="1941853" y="5404377"/>
            <a:ext cx="604957" cy="881451"/>
          </a:xfrm>
          <a:prstGeom prst="rect">
            <a:avLst/>
          </a:prstGeom>
          <a:noFill/>
        </p:spPr>
      </p:pic>
      <p:sp>
        <p:nvSpPr>
          <p:cNvPr id="46" name="Hexagone 45"/>
          <p:cNvSpPr/>
          <p:nvPr/>
        </p:nvSpPr>
        <p:spPr>
          <a:xfrm>
            <a:off x="2802181" y="5643532"/>
            <a:ext cx="1044685" cy="512475"/>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nvGrpSpPr>
          <p:cNvPr id="26" name="Groupe 229"/>
          <p:cNvGrpSpPr>
            <a:grpSpLocks/>
          </p:cNvGrpSpPr>
          <p:nvPr/>
        </p:nvGrpSpPr>
        <p:grpSpPr bwMode="auto">
          <a:xfrm>
            <a:off x="2556373" y="4481922"/>
            <a:ext cx="737419" cy="409977"/>
            <a:chOff x="3286116" y="2500306"/>
            <a:chExt cx="1714512" cy="857256"/>
          </a:xfrm>
        </p:grpSpPr>
        <p:sp>
          <p:nvSpPr>
            <p:cNvPr id="56" name="Rectangle 55"/>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57"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58"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59"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60"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61"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62"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63"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64"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65"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66"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67"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68" name="Rectangle 62"/>
            <p:cNvSpPr>
              <a:spLocks noChangeArrowheads="1"/>
            </p:cNvSpPr>
            <p:nvPr/>
          </p:nvSpPr>
          <p:spPr bwMode="auto">
            <a:xfrm>
              <a:off x="3714747" y="2643183"/>
              <a:ext cx="214315" cy="20637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grpSp>
      <p:cxnSp>
        <p:nvCxnSpPr>
          <p:cNvPr id="48" name="Connecteur droit 47"/>
          <p:cNvCxnSpPr/>
          <p:nvPr/>
        </p:nvCxnSpPr>
        <p:spPr>
          <a:xfrm flipV="1">
            <a:off x="1696044" y="4814081"/>
            <a:ext cx="1106135" cy="821860"/>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necteur droit 48"/>
          <p:cNvCxnSpPr/>
          <p:nvPr/>
        </p:nvCxnSpPr>
        <p:spPr>
          <a:xfrm rot="16200000" flipV="1">
            <a:off x="2805283" y="5093565"/>
            <a:ext cx="854124" cy="245809"/>
          </a:xfrm>
          <a:prstGeom prst="line">
            <a:avLst/>
          </a:prstGeom>
        </p:spPr>
        <p:style>
          <a:lnRef idx="3">
            <a:schemeClr val="accent6"/>
          </a:lnRef>
          <a:fillRef idx="0">
            <a:schemeClr val="accent6"/>
          </a:fillRef>
          <a:effectRef idx="2">
            <a:schemeClr val="accent6"/>
          </a:effectRef>
          <a:fontRef idx="minor">
            <a:schemeClr val="tx1"/>
          </a:fontRef>
        </p:style>
      </p:cxnSp>
      <p:sp>
        <p:nvSpPr>
          <p:cNvPr id="50" name="Rogner un rectangle avec un coin du même côté 49"/>
          <p:cNvSpPr/>
          <p:nvPr/>
        </p:nvSpPr>
        <p:spPr>
          <a:xfrm>
            <a:off x="3017263" y="4071942"/>
            <a:ext cx="737425" cy="13666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51" name="Connecteur droit 50"/>
          <p:cNvCxnSpPr>
            <a:stCxn id="68" idx="0"/>
          </p:cNvCxnSpPr>
          <p:nvPr/>
        </p:nvCxnSpPr>
        <p:spPr>
          <a:xfrm rot="5400000" flipH="1" flipV="1">
            <a:off x="2838757" y="4156664"/>
            <a:ext cx="341649" cy="445526"/>
          </a:xfrm>
          <a:prstGeom prst="line">
            <a:avLst/>
          </a:prstGeom>
        </p:spPr>
        <p:style>
          <a:lnRef idx="3">
            <a:schemeClr val="accent3"/>
          </a:lnRef>
          <a:fillRef idx="0">
            <a:schemeClr val="accent3"/>
          </a:fillRef>
          <a:effectRef idx="2">
            <a:schemeClr val="accent3"/>
          </a:effectRef>
          <a:fontRef idx="minor">
            <a:schemeClr val="tx1"/>
          </a:fontRef>
        </p:style>
      </p:cxnSp>
      <p:sp>
        <p:nvSpPr>
          <p:cNvPr id="52" name="Rogner un rectangle avec un coin du même côté 51"/>
          <p:cNvSpPr/>
          <p:nvPr/>
        </p:nvSpPr>
        <p:spPr>
          <a:xfrm>
            <a:off x="2249113" y="4071942"/>
            <a:ext cx="737425" cy="136660"/>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53" name="Connecteur droit 52"/>
          <p:cNvCxnSpPr/>
          <p:nvPr/>
        </p:nvCxnSpPr>
        <p:spPr>
          <a:xfrm rot="5400000">
            <a:off x="2214835" y="4396548"/>
            <a:ext cx="375815" cy="683"/>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Connecteur droit 53"/>
          <p:cNvCxnSpPr/>
          <p:nvPr/>
        </p:nvCxnSpPr>
        <p:spPr>
          <a:xfrm>
            <a:off x="2402743" y="4584417"/>
            <a:ext cx="153630" cy="759"/>
          </a:xfrm>
          <a:prstGeom prst="line">
            <a:avLst/>
          </a:prstGeom>
        </p:spPr>
        <p:style>
          <a:lnRef idx="3">
            <a:schemeClr val="accent2"/>
          </a:lnRef>
          <a:fillRef idx="0">
            <a:schemeClr val="accent2"/>
          </a:fillRef>
          <a:effectRef idx="2">
            <a:schemeClr val="accent2"/>
          </a:effectRef>
          <a:fontRef idx="minor">
            <a:schemeClr val="tx1"/>
          </a:fontRef>
        </p:style>
      </p:cxnSp>
      <p:sp>
        <p:nvSpPr>
          <p:cNvPr id="70" name="Hexagone 69"/>
          <p:cNvSpPr/>
          <p:nvPr/>
        </p:nvSpPr>
        <p:spPr>
          <a:xfrm>
            <a:off x="3714744" y="2714620"/>
            <a:ext cx="1997191" cy="102495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grpSp>
        <p:nvGrpSpPr>
          <p:cNvPr id="29" name="Groupe 229"/>
          <p:cNvGrpSpPr>
            <a:grpSpLocks/>
          </p:cNvGrpSpPr>
          <p:nvPr/>
        </p:nvGrpSpPr>
        <p:grpSpPr bwMode="auto">
          <a:xfrm>
            <a:off x="4267812" y="2987940"/>
            <a:ext cx="737419" cy="409977"/>
            <a:chOff x="3286116" y="2500306"/>
            <a:chExt cx="1714512" cy="857256"/>
          </a:xfrm>
        </p:grpSpPr>
        <p:sp>
          <p:nvSpPr>
            <p:cNvPr id="72" name="Rectangle 71"/>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73"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74"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75"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76"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77"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78"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79"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80"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81"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82"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83"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84" name="Rectangle 62"/>
            <p:cNvSpPr>
              <a:spLocks noChangeArrowheads="1"/>
            </p:cNvSpPr>
            <p:nvPr/>
          </p:nvSpPr>
          <p:spPr bwMode="auto">
            <a:xfrm>
              <a:off x="3714747" y="2643183"/>
              <a:ext cx="214315" cy="20637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grpSp>
      <p:sp>
        <p:nvSpPr>
          <p:cNvPr id="85" name="Rogner un rectangle avec un coin du même côté 84"/>
          <p:cNvSpPr/>
          <p:nvPr/>
        </p:nvSpPr>
        <p:spPr>
          <a:xfrm>
            <a:off x="4728702" y="2577960"/>
            <a:ext cx="737425" cy="13666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6" name="Connecteur droit 85"/>
          <p:cNvCxnSpPr/>
          <p:nvPr/>
        </p:nvCxnSpPr>
        <p:spPr>
          <a:xfrm rot="5400000" flipH="1" flipV="1">
            <a:off x="4550196" y="2662682"/>
            <a:ext cx="341649" cy="445526"/>
          </a:xfrm>
          <a:prstGeom prst="line">
            <a:avLst/>
          </a:prstGeom>
        </p:spPr>
        <p:style>
          <a:lnRef idx="3">
            <a:schemeClr val="accent3"/>
          </a:lnRef>
          <a:fillRef idx="0">
            <a:schemeClr val="accent3"/>
          </a:fillRef>
          <a:effectRef idx="2">
            <a:schemeClr val="accent3"/>
          </a:effectRef>
          <a:fontRef idx="minor">
            <a:schemeClr val="tx1"/>
          </a:fontRef>
        </p:style>
      </p:cxnSp>
      <p:sp>
        <p:nvSpPr>
          <p:cNvPr id="87" name="Rogner un rectangle avec un coin du même côté 86"/>
          <p:cNvSpPr/>
          <p:nvPr/>
        </p:nvSpPr>
        <p:spPr>
          <a:xfrm>
            <a:off x="3960552" y="2577960"/>
            <a:ext cx="737425" cy="136660"/>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88" name="Connecteur droit 87"/>
          <p:cNvCxnSpPr/>
          <p:nvPr/>
        </p:nvCxnSpPr>
        <p:spPr>
          <a:xfrm rot="5400000">
            <a:off x="3926274" y="2902566"/>
            <a:ext cx="375815" cy="683"/>
          </a:xfrm>
          <a:prstGeom prst="line">
            <a:avLst/>
          </a:prstGeom>
        </p:spPr>
        <p:style>
          <a:lnRef idx="3">
            <a:schemeClr val="accent2"/>
          </a:lnRef>
          <a:fillRef idx="0">
            <a:schemeClr val="accent2"/>
          </a:fillRef>
          <a:effectRef idx="2">
            <a:schemeClr val="accent2"/>
          </a:effectRef>
          <a:fontRef idx="minor">
            <a:schemeClr val="tx1"/>
          </a:fontRef>
        </p:style>
      </p:cxnSp>
      <p:cxnSp>
        <p:nvCxnSpPr>
          <p:cNvPr id="89" name="Connecteur droit 88"/>
          <p:cNvCxnSpPr/>
          <p:nvPr/>
        </p:nvCxnSpPr>
        <p:spPr>
          <a:xfrm>
            <a:off x="4114182" y="3090435"/>
            <a:ext cx="153630" cy="759"/>
          </a:xfrm>
          <a:prstGeom prst="line">
            <a:avLst/>
          </a:prstGeom>
        </p:spPr>
        <p:style>
          <a:lnRef idx="3">
            <a:schemeClr val="accent2"/>
          </a:lnRef>
          <a:fillRef idx="0">
            <a:schemeClr val="accent2"/>
          </a:fillRef>
          <a:effectRef idx="2">
            <a:schemeClr val="accent2"/>
          </a:effectRef>
          <a:fontRef idx="minor">
            <a:schemeClr val="tx1"/>
          </a:fontRef>
        </p:style>
      </p:cxnSp>
      <p:cxnSp>
        <p:nvCxnSpPr>
          <p:cNvPr id="90" name="Connecteur droit 89"/>
          <p:cNvCxnSpPr/>
          <p:nvPr/>
        </p:nvCxnSpPr>
        <p:spPr>
          <a:xfrm flipV="1">
            <a:off x="3428992" y="3286124"/>
            <a:ext cx="1106135" cy="821860"/>
          </a:xfrm>
          <a:prstGeom prst="line">
            <a:avLst/>
          </a:prstGeom>
        </p:spPr>
        <p:style>
          <a:lnRef idx="3">
            <a:schemeClr val="accent6"/>
          </a:lnRef>
          <a:fillRef idx="0">
            <a:schemeClr val="accent6"/>
          </a:fillRef>
          <a:effectRef idx="2">
            <a:schemeClr val="accent6"/>
          </a:effectRef>
          <a:fontRef idx="minor">
            <a:schemeClr val="tx1"/>
          </a:fontRef>
        </p:style>
      </p:cxnSp>
      <p:cxnSp>
        <p:nvCxnSpPr>
          <p:cNvPr id="91" name="Connecteur droit 90"/>
          <p:cNvCxnSpPr>
            <a:endCxn id="83" idx="2"/>
          </p:cNvCxnSpPr>
          <p:nvPr/>
        </p:nvCxnSpPr>
        <p:spPr>
          <a:xfrm rot="16200000" flipV="1">
            <a:off x="3892749" y="4249947"/>
            <a:ext cx="2377835" cy="552304"/>
          </a:xfrm>
          <a:prstGeom prst="line">
            <a:avLst/>
          </a:prstGeom>
        </p:spPr>
        <p:style>
          <a:lnRef idx="3">
            <a:schemeClr val="accent6"/>
          </a:lnRef>
          <a:fillRef idx="0">
            <a:schemeClr val="accent6"/>
          </a:fillRef>
          <a:effectRef idx="2">
            <a:schemeClr val="accent6"/>
          </a:effectRef>
          <a:fontRef idx="minor">
            <a:schemeClr val="tx1"/>
          </a:fontRef>
        </p:style>
      </p:cxnSp>
      <p:sp>
        <p:nvSpPr>
          <p:cNvPr id="94" name="Hexagone 93"/>
          <p:cNvSpPr/>
          <p:nvPr/>
        </p:nvSpPr>
        <p:spPr>
          <a:xfrm>
            <a:off x="6000760" y="1785926"/>
            <a:ext cx="1997191" cy="102495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grpSp>
        <p:nvGrpSpPr>
          <p:cNvPr id="30" name="Groupe 229"/>
          <p:cNvGrpSpPr>
            <a:grpSpLocks/>
          </p:cNvGrpSpPr>
          <p:nvPr/>
        </p:nvGrpSpPr>
        <p:grpSpPr bwMode="auto">
          <a:xfrm>
            <a:off x="6553828" y="2059246"/>
            <a:ext cx="737419" cy="409977"/>
            <a:chOff x="3286116" y="2500306"/>
            <a:chExt cx="1714512" cy="857256"/>
          </a:xfrm>
        </p:grpSpPr>
        <p:sp>
          <p:nvSpPr>
            <p:cNvPr id="96" name="Rectangle 95"/>
            <p:cNvSpPr/>
            <p:nvPr/>
          </p:nvSpPr>
          <p:spPr>
            <a:xfrm>
              <a:off x="3286116" y="2500306"/>
              <a:ext cx="1714512" cy="8572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97" name="Rectangle 50"/>
            <p:cNvSpPr>
              <a:spLocks noChangeArrowheads="1"/>
            </p:cNvSpPr>
            <p:nvPr/>
          </p:nvSpPr>
          <p:spPr bwMode="auto">
            <a:xfrm>
              <a:off x="3428992" y="2801937"/>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98" name="Rectangle 51"/>
            <p:cNvSpPr>
              <a:spLocks noChangeArrowheads="1"/>
            </p:cNvSpPr>
            <p:nvPr/>
          </p:nvSpPr>
          <p:spPr bwMode="auto">
            <a:xfrm>
              <a:off x="4071935" y="2659060"/>
              <a:ext cx="214314" cy="214314"/>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99" name="Rectangle 54"/>
            <p:cNvSpPr>
              <a:spLocks noChangeArrowheads="1"/>
            </p:cNvSpPr>
            <p:nvPr/>
          </p:nvSpPr>
          <p:spPr bwMode="auto">
            <a:xfrm>
              <a:off x="3786182"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100" name="Line 58"/>
            <p:cNvSpPr>
              <a:spLocks noChangeShapeType="1"/>
            </p:cNvSpPr>
            <p:nvPr/>
          </p:nvSpPr>
          <p:spPr bwMode="auto">
            <a:xfrm>
              <a:off x="3643306" y="2944812"/>
              <a:ext cx="142875" cy="142875"/>
            </a:xfrm>
            <a:prstGeom prst="line">
              <a:avLst/>
            </a:prstGeom>
            <a:noFill/>
            <a:ln w="6350">
              <a:solidFill>
                <a:srgbClr val="808080"/>
              </a:solidFill>
              <a:round/>
              <a:headEnd/>
              <a:tailEnd/>
            </a:ln>
          </p:spPr>
          <p:txBody>
            <a:bodyPr/>
            <a:lstStyle/>
            <a:p>
              <a:endParaRPr lang="fr-FR"/>
            </a:p>
          </p:txBody>
        </p:sp>
        <p:sp>
          <p:nvSpPr>
            <p:cNvPr id="101" name="Rectangle 62"/>
            <p:cNvSpPr>
              <a:spLocks noChangeArrowheads="1"/>
            </p:cNvSpPr>
            <p:nvPr/>
          </p:nvSpPr>
          <p:spPr bwMode="auto">
            <a:xfrm>
              <a:off x="4572000" y="2659060"/>
              <a:ext cx="214314" cy="206376"/>
            </a:xfrm>
            <a:prstGeom prst="rect">
              <a:avLst/>
            </a:prstGeom>
            <a:solidFill>
              <a:srgbClr val="4C5280"/>
            </a:solidFill>
            <a:ln w="6350">
              <a:solidFill>
                <a:srgbClr val="808080"/>
              </a:solidFill>
              <a:miter lim="800000"/>
              <a:headEnd/>
              <a:tailEnd/>
            </a:ln>
          </p:spPr>
          <p:txBody>
            <a:bodyPr anchor="ctr"/>
            <a:lstStyle/>
            <a:p>
              <a:pPr eaLnBrk="0" hangingPunct="0"/>
              <a:endParaRPr lang="fr-FR" sz="900" b="1"/>
            </a:p>
          </p:txBody>
        </p:sp>
        <p:sp>
          <p:nvSpPr>
            <p:cNvPr id="102" name="Line 64"/>
            <p:cNvSpPr>
              <a:spLocks noChangeShapeType="1"/>
            </p:cNvSpPr>
            <p:nvPr/>
          </p:nvSpPr>
          <p:spPr bwMode="auto">
            <a:xfrm flipV="1">
              <a:off x="4572000" y="2857496"/>
              <a:ext cx="142876" cy="184546"/>
            </a:xfrm>
            <a:prstGeom prst="line">
              <a:avLst/>
            </a:prstGeom>
            <a:noFill/>
            <a:ln w="6350">
              <a:solidFill>
                <a:srgbClr val="808080"/>
              </a:solidFill>
              <a:round/>
              <a:headEnd/>
              <a:tailEnd/>
            </a:ln>
          </p:spPr>
          <p:txBody>
            <a:bodyPr/>
            <a:lstStyle/>
            <a:p>
              <a:endParaRPr lang="fr-FR"/>
            </a:p>
          </p:txBody>
        </p:sp>
        <p:sp>
          <p:nvSpPr>
            <p:cNvPr id="103" name="Line 65"/>
            <p:cNvSpPr>
              <a:spLocks noChangeShapeType="1"/>
            </p:cNvSpPr>
            <p:nvPr/>
          </p:nvSpPr>
          <p:spPr bwMode="auto">
            <a:xfrm flipV="1">
              <a:off x="3929058" y="2801937"/>
              <a:ext cx="142875" cy="214314"/>
            </a:xfrm>
            <a:prstGeom prst="line">
              <a:avLst/>
            </a:prstGeom>
            <a:noFill/>
            <a:ln w="6350">
              <a:solidFill>
                <a:srgbClr val="808080"/>
              </a:solidFill>
              <a:round/>
              <a:headEnd/>
              <a:tailEnd/>
            </a:ln>
          </p:spPr>
          <p:txBody>
            <a:bodyPr/>
            <a:lstStyle/>
            <a:p>
              <a:endParaRPr lang="fr-FR"/>
            </a:p>
          </p:txBody>
        </p:sp>
        <p:sp>
          <p:nvSpPr>
            <p:cNvPr id="104" name="Line 66"/>
            <p:cNvSpPr>
              <a:spLocks noChangeShapeType="1"/>
            </p:cNvSpPr>
            <p:nvPr/>
          </p:nvSpPr>
          <p:spPr bwMode="auto">
            <a:xfrm>
              <a:off x="4286248" y="2714620"/>
              <a:ext cx="285752" cy="45720"/>
            </a:xfrm>
            <a:prstGeom prst="line">
              <a:avLst/>
            </a:prstGeom>
            <a:noFill/>
            <a:ln w="6350">
              <a:solidFill>
                <a:srgbClr val="808080"/>
              </a:solidFill>
              <a:round/>
              <a:headEnd/>
              <a:tailEnd/>
            </a:ln>
          </p:spPr>
          <p:txBody>
            <a:bodyPr/>
            <a:lstStyle/>
            <a:p>
              <a:endParaRPr lang="fr-FR"/>
            </a:p>
          </p:txBody>
        </p:sp>
        <p:sp>
          <p:nvSpPr>
            <p:cNvPr id="105" name="Line 66"/>
            <p:cNvSpPr>
              <a:spLocks noChangeShapeType="1"/>
            </p:cNvSpPr>
            <p:nvPr/>
          </p:nvSpPr>
          <p:spPr bwMode="auto">
            <a:xfrm flipV="1">
              <a:off x="3643306" y="2714620"/>
              <a:ext cx="428628" cy="142876"/>
            </a:xfrm>
            <a:prstGeom prst="line">
              <a:avLst/>
            </a:prstGeom>
            <a:noFill/>
            <a:ln w="6350">
              <a:solidFill>
                <a:srgbClr val="808080"/>
              </a:solidFill>
              <a:round/>
              <a:headEnd/>
              <a:tailEnd/>
            </a:ln>
          </p:spPr>
          <p:txBody>
            <a:bodyPr/>
            <a:lstStyle/>
            <a:p>
              <a:endParaRPr lang="fr-FR"/>
            </a:p>
          </p:txBody>
        </p:sp>
        <p:sp>
          <p:nvSpPr>
            <p:cNvPr id="106" name="Line 65"/>
            <p:cNvSpPr>
              <a:spLocks noChangeShapeType="1"/>
            </p:cNvSpPr>
            <p:nvPr/>
          </p:nvSpPr>
          <p:spPr bwMode="auto">
            <a:xfrm>
              <a:off x="4214810" y="2857496"/>
              <a:ext cx="214314" cy="285752"/>
            </a:xfrm>
            <a:prstGeom prst="line">
              <a:avLst/>
            </a:prstGeom>
            <a:noFill/>
            <a:ln w="6350">
              <a:solidFill>
                <a:srgbClr val="808080"/>
              </a:solidFill>
              <a:round/>
              <a:headEnd/>
              <a:tailEnd/>
            </a:ln>
          </p:spPr>
          <p:txBody>
            <a:bodyPr/>
            <a:lstStyle/>
            <a:p>
              <a:endParaRPr lang="fr-FR"/>
            </a:p>
          </p:txBody>
        </p:sp>
        <p:sp>
          <p:nvSpPr>
            <p:cNvPr id="107" name="Rectangle 53"/>
            <p:cNvSpPr>
              <a:spLocks noChangeArrowheads="1"/>
            </p:cNvSpPr>
            <p:nvPr/>
          </p:nvSpPr>
          <p:spPr bwMode="auto">
            <a:xfrm>
              <a:off x="4429124" y="3016250"/>
              <a:ext cx="214314" cy="21431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0" hangingPunct="0"/>
              <a:endParaRPr lang="fr-FR" sz="900" b="1"/>
            </a:p>
          </p:txBody>
        </p:sp>
        <p:sp>
          <p:nvSpPr>
            <p:cNvPr id="108" name="Rectangle 62"/>
            <p:cNvSpPr>
              <a:spLocks noChangeArrowheads="1"/>
            </p:cNvSpPr>
            <p:nvPr/>
          </p:nvSpPr>
          <p:spPr bwMode="auto">
            <a:xfrm>
              <a:off x="3714747" y="2643183"/>
              <a:ext cx="214315" cy="20637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endParaRPr lang="fr-FR" sz="900" b="1"/>
            </a:p>
          </p:txBody>
        </p:sp>
      </p:grpSp>
      <p:sp>
        <p:nvSpPr>
          <p:cNvPr id="109" name="Rogner un rectangle avec un coin du même côté 108"/>
          <p:cNvSpPr/>
          <p:nvPr/>
        </p:nvSpPr>
        <p:spPr>
          <a:xfrm>
            <a:off x="7014718" y="1649266"/>
            <a:ext cx="737425" cy="13666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110" name="Connecteur droit 109"/>
          <p:cNvCxnSpPr/>
          <p:nvPr/>
        </p:nvCxnSpPr>
        <p:spPr>
          <a:xfrm rot="5400000" flipH="1" flipV="1">
            <a:off x="6836212" y="1733988"/>
            <a:ext cx="341649" cy="445526"/>
          </a:xfrm>
          <a:prstGeom prst="line">
            <a:avLst/>
          </a:prstGeom>
        </p:spPr>
        <p:style>
          <a:lnRef idx="3">
            <a:schemeClr val="accent3"/>
          </a:lnRef>
          <a:fillRef idx="0">
            <a:schemeClr val="accent3"/>
          </a:fillRef>
          <a:effectRef idx="2">
            <a:schemeClr val="accent3"/>
          </a:effectRef>
          <a:fontRef idx="minor">
            <a:schemeClr val="tx1"/>
          </a:fontRef>
        </p:style>
      </p:cxnSp>
      <p:sp>
        <p:nvSpPr>
          <p:cNvPr id="111" name="Rogner un rectangle avec un coin du même côté 110"/>
          <p:cNvSpPr/>
          <p:nvPr/>
        </p:nvSpPr>
        <p:spPr>
          <a:xfrm>
            <a:off x="6246568" y="1649266"/>
            <a:ext cx="737425" cy="136660"/>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12" name="Connecteur droit 111"/>
          <p:cNvCxnSpPr/>
          <p:nvPr/>
        </p:nvCxnSpPr>
        <p:spPr>
          <a:xfrm rot="5400000">
            <a:off x="6212290" y="1973872"/>
            <a:ext cx="375815" cy="68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3" name="Connecteur droit 112"/>
          <p:cNvCxnSpPr/>
          <p:nvPr/>
        </p:nvCxnSpPr>
        <p:spPr>
          <a:xfrm>
            <a:off x="6400198" y="2161741"/>
            <a:ext cx="153630" cy="759"/>
          </a:xfrm>
          <a:prstGeom prst="line">
            <a:avLst/>
          </a:prstGeom>
        </p:spPr>
        <p:style>
          <a:lnRef idx="3">
            <a:schemeClr val="accent2"/>
          </a:lnRef>
          <a:fillRef idx="0">
            <a:schemeClr val="accent2"/>
          </a:fillRef>
          <a:effectRef idx="2">
            <a:schemeClr val="accent2"/>
          </a:effectRef>
          <a:fontRef idx="minor">
            <a:schemeClr val="tx1"/>
          </a:fontRef>
        </p:style>
      </p:cxnSp>
      <p:cxnSp>
        <p:nvCxnSpPr>
          <p:cNvPr id="114" name="Connecteur droit 113"/>
          <p:cNvCxnSpPr>
            <a:endCxn id="99" idx="2"/>
          </p:cNvCxnSpPr>
          <p:nvPr/>
        </p:nvCxnSpPr>
        <p:spPr>
          <a:xfrm flipV="1">
            <a:off x="5357818" y="2408487"/>
            <a:ext cx="1457180" cy="270737"/>
          </a:xfrm>
          <a:prstGeom prst="line">
            <a:avLst/>
          </a:prstGeom>
        </p:spPr>
        <p:style>
          <a:lnRef idx="3">
            <a:schemeClr val="accent6"/>
          </a:lnRef>
          <a:fillRef idx="0">
            <a:schemeClr val="accent6"/>
          </a:fillRef>
          <a:effectRef idx="2">
            <a:schemeClr val="accent6"/>
          </a:effectRef>
          <a:fontRef idx="minor">
            <a:schemeClr val="tx1"/>
          </a:fontRef>
        </p:style>
      </p:cxnSp>
      <p:cxnSp>
        <p:nvCxnSpPr>
          <p:cNvPr id="116" name="Connecteur droit 115"/>
          <p:cNvCxnSpPr>
            <a:endCxn id="107" idx="1"/>
          </p:cNvCxnSpPr>
          <p:nvPr/>
        </p:nvCxnSpPr>
        <p:spPr>
          <a:xfrm rot="5400000" flipH="1" flipV="1">
            <a:off x="6147794" y="3210338"/>
            <a:ext cx="1750744" cy="44549"/>
          </a:xfrm>
          <a:prstGeom prst="line">
            <a:avLst/>
          </a:prstGeom>
        </p:spPr>
        <p:style>
          <a:lnRef idx="3">
            <a:schemeClr val="accent6"/>
          </a:lnRef>
          <a:fillRef idx="0">
            <a:schemeClr val="accent6"/>
          </a:fillRef>
          <a:effectRef idx="2">
            <a:schemeClr val="accent6"/>
          </a:effectRef>
          <a:fontRef idx="minor">
            <a:schemeClr val="tx1"/>
          </a:fontRef>
        </p:style>
      </p:cxnSp>
      <p:sp>
        <p:nvSpPr>
          <p:cNvPr id="118" name="Rectangle 117"/>
          <p:cNvSpPr/>
          <p:nvPr/>
        </p:nvSpPr>
        <p:spPr>
          <a:xfrm>
            <a:off x="1214414" y="1571612"/>
            <a:ext cx="4572000" cy="923330"/>
          </a:xfrm>
          <a:prstGeom prst="rect">
            <a:avLst/>
          </a:prstGeom>
        </p:spPr>
        <p:txBody>
          <a:bodyPr>
            <a:spAutoFit/>
          </a:bodyPr>
          <a:lstStyle/>
          <a:p>
            <a:r>
              <a:rPr lang="fr-FR" dirty="0" smtClean="0"/>
              <a:t>L’ application distribuée est une graphe</a:t>
            </a:r>
          </a:p>
          <a:p>
            <a:r>
              <a:rPr lang="fr-FR" dirty="0" smtClean="0"/>
              <a:t>de services de l’infrastructure et de services composites </a:t>
            </a:r>
            <a:endParaRPr lang="fr-FR" dirty="0"/>
          </a:p>
        </p:txBody>
      </p:sp>
      <p:pic>
        <p:nvPicPr>
          <p:cNvPr id="123" name="Picture 1" descr="C:\Documents and Settings\daniel\Local Settings\Temporary Internet Files\Content.IE5\J92B6RGZ\MCj03496310000[1].wmf"/>
          <p:cNvPicPr>
            <a:picLocks noChangeAspect="1" noChangeArrowheads="1"/>
          </p:cNvPicPr>
          <p:nvPr/>
        </p:nvPicPr>
        <p:blipFill>
          <a:blip r:embed="rId4"/>
          <a:srcRect/>
          <a:stretch>
            <a:fillRect/>
          </a:stretch>
        </p:blipFill>
        <p:spPr bwMode="auto">
          <a:xfrm>
            <a:off x="7000892" y="5786454"/>
            <a:ext cx="571504" cy="635130"/>
          </a:xfrm>
          <a:prstGeom prst="rect">
            <a:avLst/>
          </a:prstGeom>
          <a:noFill/>
        </p:spPr>
      </p:pic>
      <p:pic>
        <p:nvPicPr>
          <p:cNvPr id="124" name="Picture 1" descr="C:\Documents and Settings\daniel\Local Settings\Temporary Internet Files\Content.IE5\J92B6RGZ\MCj03496310000[1].wmf"/>
          <p:cNvPicPr>
            <a:picLocks noChangeAspect="1" noChangeArrowheads="1"/>
          </p:cNvPicPr>
          <p:nvPr/>
        </p:nvPicPr>
        <p:blipFill>
          <a:blip r:embed="rId4"/>
          <a:srcRect/>
          <a:stretch>
            <a:fillRect/>
          </a:stretch>
        </p:blipFill>
        <p:spPr bwMode="auto">
          <a:xfrm>
            <a:off x="3428992" y="5715016"/>
            <a:ext cx="571504" cy="635130"/>
          </a:xfrm>
          <a:prstGeom prst="rect">
            <a:avLst/>
          </a:prstGeom>
          <a:noFill/>
        </p:spPr>
      </p:pic>
      <p:sp>
        <p:nvSpPr>
          <p:cNvPr id="115" name="Espace réservé de la date 114"/>
          <p:cNvSpPr>
            <a:spLocks noGrp="1"/>
          </p:cNvSpPr>
          <p:nvPr>
            <p:ph type="dt" sz="half" idx="10"/>
          </p:nvPr>
        </p:nvSpPr>
        <p:spPr/>
        <p:txBody>
          <a:bodyPr/>
          <a:lstStyle/>
          <a:p>
            <a:fld id="{1CB74AEE-9BD7-4727-9259-8753BBEB3F15}" type="datetime4">
              <a:rPr lang="fr-FR" smtClean="0"/>
              <a:pPr/>
              <a:t>11 mars 2009</a:t>
            </a:fld>
            <a:endParaRPr lang="en-US"/>
          </a:p>
        </p:txBody>
      </p:sp>
      <p:sp>
        <p:nvSpPr>
          <p:cNvPr id="119" name="Espace réservé du numéro de diapositive 118"/>
          <p:cNvSpPr>
            <a:spLocks noGrp="1"/>
          </p:cNvSpPr>
          <p:nvPr>
            <p:ph type="sldNum" sz="quarter" idx="12"/>
          </p:nvPr>
        </p:nvSpPr>
        <p:spPr/>
        <p:txBody>
          <a:bodyPr/>
          <a:lstStyle/>
          <a:p>
            <a:fld id="{6294C92D-0306-4E69-9CD3-20855E849650}" type="slidenum">
              <a:rPr lang="en-US" smtClean="0"/>
              <a:pPr/>
              <a:t>21</a:t>
            </a:fld>
            <a:r>
              <a:rPr lang="en-US" smtClean="0"/>
              <a:t> / 57</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p>
          <a:p>
            <a:endParaRPr lang="fr-FR" dirty="0"/>
          </a:p>
        </p:txBody>
      </p:sp>
      <p:sp>
        <p:nvSpPr>
          <p:cNvPr id="13" name="Espace réservé du contenu 12"/>
          <p:cNvSpPr>
            <a:spLocks noGrp="1"/>
          </p:cNvSpPr>
          <p:nvPr>
            <p:ph idx="1"/>
          </p:nvPr>
        </p:nvSpPr>
        <p:spPr/>
        <p:txBody>
          <a:bodyPr/>
          <a:lstStyle/>
          <a:p>
            <a:pPr lvl="0">
              <a:defRPr/>
            </a:pPr>
            <a:r>
              <a:rPr lang="fr-FR" dirty="0" smtClean="0"/>
              <a:t>Des Web Services pour Dispositifs</a:t>
            </a:r>
          </a:p>
          <a:p>
            <a:pPr lvl="0">
              <a:defRPr/>
            </a:pPr>
            <a:r>
              <a:rPr lang="fr-FR" dirty="0" smtClean="0">
                <a:solidFill>
                  <a:schemeClr val="tx1"/>
                </a:solidFill>
              </a:rPr>
              <a:t>Des standards qu</a:t>
            </a:r>
            <a:r>
              <a:rPr lang="fr-FR" dirty="0" smtClean="0"/>
              <a:t>i tendent à se développer</a:t>
            </a:r>
          </a:p>
          <a:p>
            <a:pPr lvl="1">
              <a:defRPr/>
            </a:pPr>
            <a:r>
              <a:rPr lang="fr-FR" dirty="0" smtClean="0"/>
              <a:t>d’</a:t>
            </a:r>
            <a:r>
              <a:rPr lang="fr-FR" dirty="0" err="1" smtClean="0"/>
              <a:t>UPnP</a:t>
            </a:r>
            <a:r>
              <a:rPr lang="fr-FR" dirty="0" smtClean="0"/>
              <a:t>  à DPWS</a:t>
            </a:r>
          </a:p>
          <a:p>
            <a:pPr lvl="0">
              <a:defRPr/>
            </a:pPr>
            <a:endParaRPr lang="fr-FR" dirty="0" smtClean="0"/>
          </a:p>
          <a:p>
            <a:pPr lvl="0">
              <a:defRPr/>
            </a:pPr>
            <a:r>
              <a:rPr lang="fr-FR" dirty="0" smtClean="0"/>
              <a:t>Projection sur la plate-forme </a:t>
            </a:r>
            <a:r>
              <a:rPr lang="fr-FR" dirty="0" err="1" smtClean="0"/>
              <a:t>WComp</a:t>
            </a:r>
            <a:r>
              <a:rPr lang="fr-FR" dirty="0" smtClean="0"/>
              <a:t> de SLCA en C# .Net  (</a:t>
            </a:r>
            <a:r>
              <a:rPr lang="fr-FR" dirty="0" err="1" smtClean="0"/>
              <a:t>Addon</a:t>
            </a:r>
            <a:r>
              <a:rPr lang="fr-FR" dirty="0" smtClean="0"/>
              <a:t> </a:t>
            </a:r>
            <a:r>
              <a:rPr lang="fr-FR" dirty="0" err="1" smtClean="0"/>
              <a:t>Sharpdevelop</a:t>
            </a:r>
            <a:r>
              <a:rPr lang="fr-FR" dirty="0" smtClean="0"/>
              <a:t>) </a:t>
            </a:r>
          </a:p>
          <a:p>
            <a:pPr lvl="0" algn="ctr">
              <a:buNone/>
              <a:defRPr/>
            </a:pPr>
            <a:r>
              <a:rPr lang="fr-FR" dirty="0" smtClean="0">
                <a:solidFill>
                  <a:schemeClr val="tx1"/>
                </a:solidFill>
              </a:rPr>
              <a:t>   </a:t>
            </a:r>
            <a:r>
              <a:rPr lang="fr-FR" dirty="0" smtClean="0">
                <a:solidFill>
                  <a:schemeClr val="tx1"/>
                </a:solidFill>
                <a:hlinkClick r:id="rId3"/>
              </a:rPr>
              <a:t>http://rainbow.essi.fr/wikiwcomp/</a:t>
            </a:r>
            <a:endParaRPr lang="fr-FR" dirty="0" smtClean="0">
              <a:solidFill>
                <a:schemeClr val="tx1"/>
              </a:solidFill>
            </a:endParaRPr>
          </a:p>
          <a:p>
            <a:pPr lvl="0">
              <a:defRPr/>
            </a:pPr>
            <a:endParaRPr lang="fr-FR" dirty="0" smtClean="0">
              <a:solidFill>
                <a:schemeClr val="tx1"/>
              </a:solidFill>
            </a:endParaRPr>
          </a:p>
          <a:p>
            <a:endParaRPr lang="fr-FR" dirty="0"/>
          </a:p>
        </p:txBody>
      </p:sp>
      <p:sp>
        <p:nvSpPr>
          <p:cNvPr id="11" name="Espace réservé du pied de page 10"/>
          <p:cNvSpPr>
            <a:spLocks noGrp="1"/>
          </p:cNvSpPr>
          <p:nvPr>
            <p:ph type="ftr" sz="quarter" idx="12"/>
          </p:nvPr>
        </p:nvSpPr>
        <p:spPr/>
        <p:txBody>
          <a:bodyPr/>
          <a:lstStyle/>
          <a:p>
            <a:r>
              <a:rPr lang="fr-FR" smtClean="0"/>
              <a:t>Soutenance de thèse D. CHEUNG-FOO-WO</a:t>
            </a:r>
            <a:endParaRPr lang="en-US" dirty="0"/>
          </a:p>
        </p:txBody>
      </p:sp>
      <p:sp>
        <p:nvSpPr>
          <p:cNvPr id="6" name="Espace réservé du contenu 2"/>
          <p:cNvSpPr txBox="1">
            <a:spLocks/>
          </p:cNvSpPr>
          <p:nvPr/>
        </p:nvSpPr>
        <p:spPr>
          <a:xfrm>
            <a:off x="457200" y="1285860"/>
            <a:ext cx="8229600" cy="484030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Espace réservé de la date 6"/>
          <p:cNvSpPr>
            <a:spLocks noGrp="1"/>
          </p:cNvSpPr>
          <p:nvPr>
            <p:ph type="dt" sz="half" idx="10"/>
          </p:nvPr>
        </p:nvSpPr>
        <p:spPr/>
        <p:txBody>
          <a:bodyPr/>
          <a:lstStyle/>
          <a:p>
            <a:fld id="{5521AB75-BDC1-4393-94F2-E678E484277A}"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22</a:t>
            </a:fld>
            <a:r>
              <a:rPr lang="en-US" smtClean="0"/>
              <a:t> / 57</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a:bodyPr>
          <a:lstStyle/>
          <a:p>
            <a:r>
              <a:rPr lang="fr-FR" dirty="0" smtClean="0"/>
              <a:t>Apparition / Disparition de Dispositifs</a:t>
            </a:r>
            <a:endParaRPr lang="fr-FR" dirty="0"/>
          </a:p>
        </p:txBody>
      </p:sp>
      <p:sp>
        <p:nvSpPr>
          <p:cNvPr id="4" name="Espace réservé de la date 3"/>
          <p:cNvSpPr>
            <a:spLocks noGrp="1"/>
          </p:cNvSpPr>
          <p:nvPr>
            <p:ph type="dt" sz="half" idx="10"/>
          </p:nvPr>
        </p:nvSpPr>
        <p:spPr/>
        <p:txBody>
          <a:bodyPr/>
          <a:lstStyle/>
          <a:p>
            <a:fld id="{B4E04847-3F3B-431C-82A1-54CAEDEEAA2E}" type="datetime4">
              <a:rPr lang="fr-FR" smtClean="0"/>
              <a:pPr/>
              <a:t>11 mars 2009</a:t>
            </a:fld>
            <a:endParaRPr lang="en-US" dirty="0"/>
          </a:p>
        </p:txBody>
      </p:sp>
      <p:sp>
        <p:nvSpPr>
          <p:cNvPr id="6" name="Espace réservé du pied de page 5"/>
          <p:cNvSpPr>
            <a:spLocks noGrp="1"/>
          </p:cNvSpPr>
          <p:nvPr>
            <p:ph type="ftr" sz="quarter" idx="12"/>
          </p:nvPr>
        </p:nvSpPr>
        <p:spPr/>
        <p:txBody>
          <a:bodyPr/>
          <a:lstStyle/>
          <a:p>
            <a:r>
              <a:rPr lang="fr-FR" smtClean="0"/>
              <a:t>Soutenance de thèse D. CHEUNG-FOO-WO</a:t>
            </a:r>
            <a:endParaRPr lang="en-US" dirty="0"/>
          </a:p>
        </p:txBody>
      </p:sp>
      <p:pic>
        <p:nvPicPr>
          <p:cNvPr id="9" name="daniel1_apparition.avi">
            <a:hlinkClick r:id="" action="ppaction://media"/>
          </p:cNvPr>
          <p:cNvPicPr>
            <a:picLocks noGrp="1" noRot="1" noChangeAspect="1"/>
          </p:cNvPicPr>
          <p:nvPr>
            <p:ph idx="1"/>
            <a:videoFile r:link="rId1"/>
          </p:nvPr>
        </p:nvPicPr>
        <p:blipFill>
          <a:blip r:embed="rId3"/>
          <a:stretch>
            <a:fillRect/>
          </a:stretch>
        </p:blipFill>
        <p:spPr>
          <a:xfrm>
            <a:off x="-285784" y="928670"/>
            <a:ext cx="9715529" cy="6072206"/>
          </a:xfrm>
          <a:prstGeom prst="rect">
            <a:avLst/>
          </a:prstGeom>
        </p:spPr>
      </p:pic>
      <p:sp>
        <p:nvSpPr>
          <p:cNvPr id="7" name="Espace réservé du numéro de diapositive 6"/>
          <p:cNvSpPr>
            <a:spLocks noGrp="1"/>
          </p:cNvSpPr>
          <p:nvPr>
            <p:ph type="sldNum" sz="quarter" idx="11"/>
          </p:nvPr>
        </p:nvSpPr>
        <p:spPr/>
        <p:txBody>
          <a:bodyPr/>
          <a:lstStyle/>
          <a:p>
            <a:fld id="{1EEAF064-13DC-4D34-B1BB-FC6DCD72F942}" type="slidenum">
              <a:rPr lang="en-US" smtClean="0"/>
              <a:pPr/>
              <a:t>23</a:t>
            </a:fld>
            <a:r>
              <a:rPr lang="en-US" smtClean="0"/>
              <a:t> / 57</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338"/>
            <a:ext cx="9144000" cy="1143000"/>
          </a:xfrm>
        </p:spPr>
        <p:txBody>
          <a:bodyPr/>
          <a:lstStyle/>
          <a:p>
            <a:r>
              <a:rPr lang="fr-FR" dirty="0" smtClean="0"/>
              <a:t>Interfaces de service composite</a:t>
            </a:r>
            <a:endParaRPr lang="fr-FR" dirty="0"/>
          </a:p>
        </p:txBody>
      </p:sp>
      <p:sp>
        <p:nvSpPr>
          <p:cNvPr id="4" name="Espace réservé de la date 3"/>
          <p:cNvSpPr>
            <a:spLocks noGrp="1"/>
          </p:cNvSpPr>
          <p:nvPr>
            <p:ph type="dt" sz="half" idx="10"/>
          </p:nvPr>
        </p:nvSpPr>
        <p:spPr/>
        <p:txBody>
          <a:bodyPr/>
          <a:lstStyle/>
          <a:p>
            <a:fld id="{C1967F43-5CDA-4D81-B840-7DAFFF64A0B1}" type="datetime4">
              <a:rPr lang="fr-FR" smtClean="0"/>
              <a:pPr/>
              <a:t>11 mars 2009</a:t>
            </a:fld>
            <a:endParaRPr lang="en-US" dirty="0"/>
          </a:p>
        </p:txBody>
      </p:sp>
      <p:sp>
        <p:nvSpPr>
          <p:cNvPr id="6" name="Espace réservé du pied de page 5"/>
          <p:cNvSpPr>
            <a:spLocks noGrp="1"/>
          </p:cNvSpPr>
          <p:nvPr>
            <p:ph type="ftr" sz="quarter" idx="12"/>
          </p:nvPr>
        </p:nvSpPr>
        <p:spPr/>
        <p:txBody>
          <a:bodyPr/>
          <a:lstStyle/>
          <a:p>
            <a:r>
              <a:rPr lang="fr-FR" smtClean="0"/>
              <a:t>Soutenance de thèse D. CHEUNG-FOO-WO</a:t>
            </a:r>
            <a:endParaRPr lang="en-US" dirty="0"/>
          </a:p>
        </p:txBody>
      </p:sp>
      <p:pic>
        <p:nvPicPr>
          <p:cNvPr id="7" name="daniel3_interfaces.avi">
            <a:hlinkClick r:id="" action="ppaction://media"/>
          </p:cNvPr>
          <p:cNvPicPr>
            <a:picLocks noGrp="1" noRot="1" noChangeAspect="1"/>
          </p:cNvPicPr>
          <p:nvPr>
            <p:ph idx="1"/>
            <a:videoFile r:link="rId1"/>
          </p:nvPr>
        </p:nvPicPr>
        <p:blipFill>
          <a:blip r:embed="rId3"/>
          <a:stretch>
            <a:fillRect/>
          </a:stretch>
        </p:blipFill>
        <p:spPr>
          <a:xfrm>
            <a:off x="-285785" y="714356"/>
            <a:ext cx="10858577" cy="6786610"/>
          </a:xfrm>
          <a:prstGeom prst="rect">
            <a:avLst/>
          </a:prstGeom>
        </p:spPr>
      </p:pic>
      <p:sp>
        <p:nvSpPr>
          <p:cNvPr id="8" name="Espace réservé du numéro de diapositive 7"/>
          <p:cNvSpPr>
            <a:spLocks noGrp="1"/>
          </p:cNvSpPr>
          <p:nvPr>
            <p:ph type="sldNum" sz="quarter" idx="11"/>
          </p:nvPr>
        </p:nvSpPr>
        <p:spPr/>
        <p:txBody>
          <a:bodyPr/>
          <a:lstStyle/>
          <a:p>
            <a:fld id="{1EEAF064-13DC-4D34-B1BB-FC6DCD72F942}" type="slidenum">
              <a:rPr lang="en-US" smtClean="0"/>
              <a:pPr/>
              <a:t>24</a:t>
            </a:fld>
            <a:r>
              <a:rPr lang="en-US" smtClean="0"/>
              <a:t> / 57</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dirty="0" smtClean="0"/>
              <a:t>Composition dynamique par script</a:t>
            </a:r>
            <a:endParaRPr lang="fr-FR" dirty="0"/>
          </a:p>
        </p:txBody>
      </p:sp>
      <p:sp>
        <p:nvSpPr>
          <p:cNvPr id="4" name="Espace réservé de la date 3"/>
          <p:cNvSpPr>
            <a:spLocks noGrp="1"/>
          </p:cNvSpPr>
          <p:nvPr>
            <p:ph type="dt" sz="half" idx="10"/>
          </p:nvPr>
        </p:nvSpPr>
        <p:spPr/>
        <p:txBody>
          <a:bodyPr/>
          <a:lstStyle/>
          <a:p>
            <a:fld id="{667A3E9A-CC19-45E5-A4EA-C2667C93B07D}" type="datetime4">
              <a:rPr lang="fr-FR" smtClean="0"/>
              <a:pPr/>
              <a:t>11 mars 2009</a:t>
            </a:fld>
            <a:endParaRPr lang="en-US" dirty="0"/>
          </a:p>
        </p:txBody>
      </p:sp>
      <p:sp>
        <p:nvSpPr>
          <p:cNvPr id="6" name="Espace réservé du pied de page 5"/>
          <p:cNvSpPr>
            <a:spLocks noGrp="1"/>
          </p:cNvSpPr>
          <p:nvPr>
            <p:ph type="ftr" sz="quarter" idx="12"/>
          </p:nvPr>
        </p:nvSpPr>
        <p:spPr/>
        <p:txBody>
          <a:bodyPr/>
          <a:lstStyle/>
          <a:p>
            <a:r>
              <a:rPr lang="fr-FR" smtClean="0"/>
              <a:t>Soutenance de thèse D. CHEUNG-FOO-WO</a:t>
            </a:r>
            <a:endParaRPr lang="en-US" dirty="0"/>
          </a:p>
        </p:txBody>
      </p:sp>
      <p:pic>
        <p:nvPicPr>
          <p:cNvPr id="7" name="daniel2_script.avi">
            <a:hlinkClick r:id="" action="ppaction://media"/>
          </p:cNvPr>
          <p:cNvPicPr>
            <a:picLocks noGrp="1" noRot="1" noChangeAspect="1"/>
          </p:cNvPicPr>
          <p:nvPr>
            <p:ph idx="1"/>
            <a:videoFile r:link="rId1"/>
          </p:nvPr>
        </p:nvPicPr>
        <p:blipFill>
          <a:blip r:embed="rId3"/>
          <a:stretch>
            <a:fillRect/>
          </a:stretch>
        </p:blipFill>
        <p:spPr>
          <a:xfrm>
            <a:off x="1" y="1143000"/>
            <a:ext cx="9144000" cy="5715000"/>
          </a:xfrm>
          <a:prstGeom prst="rect">
            <a:avLst/>
          </a:prstGeom>
        </p:spPr>
      </p:pic>
      <p:sp>
        <p:nvSpPr>
          <p:cNvPr id="8" name="Espace réservé du numéro de diapositive 7"/>
          <p:cNvSpPr>
            <a:spLocks noGrp="1"/>
          </p:cNvSpPr>
          <p:nvPr>
            <p:ph type="sldNum" sz="quarter" idx="11"/>
          </p:nvPr>
        </p:nvSpPr>
        <p:spPr/>
        <p:txBody>
          <a:bodyPr/>
          <a:lstStyle/>
          <a:p>
            <a:fld id="{1EEAF064-13DC-4D34-B1BB-FC6DCD72F942}" type="slidenum">
              <a:rPr lang="en-US" smtClean="0"/>
              <a:pPr/>
              <a:t>25</a:t>
            </a:fld>
            <a:r>
              <a:rPr lang="en-US" smtClean="0"/>
              <a:t> / 57</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7472386" cy="1143000"/>
          </a:xfrm>
        </p:spPr>
        <p:txBody>
          <a:bodyPr/>
          <a:lstStyle/>
          <a:p>
            <a:r>
              <a:rPr lang="fr-FR" dirty="0" smtClean="0"/>
              <a:t>PLAN</a:t>
            </a:r>
            <a:endParaRPr lang="fr-FR" dirty="0"/>
          </a:p>
        </p:txBody>
      </p:sp>
      <p:sp>
        <p:nvSpPr>
          <p:cNvPr id="9" name="Espace réservé du pied de page 8"/>
          <p:cNvSpPr>
            <a:spLocks noGrp="1"/>
          </p:cNvSpPr>
          <p:nvPr>
            <p:ph type="ftr" sz="quarter" idx="11"/>
          </p:nvPr>
        </p:nvSpPr>
        <p:spPr/>
        <p:txBody>
          <a:bodyPr/>
          <a:lstStyle/>
          <a:p>
            <a:r>
              <a:rPr lang="fr-FR" dirty="0" smtClean="0"/>
              <a:t>Soutenance de thèse D. CHEUNG-FOO-WO</a:t>
            </a:r>
            <a:endParaRPr lang="en-US" dirty="0"/>
          </a:p>
        </p:txBody>
      </p:sp>
      <p:graphicFrame>
        <p:nvGraphicFramePr>
          <p:cNvPr id="12" name="Espace réservé du contenu 5"/>
          <p:cNvGraphicFramePr>
            <a:graphicFrameLocks/>
          </p:cNvGraphicFramePr>
          <p:nvPr/>
        </p:nvGraphicFramePr>
        <p:xfrm>
          <a:off x="1214382" y="1571612"/>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noFill/>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noFill/>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solidFill>
                      <a:schemeClr val="accent5">
                        <a:lumMod val="40000"/>
                        <a:lumOff val="60000"/>
                      </a:schemeClr>
                    </a:solidFill>
                  </a:tcPr>
                </a:tc>
              </a:tr>
              <a:tr h="370840">
                <a:tc>
                  <a:txBody>
                    <a:bodyPr/>
                    <a:lstStyle/>
                    <a:p>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solidFill>
                      <a:schemeClr val="accent5">
                        <a:lumMod val="40000"/>
                        <a:lumOff val="60000"/>
                      </a:schemeClr>
                    </a:solidFill>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tc>
              </a:tr>
            </a:tbl>
          </a:graphicData>
        </a:graphic>
      </p:graphicFrame>
      <p:sp>
        <p:nvSpPr>
          <p:cNvPr id="6" name="Espace réservé de la date 5"/>
          <p:cNvSpPr>
            <a:spLocks noGrp="1"/>
          </p:cNvSpPr>
          <p:nvPr>
            <p:ph type="dt" sz="half" idx="10"/>
          </p:nvPr>
        </p:nvSpPr>
        <p:spPr/>
        <p:txBody>
          <a:bodyPr/>
          <a:lstStyle/>
          <a:p>
            <a:fld id="{9D51FB8B-7169-4A4F-9BAA-9658F05BE920}" type="datetime4">
              <a:rPr lang="fr-FR" smtClean="0"/>
              <a:pPr/>
              <a:t>11 mars 2009</a:t>
            </a:fld>
            <a:endParaRPr lang="en-US"/>
          </a:p>
        </p:txBody>
      </p:sp>
      <p:sp>
        <p:nvSpPr>
          <p:cNvPr id="8" name="Espace réservé du numéro de diapositive 7"/>
          <p:cNvSpPr>
            <a:spLocks noGrp="1"/>
          </p:cNvSpPr>
          <p:nvPr>
            <p:ph type="sldNum" sz="quarter" idx="12"/>
          </p:nvPr>
        </p:nvSpPr>
        <p:spPr/>
        <p:txBody>
          <a:bodyPr/>
          <a:lstStyle/>
          <a:p>
            <a:fld id="{6294C92D-0306-4E69-9CD3-20855E849650}" type="slidenum">
              <a:rPr lang="en-US" smtClean="0"/>
              <a:pPr/>
              <a:t>26</a:t>
            </a:fld>
            <a:r>
              <a:rPr lang="en-US" smtClean="0"/>
              <a:t> / 57</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approches de la littérature pour l’adaptation dynamique</a:t>
            </a:r>
            <a:endParaRPr lang="fr-FR" dirty="0"/>
          </a:p>
        </p:txBody>
      </p:sp>
      <p:sp>
        <p:nvSpPr>
          <p:cNvPr id="3" name="Espace réservé du contenu 2"/>
          <p:cNvSpPr>
            <a:spLocks noGrp="1"/>
          </p:cNvSpPr>
          <p:nvPr>
            <p:ph idx="1"/>
          </p:nvPr>
        </p:nvSpPr>
        <p:spPr>
          <a:xfrm>
            <a:off x="1214414" y="1714488"/>
            <a:ext cx="7929586" cy="4643470"/>
          </a:xfrm>
        </p:spPr>
        <p:txBody>
          <a:bodyPr>
            <a:normAutofit fontScale="77500" lnSpcReduction="20000"/>
          </a:bodyPr>
          <a:lstStyle/>
          <a:p>
            <a:r>
              <a:rPr lang="fr-FR" dirty="0" smtClean="0"/>
              <a:t>Approches Verticales pour l’adaptation:  Aura [50], </a:t>
            </a:r>
            <a:r>
              <a:rPr lang="fr-FR" dirty="0" err="1" smtClean="0"/>
              <a:t>ExORB</a:t>
            </a:r>
            <a:r>
              <a:rPr lang="fr-FR" dirty="0" smtClean="0"/>
              <a:t> [54], Gaia [59], CORTEX [61], </a:t>
            </a:r>
            <a:r>
              <a:rPr lang="fr-FR" dirty="0" err="1" smtClean="0"/>
              <a:t>SmartSpace</a:t>
            </a:r>
            <a:r>
              <a:rPr lang="fr-FR" dirty="0" smtClean="0"/>
              <a:t> [67] …</a:t>
            </a:r>
          </a:p>
          <a:p>
            <a:endParaRPr lang="fr-FR" dirty="0" smtClean="0"/>
          </a:p>
          <a:p>
            <a:r>
              <a:rPr lang="fr-FR" dirty="0" smtClean="0"/>
              <a:t>Approches Transversales pour l’adaptation (reposant sur la notion d’aspect) : FAC [105], SAFRAN [107] …</a:t>
            </a:r>
          </a:p>
          <a:p>
            <a:endParaRPr lang="fr-FR" dirty="0" smtClean="0"/>
          </a:p>
          <a:p>
            <a:r>
              <a:rPr lang="fr-FR" dirty="0" smtClean="0"/>
              <a:t>Besoins :</a:t>
            </a:r>
          </a:p>
          <a:p>
            <a:pPr lvl="1"/>
            <a:r>
              <a:rPr lang="fr-FR" dirty="0" smtClean="0"/>
              <a:t>Adaptation distribuée transversale par rapport aux assemblages de composants</a:t>
            </a:r>
          </a:p>
          <a:p>
            <a:pPr lvl="1"/>
            <a:r>
              <a:rPr lang="fr-FR" dirty="0" smtClean="0"/>
              <a:t>Respect des composants </a:t>
            </a:r>
            <a:r>
              <a:rPr lang="fr-FR" dirty="0" err="1" smtClean="0"/>
              <a:t>Blackbox</a:t>
            </a:r>
            <a:endParaRPr lang="fr-FR" dirty="0" smtClean="0"/>
          </a:p>
          <a:p>
            <a:pPr lvl="1"/>
            <a:r>
              <a:rPr lang="fr-FR" dirty="0" smtClean="0"/>
              <a:t>Propriétés sur l’adaptation</a:t>
            </a:r>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pic>
        <p:nvPicPr>
          <p:cNvPr id="12" name="Image 11" descr="books.png"/>
          <p:cNvPicPr>
            <a:picLocks noChangeAspect="1"/>
          </p:cNvPicPr>
          <p:nvPr/>
        </p:nvPicPr>
        <p:blipFill>
          <a:blip r:embed="rId3"/>
          <a:stretch>
            <a:fillRect/>
          </a:stretch>
        </p:blipFill>
        <p:spPr>
          <a:xfrm>
            <a:off x="0" y="285728"/>
            <a:ext cx="2011514" cy="1511683"/>
          </a:xfrm>
          <a:prstGeom prst="rect">
            <a:avLst/>
          </a:prstGeom>
        </p:spPr>
      </p:pic>
      <p:sp>
        <p:nvSpPr>
          <p:cNvPr id="7" name="Espace réservé de la date 6"/>
          <p:cNvSpPr>
            <a:spLocks noGrp="1"/>
          </p:cNvSpPr>
          <p:nvPr>
            <p:ph type="dt" sz="half" idx="10"/>
          </p:nvPr>
        </p:nvSpPr>
        <p:spPr/>
        <p:txBody>
          <a:bodyPr/>
          <a:lstStyle/>
          <a:p>
            <a:fld id="{D03DDDA8-18E1-45AC-B878-0EC8BDDE8E07}"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27</a:t>
            </a:fld>
            <a:r>
              <a:rPr lang="en-US" smtClean="0"/>
              <a:t> / 57</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794" y="142852"/>
            <a:ext cx="7000924" cy="1143000"/>
          </a:xfrm>
        </p:spPr>
        <p:txBody>
          <a:bodyPr>
            <a:normAutofit fontScale="90000"/>
          </a:bodyPr>
          <a:lstStyle/>
          <a:p>
            <a:r>
              <a:rPr lang="fr-FR" dirty="0" smtClean="0"/>
              <a:t>De la notion d’Aspect à celle d’adaptation transverse</a:t>
            </a:r>
            <a:endParaRPr lang="fr-FR" dirty="0"/>
          </a:p>
        </p:txBody>
      </p:sp>
      <p:sp>
        <p:nvSpPr>
          <p:cNvPr id="16" name="Espace réservé du pied de page 15"/>
          <p:cNvSpPr>
            <a:spLocks noGrp="1"/>
          </p:cNvSpPr>
          <p:nvPr>
            <p:ph type="ftr" sz="quarter" idx="11"/>
          </p:nvPr>
        </p:nvSpPr>
        <p:spPr/>
        <p:txBody>
          <a:bodyPr/>
          <a:lstStyle/>
          <a:p>
            <a:r>
              <a:rPr lang="fr-FR" smtClean="0"/>
              <a:t>Soutenance de thèse D. CHEUNG-FOO-WO</a:t>
            </a:r>
            <a:endParaRPr lang="en-US" dirty="0"/>
          </a:p>
        </p:txBody>
      </p:sp>
      <p:graphicFrame>
        <p:nvGraphicFramePr>
          <p:cNvPr id="11" name="Tableau 10"/>
          <p:cNvGraphicFramePr>
            <a:graphicFrameLocks noGrp="1"/>
          </p:cNvGraphicFramePr>
          <p:nvPr/>
        </p:nvGraphicFramePr>
        <p:xfrm>
          <a:off x="1643043" y="1428736"/>
          <a:ext cx="7358112" cy="3672840"/>
        </p:xfrm>
        <a:graphic>
          <a:graphicData uri="http://schemas.openxmlformats.org/drawingml/2006/table">
            <a:tbl>
              <a:tblPr firstRow="1" bandRow="1">
                <a:tableStyleId>{00A15C55-8517-42AA-B614-E9B94910E393}</a:tableStyleId>
              </a:tblPr>
              <a:tblGrid>
                <a:gridCol w="1285883"/>
                <a:gridCol w="1785950"/>
                <a:gridCol w="4286279"/>
              </a:tblGrid>
              <a:tr h="370840">
                <a:tc>
                  <a:txBody>
                    <a:bodyPr/>
                    <a:lstStyle/>
                    <a:p>
                      <a:r>
                        <a:rPr lang="fr-FR" dirty="0" smtClean="0"/>
                        <a:t>Approche</a:t>
                      </a:r>
                      <a:endParaRPr lang="fr-FR" dirty="0"/>
                    </a:p>
                  </a:txBody>
                  <a:tcPr/>
                </a:tc>
                <a:tc>
                  <a:txBody>
                    <a:bodyPr/>
                    <a:lstStyle/>
                    <a:p>
                      <a:r>
                        <a:rPr lang="fr-FR" dirty="0" smtClean="0"/>
                        <a:t>Référence</a:t>
                      </a:r>
                      <a:endParaRPr lang="fr-FR" dirty="0"/>
                    </a:p>
                  </a:txBody>
                  <a:tcPr/>
                </a:tc>
                <a:tc>
                  <a:txBody>
                    <a:bodyPr/>
                    <a:lstStyle/>
                    <a:p>
                      <a:r>
                        <a:rPr lang="fr-FR" dirty="0" smtClean="0"/>
                        <a:t>Description</a:t>
                      </a:r>
                      <a:endParaRPr lang="fr-FR" dirty="0"/>
                    </a:p>
                  </a:txBody>
                  <a:tcPr/>
                </a:tc>
              </a:tr>
              <a:tr h="370840">
                <a:tc>
                  <a:txBody>
                    <a:bodyPr/>
                    <a:lstStyle/>
                    <a:p>
                      <a:r>
                        <a:rPr lang="fr-FR" dirty="0" smtClean="0"/>
                        <a:t>AOP</a:t>
                      </a:r>
                      <a:endParaRPr lang="fr-FR" dirty="0"/>
                    </a:p>
                  </a:txBody>
                  <a:tcPr/>
                </a:tc>
                <a:tc>
                  <a:txBody>
                    <a:bodyPr/>
                    <a:lstStyle/>
                    <a:p>
                      <a:r>
                        <a:rPr lang="fr-FR" dirty="0" smtClean="0"/>
                        <a:t>[</a:t>
                      </a:r>
                      <a:r>
                        <a:rPr lang="fr-FR" dirty="0" err="1" smtClean="0"/>
                        <a:t>Kiczales</a:t>
                      </a:r>
                      <a:r>
                        <a:rPr lang="fr-FR" dirty="0" smtClean="0"/>
                        <a:t>, 1997]</a:t>
                      </a:r>
                      <a:endParaRPr lang="fr-FR" dirty="0"/>
                    </a:p>
                  </a:txBody>
                  <a:tcPr/>
                </a:tc>
                <a:tc>
                  <a:txBody>
                    <a:bodyPr/>
                    <a:lstStyle/>
                    <a:p>
                      <a:r>
                        <a:rPr lang="fr-FR" dirty="0" smtClean="0"/>
                        <a:t>Minimiser la dispersion de code</a:t>
                      </a:r>
                      <a:endParaRPr lang="fr-FR" dirty="0"/>
                    </a:p>
                  </a:txBody>
                  <a:tcPr/>
                </a:tc>
              </a:tr>
              <a:tr h="370840">
                <a:tc>
                  <a:txBody>
                    <a:bodyPr/>
                    <a:lstStyle/>
                    <a:p>
                      <a:r>
                        <a:rPr lang="fr-FR" dirty="0" err="1" smtClean="0"/>
                        <a:t>AspectJ</a:t>
                      </a:r>
                      <a:endParaRPr lang="fr-FR" dirty="0"/>
                    </a:p>
                  </a:txBody>
                  <a:tcPr/>
                </a:tc>
                <a:tc>
                  <a:txBody>
                    <a:bodyPr/>
                    <a:lstStyle/>
                    <a:p>
                      <a:r>
                        <a:rPr lang="fr-FR" dirty="0" smtClean="0"/>
                        <a:t>[</a:t>
                      </a:r>
                      <a:r>
                        <a:rPr lang="fr-FR" dirty="0" err="1" smtClean="0"/>
                        <a:t>Kiczales</a:t>
                      </a:r>
                      <a:r>
                        <a:rPr lang="fr-FR" dirty="0" smtClean="0"/>
                        <a:t>, 2001]</a:t>
                      </a:r>
                      <a:endParaRPr lang="fr-FR" dirty="0"/>
                    </a:p>
                  </a:txBody>
                  <a:tcPr/>
                </a:tc>
                <a:tc>
                  <a:txBody>
                    <a:bodyPr/>
                    <a:lstStyle/>
                    <a:p>
                      <a:r>
                        <a:rPr lang="fr-FR" dirty="0" smtClean="0"/>
                        <a:t>Préoccupations</a:t>
                      </a:r>
                      <a:r>
                        <a:rPr lang="fr-FR" baseline="0" dirty="0" smtClean="0"/>
                        <a:t> transverses</a:t>
                      </a:r>
                      <a:endParaRPr lang="fr-FR" dirty="0"/>
                    </a:p>
                  </a:txBody>
                  <a:tcPr/>
                </a:tc>
              </a:tr>
              <a:tr h="270814">
                <a:tc>
                  <a:txBody>
                    <a:bodyPr/>
                    <a:lstStyle/>
                    <a:p>
                      <a:r>
                        <a:rPr lang="fr-FR" dirty="0" smtClean="0"/>
                        <a:t>ISL</a:t>
                      </a:r>
                      <a:endParaRPr lang="fr-FR" dirty="0"/>
                    </a:p>
                  </a:txBody>
                  <a:tcPr/>
                </a:tc>
                <a:tc>
                  <a:txBody>
                    <a:bodyPr/>
                    <a:lstStyle/>
                    <a:p>
                      <a:r>
                        <a:rPr lang="fr-FR" dirty="0" smtClean="0"/>
                        <a:t>[Berger, 2001]</a:t>
                      </a:r>
                      <a:br>
                        <a:rPr lang="fr-FR" dirty="0" smtClean="0"/>
                      </a:br>
                      <a:r>
                        <a:rPr lang="fr-FR" dirty="0" smtClean="0"/>
                        <a:t>[</a:t>
                      </a:r>
                      <a:r>
                        <a:rPr lang="fr-FR" dirty="0" err="1" smtClean="0"/>
                        <a:t>Blay</a:t>
                      </a:r>
                      <a:r>
                        <a:rPr lang="fr-FR" dirty="0" smtClean="0"/>
                        <a:t>, 2002]</a:t>
                      </a:r>
                      <a:endParaRPr lang="fr-FR" dirty="0"/>
                    </a:p>
                  </a:txBody>
                  <a:tcPr/>
                </a:tc>
                <a:tc>
                  <a:txBody>
                    <a:bodyPr/>
                    <a:lstStyle/>
                    <a:p>
                      <a:r>
                        <a:rPr lang="fr-FR" dirty="0" smtClean="0"/>
                        <a:t>Composition / fusion</a:t>
                      </a:r>
                      <a:r>
                        <a:rPr lang="fr-FR" baseline="0" dirty="0" smtClean="0"/>
                        <a:t> d’interactions entre composants </a:t>
                      </a:r>
                      <a:endParaRPr lang="fr-FR" dirty="0"/>
                    </a:p>
                  </a:txBody>
                  <a:tcPr/>
                </a:tc>
              </a:tr>
              <a:tr h="370840">
                <a:tc>
                  <a:txBody>
                    <a:bodyPr/>
                    <a:lstStyle/>
                    <a:p>
                      <a:r>
                        <a:rPr lang="fr-FR" dirty="0" smtClean="0"/>
                        <a:t>AO4BPEL</a:t>
                      </a:r>
                      <a:endParaRPr lang="fr-FR" dirty="0"/>
                    </a:p>
                  </a:txBody>
                  <a:tcPr/>
                </a:tc>
                <a:tc>
                  <a:txBody>
                    <a:bodyPr/>
                    <a:lstStyle/>
                    <a:p>
                      <a:r>
                        <a:rPr lang="fr-FR" dirty="0" smtClean="0"/>
                        <a:t>[</a:t>
                      </a:r>
                      <a:r>
                        <a:rPr lang="fr-FR" dirty="0" err="1" smtClean="0"/>
                        <a:t>Charfi</a:t>
                      </a:r>
                      <a:r>
                        <a:rPr lang="fr-FR" dirty="0" smtClean="0"/>
                        <a:t>, 2004]</a:t>
                      </a:r>
                      <a:endParaRPr lang="fr-FR" dirty="0"/>
                    </a:p>
                  </a:txBody>
                  <a:tcPr/>
                </a:tc>
                <a:tc>
                  <a:txBody>
                    <a:bodyPr/>
                    <a:lstStyle/>
                    <a:p>
                      <a:r>
                        <a:rPr lang="fr-FR" dirty="0" smtClean="0"/>
                        <a:t>Aspect pour la composition dynamique de services</a:t>
                      </a:r>
                      <a:endParaRPr lang="fr-FR" dirty="0"/>
                    </a:p>
                  </a:txBody>
                  <a:tcPr/>
                </a:tc>
              </a:tr>
              <a:tr h="370840">
                <a:tc>
                  <a:txBody>
                    <a:bodyPr/>
                    <a:lstStyle/>
                    <a:p>
                      <a:r>
                        <a:rPr lang="fr-FR" dirty="0" smtClean="0"/>
                        <a:t>EAOP</a:t>
                      </a:r>
                      <a:endParaRPr lang="fr-FR" dirty="0"/>
                    </a:p>
                  </a:txBody>
                  <a:tcPr/>
                </a:tc>
                <a:tc>
                  <a:txBody>
                    <a:bodyPr/>
                    <a:lstStyle/>
                    <a:p>
                      <a:r>
                        <a:rPr lang="fr-FR" dirty="0" smtClean="0"/>
                        <a:t>[</a:t>
                      </a:r>
                      <a:r>
                        <a:rPr lang="fr-FR" dirty="0" err="1" smtClean="0"/>
                        <a:t>Douence</a:t>
                      </a:r>
                      <a:r>
                        <a:rPr lang="fr-FR" dirty="0" smtClean="0"/>
                        <a:t>, 2006]</a:t>
                      </a:r>
                      <a:endParaRPr lang="fr-FR" dirty="0"/>
                    </a:p>
                  </a:txBody>
                  <a:tcPr/>
                </a:tc>
                <a:tc>
                  <a:txBody>
                    <a:bodyPr/>
                    <a:lstStyle/>
                    <a:p>
                      <a:r>
                        <a:rPr lang="fr-FR" dirty="0" smtClean="0"/>
                        <a:t>Déclenchement d’actions par reconnaissance de patterns d’événements</a:t>
                      </a:r>
                      <a:endParaRPr lang="fr-FR" dirty="0"/>
                    </a:p>
                  </a:txBody>
                  <a:tcPr/>
                </a:tc>
              </a:tr>
              <a:tr h="370840">
                <a:tc>
                  <a:txBody>
                    <a:bodyPr/>
                    <a:lstStyle/>
                    <a:p>
                      <a:r>
                        <a:rPr lang="fr-FR" dirty="0" smtClean="0"/>
                        <a:t>SAFRAN</a:t>
                      </a:r>
                      <a:endParaRPr lang="fr-FR" dirty="0"/>
                    </a:p>
                  </a:txBody>
                  <a:tcPr/>
                </a:tc>
                <a:tc>
                  <a:txBody>
                    <a:bodyPr/>
                    <a:lstStyle/>
                    <a:p>
                      <a:r>
                        <a:rPr lang="fr-FR" dirty="0" smtClean="0"/>
                        <a:t>[David, 2006]</a:t>
                      </a:r>
                      <a:endParaRPr lang="fr-FR" dirty="0"/>
                    </a:p>
                  </a:txBody>
                  <a:tcPr/>
                </a:tc>
                <a:tc>
                  <a:txBody>
                    <a:bodyPr/>
                    <a:lstStyle/>
                    <a:p>
                      <a:r>
                        <a:rPr lang="fr-FR" sz="1800" kern="1200" baseline="0" dirty="0" smtClean="0">
                          <a:solidFill>
                            <a:schemeClr val="dk1"/>
                          </a:solidFill>
                          <a:latin typeface="+mn-lt"/>
                          <a:ea typeface="+mn-ea"/>
                          <a:cs typeface="+mn-cs"/>
                        </a:rPr>
                        <a:t>« L’adaptation peut être considérée</a:t>
                      </a:r>
                    </a:p>
                    <a:p>
                      <a:r>
                        <a:rPr lang="fr-FR" sz="1800" kern="1200" baseline="0" dirty="0" smtClean="0">
                          <a:solidFill>
                            <a:schemeClr val="dk1"/>
                          </a:solidFill>
                          <a:latin typeface="+mn-lt"/>
                          <a:ea typeface="+mn-ea"/>
                          <a:cs typeface="+mn-cs"/>
                        </a:rPr>
                        <a:t>comme une préoccupation transverse »</a:t>
                      </a:r>
                      <a:endParaRPr lang="fr-FR" dirty="0"/>
                    </a:p>
                  </a:txBody>
                  <a:tcPr/>
                </a:tc>
              </a:tr>
            </a:tbl>
          </a:graphicData>
        </a:graphic>
      </p:graphicFrame>
      <p:pic>
        <p:nvPicPr>
          <p:cNvPr id="18" name="Image 17" descr="books.png"/>
          <p:cNvPicPr>
            <a:picLocks noChangeAspect="1"/>
          </p:cNvPicPr>
          <p:nvPr/>
        </p:nvPicPr>
        <p:blipFill>
          <a:blip r:embed="rId3"/>
          <a:stretch>
            <a:fillRect/>
          </a:stretch>
        </p:blipFill>
        <p:spPr>
          <a:xfrm>
            <a:off x="0" y="285728"/>
            <a:ext cx="2011514" cy="1511683"/>
          </a:xfrm>
          <a:prstGeom prst="rect">
            <a:avLst/>
          </a:prstGeom>
        </p:spPr>
      </p:pic>
      <p:grpSp>
        <p:nvGrpSpPr>
          <p:cNvPr id="9" name="Groupe 8"/>
          <p:cNvGrpSpPr/>
          <p:nvPr/>
        </p:nvGrpSpPr>
        <p:grpSpPr>
          <a:xfrm>
            <a:off x="2428860" y="5429264"/>
            <a:ext cx="6036582" cy="830997"/>
            <a:chOff x="2428860" y="5429264"/>
            <a:chExt cx="6036582" cy="830997"/>
          </a:xfrm>
        </p:grpSpPr>
        <p:sp>
          <p:nvSpPr>
            <p:cNvPr id="10" name="ZoneTexte 9"/>
            <p:cNvSpPr txBox="1"/>
            <p:nvPr/>
          </p:nvSpPr>
          <p:spPr>
            <a:xfrm>
              <a:off x="2928926" y="5429264"/>
              <a:ext cx="5536516" cy="830997"/>
            </a:xfrm>
            <a:prstGeom prst="rect">
              <a:avLst/>
            </a:prstGeom>
            <a:noFill/>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fr-FR" sz="2400" dirty="0" smtClean="0"/>
                <a:t>Adaptation </a:t>
              </a:r>
              <a:r>
                <a:rPr lang="fr-FR" sz="2400" b="1" dirty="0" smtClean="0"/>
                <a:t>automatique</a:t>
              </a:r>
              <a:r>
                <a:rPr lang="fr-FR" sz="2400" dirty="0" smtClean="0"/>
                <a:t> transverse</a:t>
              </a:r>
            </a:p>
            <a:p>
              <a:r>
                <a:rPr lang="fr-FR" sz="2400" dirty="0" smtClean="0"/>
                <a:t>Tissage </a:t>
              </a:r>
              <a:r>
                <a:rPr lang="fr-FR" sz="2400" b="1" dirty="0" smtClean="0"/>
                <a:t>opportuniste</a:t>
              </a:r>
              <a:r>
                <a:rPr lang="fr-FR" sz="2400" dirty="0" smtClean="0"/>
                <a:t> d’aspects sur SLCA</a:t>
              </a:r>
              <a:endParaRPr lang="fr-FR" sz="2400" dirty="0"/>
            </a:p>
          </p:txBody>
        </p:sp>
        <p:sp>
          <p:nvSpPr>
            <p:cNvPr id="19" name="Flèche droite à entaille 18"/>
            <p:cNvSpPr/>
            <p:nvPr/>
          </p:nvSpPr>
          <p:spPr>
            <a:xfrm>
              <a:off x="2428860" y="5643578"/>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grpSp>
      <p:sp>
        <p:nvSpPr>
          <p:cNvPr id="12" name="Espace réservé de la date 11"/>
          <p:cNvSpPr>
            <a:spLocks noGrp="1"/>
          </p:cNvSpPr>
          <p:nvPr>
            <p:ph type="dt" sz="half" idx="10"/>
          </p:nvPr>
        </p:nvSpPr>
        <p:spPr/>
        <p:txBody>
          <a:bodyPr/>
          <a:lstStyle/>
          <a:p>
            <a:fld id="{F904D7FC-6840-4CFD-B09E-5CA227FB41DA}" type="datetime4">
              <a:rPr lang="fr-FR" smtClean="0"/>
              <a:pPr/>
              <a:t>11 mars 2009</a:t>
            </a:fld>
            <a:endParaRPr lang="en-US"/>
          </a:p>
        </p:txBody>
      </p:sp>
      <p:sp>
        <p:nvSpPr>
          <p:cNvPr id="14" name="Espace réservé du numéro de diapositive 13"/>
          <p:cNvSpPr>
            <a:spLocks noGrp="1"/>
          </p:cNvSpPr>
          <p:nvPr>
            <p:ph type="sldNum" sz="quarter" idx="12"/>
          </p:nvPr>
        </p:nvSpPr>
        <p:spPr/>
        <p:txBody>
          <a:bodyPr/>
          <a:lstStyle/>
          <a:p>
            <a:fld id="{6294C92D-0306-4E69-9CD3-20855E849650}" type="slidenum">
              <a:rPr lang="en-US" smtClean="0"/>
              <a:pPr/>
              <a:t>28</a:t>
            </a:fld>
            <a:r>
              <a:rPr lang="en-US" smtClean="0"/>
              <a:t> / 57</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Principes de l’AOP</a:t>
            </a:r>
            <a:endParaRPr lang="fr-FR" dirty="0"/>
          </a:p>
        </p:txBody>
      </p:sp>
      <p:sp>
        <p:nvSpPr>
          <p:cNvPr id="26" name="Espace réservé du pied de page 25"/>
          <p:cNvSpPr>
            <a:spLocks noGrp="1"/>
          </p:cNvSpPr>
          <p:nvPr>
            <p:ph type="ftr" sz="quarter" idx="11"/>
          </p:nvPr>
        </p:nvSpPr>
        <p:spPr/>
        <p:txBody>
          <a:bodyPr/>
          <a:lstStyle/>
          <a:p>
            <a:r>
              <a:rPr lang="fr-FR" smtClean="0"/>
              <a:t>Soutenance de thèse D. CHEUNG-FOO-WO</a:t>
            </a:r>
            <a:endParaRPr lang="en-US" dirty="0"/>
          </a:p>
        </p:txBody>
      </p:sp>
      <p:sp>
        <p:nvSpPr>
          <p:cNvPr id="10248" name="AutoShape 8"/>
          <p:cNvSpPr>
            <a:spLocks noChangeArrowheads="1"/>
          </p:cNvSpPr>
          <p:nvPr/>
        </p:nvSpPr>
        <p:spPr bwMode="auto">
          <a:xfrm>
            <a:off x="1142976" y="1657337"/>
            <a:ext cx="3143272" cy="1425575"/>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r>
              <a:rPr lang="fr-FR" sz="1000" b="1" dirty="0">
                <a:solidFill>
                  <a:srgbClr val="646BA2"/>
                </a:solidFill>
              </a:rPr>
              <a:t>public class </a:t>
            </a:r>
            <a:r>
              <a:rPr lang="fr-FR" sz="1000" b="1" dirty="0" err="1">
                <a:solidFill>
                  <a:srgbClr val="646BA2"/>
                </a:solidFill>
              </a:rPr>
              <a:t>HelloWorld</a:t>
            </a:r>
            <a:r>
              <a:rPr lang="fr-FR" sz="1000" b="1" dirty="0">
                <a:solidFill>
                  <a:srgbClr val="646BA2"/>
                </a:solidFill>
              </a:rPr>
              <a:t> {</a:t>
            </a:r>
          </a:p>
          <a:p>
            <a:pPr lvl="1" algn="l"/>
            <a:r>
              <a:rPr lang="fr-FR" sz="1000" b="1" dirty="0">
                <a:solidFill>
                  <a:srgbClr val="646BA2"/>
                </a:solidFill>
              </a:rPr>
              <a:t>public </a:t>
            </a:r>
            <a:r>
              <a:rPr lang="fr-FR" sz="1000" b="1" dirty="0" err="1">
                <a:solidFill>
                  <a:srgbClr val="646BA2"/>
                </a:solidFill>
              </a:rPr>
              <a:t>static</a:t>
            </a:r>
            <a:r>
              <a:rPr lang="fr-FR" sz="1000" b="1" dirty="0">
                <a:solidFill>
                  <a:srgbClr val="646BA2"/>
                </a:solidFill>
              </a:rPr>
              <a:t> </a:t>
            </a:r>
            <a:r>
              <a:rPr lang="fr-FR" sz="1000" b="1" dirty="0" err="1">
                <a:solidFill>
                  <a:srgbClr val="646BA2"/>
                </a:solidFill>
              </a:rPr>
              <a:t>void</a:t>
            </a:r>
            <a:r>
              <a:rPr lang="fr-FR" sz="1000" b="1" dirty="0">
                <a:solidFill>
                  <a:srgbClr val="646BA2"/>
                </a:solidFill>
              </a:rPr>
              <a:t> </a:t>
            </a:r>
            <a:r>
              <a:rPr lang="fr-FR" sz="1000" b="1" dirty="0" smtClean="0">
                <a:solidFill>
                  <a:srgbClr val="646BA2"/>
                </a:solidFill>
              </a:rPr>
              <a:t>main (String</a:t>
            </a:r>
            <a:r>
              <a:rPr lang="fr-FR" sz="1000" b="1" dirty="0">
                <a:solidFill>
                  <a:srgbClr val="646BA2"/>
                </a:solidFill>
              </a:rPr>
              <a:t>[ ] </a:t>
            </a:r>
            <a:r>
              <a:rPr lang="fr-FR" sz="1000" b="1" dirty="0" err="1">
                <a:solidFill>
                  <a:srgbClr val="646BA2"/>
                </a:solidFill>
              </a:rPr>
              <a:t>args</a:t>
            </a:r>
            <a:r>
              <a:rPr lang="fr-FR" sz="1000" b="1" dirty="0">
                <a:solidFill>
                  <a:srgbClr val="646BA2"/>
                </a:solidFill>
              </a:rPr>
              <a:t>) </a:t>
            </a:r>
            <a:r>
              <a:rPr lang="fr-FR" sz="1000" b="1" dirty="0" smtClean="0">
                <a:solidFill>
                  <a:srgbClr val="646BA2"/>
                </a:solidFill>
              </a:rPr>
              <a:t> {</a:t>
            </a:r>
            <a:endParaRPr lang="fr-FR" sz="1000" b="1" dirty="0">
              <a:solidFill>
                <a:srgbClr val="646BA2"/>
              </a:solidFill>
            </a:endParaRPr>
          </a:p>
          <a:p>
            <a:pPr lvl="1" algn="l"/>
            <a:r>
              <a:rPr lang="fr-FR" sz="1000" b="1" dirty="0" smtClean="0">
                <a:solidFill>
                  <a:srgbClr val="646BA2"/>
                </a:solidFill>
              </a:rPr>
              <a:t>	new </a:t>
            </a:r>
            <a:r>
              <a:rPr lang="fr-FR" sz="1000" b="1" dirty="0" err="1">
                <a:solidFill>
                  <a:srgbClr val="646BA2"/>
                </a:solidFill>
              </a:rPr>
              <a:t>HelloWorld</a:t>
            </a:r>
            <a:r>
              <a:rPr lang="fr-FR" sz="1000" b="1" dirty="0">
                <a:solidFill>
                  <a:srgbClr val="646BA2"/>
                </a:solidFill>
              </a:rPr>
              <a:t>().</a:t>
            </a:r>
            <a:r>
              <a:rPr lang="fr-FR" sz="1000" b="1" dirty="0" err="1">
                <a:solidFill>
                  <a:srgbClr val="646BA2"/>
                </a:solidFill>
              </a:rPr>
              <a:t>sayHello</a:t>
            </a:r>
            <a:r>
              <a:rPr lang="fr-FR" sz="1000" b="1" dirty="0">
                <a:solidFill>
                  <a:srgbClr val="646BA2"/>
                </a:solidFill>
              </a:rPr>
              <a:t>();</a:t>
            </a:r>
          </a:p>
          <a:p>
            <a:pPr lvl="1" algn="l"/>
            <a:r>
              <a:rPr lang="fr-FR" sz="1000" b="1" dirty="0">
                <a:solidFill>
                  <a:srgbClr val="646BA2"/>
                </a:solidFill>
              </a:rPr>
              <a:t>}</a:t>
            </a:r>
          </a:p>
          <a:p>
            <a:pPr lvl="1" algn="l"/>
            <a:r>
              <a:rPr lang="fr-FR" sz="1000" b="1" dirty="0">
                <a:solidFill>
                  <a:srgbClr val="646BA2"/>
                </a:solidFill>
              </a:rPr>
              <a:t>public </a:t>
            </a:r>
            <a:r>
              <a:rPr lang="fr-FR" sz="1000" b="1" dirty="0" err="1">
                <a:solidFill>
                  <a:srgbClr val="646BA2"/>
                </a:solidFill>
              </a:rPr>
              <a:t>void</a:t>
            </a:r>
            <a:r>
              <a:rPr lang="fr-FR" sz="1000" b="1" dirty="0">
                <a:solidFill>
                  <a:srgbClr val="646BA2"/>
                </a:solidFill>
              </a:rPr>
              <a:t> </a:t>
            </a:r>
            <a:r>
              <a:rPr lang="fr-FR" sz="1000" b="1" dirty="0" err="1">
                <a:solidFill>
                  <a:srgbClr val="646BA2"/>
                </a:solidFill>
              </a:rPr>
              <a:t>sayHello</a:t>
            </a:r>
            <a:r>
              <a:rPr lang="fr-FR" sz="1000" b="1" dirty="0">
                <a:solidFill>
                  <a:srgbClr val="646BA2"/>
                </a:solidFill>
              </a:rPr>
              <a:t> </a:t>
            </a:r>
            <a:r>
              <a:rPr lang="fr-FR" sz="1000" b="1" dirty="0" smtClean="0">
                <a:solidFill>
                  <a:srgbClr val="646BA2"/>
                </a:solidFill>
              </a:rPr>
              <a:t>() {</a:t>
            </a:r>
          </a:p>
          <a:p>
            <a:pPr lvl="1" algn="l"/>
            <a:r>
              <a:rPr lang="fr-FR" sz="1000" b="1" dirty="0" smtClean="0">
                <a:solidFill>
                  <a:srgbClr val="646BA2"/>
                </a:solidFill>
              </a:rPr>
              <a:t>	system.out.println</a:t>
            </a:r>
            <a:r>
              <a:rPr lang="fr-FR" sz="1000" b="1" dirty="0">
                <a:solidFill>
                  <a:srgbClr val="646BA2"/>
                </a:solidFill>
              </a:rPr>
              <a:t>("Hello World</a:t>
            </a:r>
            <a:r>
              <a:rPr lang="fr-FR" sz="1000" b="1" dirty="0" smtClean="0">
                <a:solidFill>
                  <a:srgbClr val="646BA2"/>
                </a:solidFill>
              </a:rPr>
              <a:t>!");</a:t>
            </a:r>
          </a:p>
          <a:p>
            <a:pPr lvl="1" algn="l"/>
            <a:r>
              <a:rPr lang="fr-FR" sz="1000" b="1" dirty="0" smtClean="0">
                <a:solidFill>
                  <a:srgbClr val="646BA2"/>
                </a:solidFill>
              </a:rPr>
              <a:t>}</a:t>
            </a:r>
            <a:endParaRPr lang="fr-FR" sz="1000" b="1" dirty="0">
              <a:solidFill>
                <a:srgbClr val="646BA2"/>
              </a:solidFill>
            </a:endParaRPr>
          </a:p>
          <a:p>
            <a:pPr algn="l"/>
            <a:r>
              <a:rPr lang="fr-FR" sz="1000" b="1" dirty="0">
                <a:solidFill>
                  <a:srgbClr val="646BA2"/>
                </a:solidFill>
              </a:rPr>
              <a:t>}</a:t>
            </a:r>
          </a:p>
        </p:txBody>
      </p:sp>
      <p:sp>
        <p:nvSpPr>
          <p:cNvPr id="10251" name="AutoShape 11"/>
          <p:cNvSpPr>
            <a:spLocks noChangeArrowheads="1"/>
          </p:cNvSpPr>
          <p:nvPr/>
        </p:nvSpPr>
        <p:spPr bwMode="auto">
          <a:xfrm>
            <a:off x="2943201" y="4344974"/>
            <a:ext cx="3397250" cy="18415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r>
              <a:rPr lang="fr-FR" sz="1000" b="1" dirty="0">
                <a:solidFill>
                  <a:srgbClr val="646BA2"/>
                </a:solidFill>
              </a:rPr>
              <a:t>public class </a:t>
            </a:r>
            <a:r>
              <a:rPr lang="fr-FR" sz="1000" b="1" dirty="0" err="1">
                <a:solidFill>
                  <a:srgbClr val="646BA2"/>
                </a:solidFill>
              </a:rPr>
              <a:t>HelloWorld</a:t>
            </a:r>
            <a:r>
              <a:rPr lang="fr-FR" sz="1000" b="1" dirty="0">
                <a:solidFill>
                  <a:srgbClr val="646BA2"/>
                </a:solidFill>
              </a:rPr>
              <a:t> {</a:t>
            </a:r>
          </a:p>
          <a:p>
            <a:pPr lvl="1" algn="l"/>
            <a:r>
              <a:rPr lang="fr-FR" sz="1000" b="1" dirty="0">
                <a:solidFill>
                  <a:srgbClr val="646BA2"/>
                </a:solidFill>
              </a:rPr>
              <a:t>public </a:t>
            </a:r>
            <a:r>
              <a:rPr lang="fr-FR" sz="1000" b="1" dirty="0" err="1">
                <a:solidFill>
                  <a:srgbClr val="646BA2"/>
                </a:solidFill>
              </a:rPr>
              <a:t>static</a:t>
            </a:r>
            <a:r>
              <a:rPr lang="fr-FR" sz="1000" b="1" dirty="0">
                <a:solidFill>
                  <a:srgbClr val="646BA2"/>
                </a:solidFill>
              </a:rPr>
              <a:t> </a:t>
            </a:r>
            <a:r>
              <a:rPr lang="fr-FR" sz="1000" b="1" dirty="0" err="1">
                <a:solidFill>
                  <a:srgbClr val="646BA2"/>
                </a:solidFill>
              </a:rPr>
              <a:t>void</a:t>
            </a:r>
            <a:r>
              <a:rPr lang="fr-FR" sz="1000" b="1" dirty="0">
                <a:solidFill>
                  <a:srgbClr val="646BA2"/>
                </a:solidFill>
              </a:rPr>
              <a:t> </a:t>
            </a:r>
            <a:r>
              <a:rPr lang="fr-FR" sz="1000" b="1" dirty="0" smtClean="0">
                <a:solidFill>
                  <a:srgbClr val="646BA2"/>
                </a:solidFill>
              </a:rPr>
              <a:t>main (String</a:t>
            </a:r>
            <a:r>
              <a:rPr lang="fr-FR" sz="1000" b="1" dirty="0">
                <a:solidFill>
                  <a:srgbClr val="646BA2"/>
                </a:solidFill>
              </a:rPr>
              <a:t>[ ] </a:t>
            </a:r>
            <a:r>
              <a:rPr lang="fr-FR" sz="1000" b="1" dirty="0" err="1">
                <a:solidFill>
                  <a:srgbClr val="646BA2"/>
                </a:solidFill>
              </a:rPr>
              <a:t>args</a:t>
            </a:r>
            <a:r>
              <a:rPr lang="fr-FR" sz="1000" b="1" dirty="0">
                <a:solidFill>
                  <a:srgbClr val="646BA2"/>
                </a:solidFill>
              </a:rPr>
              <a:t>) {</a:t>
            </a:r>
          </a:p>
          <a:p>
            <a:pPr lvl="1"/>
            <a:r>
              <a:rPr lang="fr-FR" sz="1000" b="1" dirty="0" smtClean="0">
                <a:solidFill>
                  <a:srgbClr val="FF0000"/>
                </a:solidFill>
              </a:rPr>
              <a:t>	System.out.println("Hello One...");</a:t>
            </a:r>
            <a:endParaRPr lang="fr-FR" sz="1000" b="1" dirty="0">
              <a:solidFill>
                <a:srgbClr val="FF0000"/>
              </a:solidFill>
            </a:endParaRPr>
          </a:p>
          <a:p>
            <a:pPr lvl="1" algn="l"/>
            <a:r>
              <a:rPr lang="fr-FR" sz="1000" b="1" dirty="0" smtClean="0">
                <a:solidFill>
                  <a:srgbClr val="646BA2"/>
                </a:solidFill>
              </a:rPr>
              <a:t>	new </a:t>
            </a:r>
            <a:r>
              <a:rPr lang="fr-FR" sz="1000" b="1" dirty="0" err="1">
                <a:solidFill>
                  <a:srgbClr val="646BA2"/>
                </a:solidFill>
              </a:rPr>
              <a:t>HelloWorld</a:t>
            </a:r>
            <a:r>
              <a:rPr lang="fr-FR" sz="1000" b="1" dirty="0">
                <a:solidFill>
                  <a:srgbClr val="646BA2"/>
                </a:solidFill>
              </a:rPr>
              <a:t>().</a:t>
            </a:r>
            <a:r>
              <a:rPr lang="fr-FR" sz="1000" b="1" dirty="0" err="1">
                <a:solidFill>
                  <a:srgbClr val="646BA2"/>
                </a:solidFill>
              </a:rPr>
              <a:t>sayHello</a:t>
            </a:r>
            <a:r>
              <a:rPr lang="fr-FR" sz="1000" b="1" dirty="0">
                <a:solidFill>
                  <a:srgbClr val="646BA2"/>
                </a:solidFill>
              </a:rPr>
              <a:t>();</a:t>
            </a:r>
          </a:p>
          <a:p>
            <a:pPr lvl="1"/>
            <a:r>
              <a:rPr lang="fr-FR" sz="1000" b="1" dirty="0" smtClean="0">
                <a:solidFill>
                  <a:srgbClr val="FF6600"/>
                </a:solidFill>
              </a:rPr>
              <a:t>	System.out.println(</a:t>
            </a:r>
            <a:r>
              <a:rPr lang="fr-FR" sz="1000" b="1" dirty="0" smtClean="0">
                <a:solidFill>
                  <a:srgbClr val="FF0000"/>
                </a:solidFill>
              </a:rPr>
              <a:t>"</a:t>
            </a:r>
            <a:r>
              <a:rPr lang="fr-FR" sz="1000" b="1" dirty="0" smtClean="0">
                <a:solidFill>
                  <a:srgbClr val="FF6600"/>
                </a:solidFill>
              </a:rPr>
              <a:t>Hello </a:t>
            </a:r>
            <a:r>
              <a:rPr lang="fr-FR" sz="1000" b="1" dirty="0" err="1" smtClean="0">
                <a:solidFill>
                  <a:srgbClr val="FF6600"/>
                </a:solidFill>
              </a:rPr>
              <a:t>Two</a:t>
            </a:r>
            <a:r>
              <a:rPr lang="fr-FR" sz="1000" b="1" dirty="0" smtClean="0">
                <a:solidFill>
                  <a:srgbClr val="FF6600"/>
                </a:solidFill>
              </a:rPr>
              <a:t>...");</a:t>
            </a:r>
            <a:endParaRPr lang="fr-FR" sz="1000" b="1" dirty="0">
              <a:solidFill>
                <a:srgbClr val="FF6600"/>
              </a:solidFill>
            </a:endParaRPr>
          </a:p>
          <a:p>
            <a:pPr lvl="1" algn="l"/>
            <a:r>
              <a:rPr lang="fr-FR" sz="1000" b="1" dirty="0">
                <a:solidFill>
                  <a:srgbClr val="646BA2"/>
                </a:solidFill>
              </a:rPr>
              <a:t>}</a:t>
            </a:r>
          </a:p>
          <a:p>
            <a:pPr lvl="1" algn="l"/>
            <a:r>
              <a:rPr lang="fr-FR" sz="1000" b="1" dirty="0">
                <a:solidFill>
                  <a:srgbClr val="646BA2"/>
                </a:solidFill>
              </a:rPr>
              <a:t>public </a:t>
            </a:r>
            <a:r>
              <a:rPr lang="fr-FR" sz="1000" b="1" dirty="0" err="1">
                <a:solidFill>
                  <a:srgbClr val="646BA2"/>
                </a:solidFill>
              </a:rPr>
              <a:t>void</a:t>
            </a:r>
            <a:r>
              <a:rPr lang="fr-FR" sz="1000" b="1" dirty="0">
                <a:solidFill>
                  <a:srgbClr val="646BA2"/>
                </a:solidFill>
              </a:rPr>
              <a:t> </a:t>
            </a:r>
            <a:r>
              <a:rPr lang="fr-FR" sz="1000" b="1" dirty="0" err="1">
                <a:solidFill>
                  <a:srgbClr val="646BA2"/>
                </a:solidFill>
              </a:rPr>
              <a:t>sayHello</a:t>
            </a:r>
            <a:r>
              <a:rPr lang="fr-FR" sz="1000" b="1" dirty="0">
                <a:solidFill>
                  <a:srgbClr val="646BA2"/>
                </a:solidFill>
              </a:rPr>
              <a:t> </a:t>
            </a:r>
            <a:r>
              <a:rPr lang="fr-FR" sz="1000" b="1" dirty="0" smtClean="0">
                <a:solidFill>
                  <a:srgbClr val="646BA2"/>
                </a:solidFill>
              </a:rPr>
              <a:t>() {</a:t>
            </a:r>
          </a:p>
          <a:p>
            <a:pPr lvl="1" algn="l"/>
            <a:r>
              <a:rPr lang="fr-FR" sz="1000" b="1" dirty="0" smtClean="0">
                <a:solidFill>
                  <a:srgbClr val="646BA2"/>
                </a:solidFill>
              </a:rPr>
              <a:t>	system.out.println</a:t>
            </a:r>
            <a:r>
              <a:rPr lang="fr-FR" sz="1000" b="1" dirty="0">
                <a:solidFill>
                  <a:srgbClr val="646BA2"/>
                </a:solidFill>
              </a:rPr>
              <a:t>("</a:t>
            </a:r>
            <a:r>
              <a:rPr lang="fr-FR" sz="1000" b="1" dirty="0" smtClean="0">
                <a:solidFill>
                  <a:srgbClr val="646BA2"/>
                </a:solidFill>
              </a:rPr>
              <a:t>Hello World!");</a:t>
            </a:r>
          </a:p>
          <a:p>
            <a:pPr lvl="1" algn="l"/>
            <a:r>
              <a:rPr lang="fr-FR" sz="1000" b="1" dirty="0" smtClean="0">
                <a:solidFill>
                  <a:srgbClr val="646BA2"/>
                </a:solidFill>
              </a:rPr>
              <a:t>}</a:t>
            </a:r>
            <a:endParaRPr lang="fr-FR" sz="1000" b="1" dirty="0">
              <a:solidFill>
                <a:srgbClr val="646BA2"/>
              </a:solidFill>
            </a:endParaRPr>
          </a:p>
          <a:p>
            <a:pPr algn="l"/>
            <a:r>
              <a:rPr lang="fr-FR" sz="1000" b="1" dirty="0">
                <a:solidFill>
                  <a:srgbClr val="646BA2"/>
                </a:solidFill>
              </a:rPr>
              <a:t>}</a:t>
            </a:r>
          </a:p>
        </p:txBody>
      </p:sp>
      <p:sp>
        <p:nvSpPr>
          <p:cNvPr id="10252" name="AutoShape 12"/>
          <p:cNvSpPr>
            <a:spLocks noChangeArrowheads="1"/>
          </p:cNvSpPr>
          <p:nvPr/>
        </p:nvSpPr>
        <p:spPr bwMode="auto">
          <a:xfrm rot="10800000">
            <a:off x="3606776" y="3497249"/>
            <a:ext cx="3198813" cy="415925"/>
          </a:xfrm>
          <a:custGeom>
            <a:avLst/>
            <a:gdLst>
              <a:gd name="G0" fmla="+- 20433 0 0"/>
              <a:gd name="G1" fmla="+- 3432 0 0"/>
              <a:gd name="G2" fmla="+- 12158 0 3432"/>
              <a:gd name="G3" fmla="+- G2 0 3432"/>
              <a:gd name="G4" fmla="*/ G3 32768 32059"/>
              <a:gd name="G5" fmla="*/ G4 1 2"/>
              <a:gd name="G6" fmla="+- 21600 0 20433"/>
              <a:gd name="G7" fmla="*/ G6 3432 6079"/>
              <a:gd name="G8" fmla="+- G7 20433 0"/>
              <a:gd name="T0" fmla="*/ 20433 w 21600"/>
              <a:gd name="T1" fmla="*/ 0 h 21600"/>
              <a:gd name="T2" fmla="*/ 20433 w 21600"/>
              <a:gd name="T3" fmla="*/ 12158 h 21600"/>
              <a:gd name="T4" fmla="*/ 270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20433" y="0"/>
                </a:lnTo>
                <a:lnTo>
                  <a:pt x="20433" y="3432"/>
                </a:lnTo>
                <a:lnTo>
                  <a:pt x="12427" y="3432"/>
                </a:lnTo>
                <a:cubicBezTo>
                  <a:pt x="5564" y="3432"/>
                  <a:pt x="0" y="7339"/>
                  <a:pt x="0" y="12158"/>
                </a:cubicBezTo>
                <a:lnTo>
                  <a:pt x="0" y="21600"/>
                </a:lnTo>
                <a:lnTo>
                  <a:pt x="5411" y="21600"/>
                </a:lnTo>
                <a:lnTo>
                  <a:pt x="5411" y="12158"/>
                </a:lnTo>
                <a:cubicBezTo>
                  <a:pt x="5411" y="10263"/>
                  <a:pt x="8552" y="8726"/>
                  <a:pt x="12427" y="8726"/>
                </a:cubicBezTo>
                <a:lnTo>
                  <a:pt x="20433" y="8726"/>
                </a:lnTo>
                <a:lnTo>
                  <a:pt x="20433" y="12158"/>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fr-FR"/>
          </a:p>
        </p:txBody>
      </p:sp>
      <p:sp>
        <p:nvSpPr>
          <p:cNvPr id="10253" name="AutoShape 13"/>
          <p:cNvSpPr>
            <a:spLocks noChangeArrowheads="1"/>
          </p:cNvSpPr>
          <p:nvPr/>
        </p:nvSpPr>
        <p:spPr bwMode="auto">
          <a:xfrm flipV="1">
            <a:off x="2409801" y="4032237"/>
            <a:ext cx="530225" cy="890587"/>
          </a:xfrm>
          <a:custGeom>
            <a:avLst/>
            <a:gdLst>
              <a:gd name="G0" fmla="+- 12427 0 0"/>
              <a:gd name="G1" fmla="+- 2922 0 0"/>
              <a:gd name="G2" fmla="+- 12158 0 2922"/>
              <a:gd name="G3" fmla="+- G2 0 2922"/>
              <a:gd name="G4" fmla="*/ G3 32768 32059"/>
              <a:gd name="G5" fmla="*/ G4 1 2"/>
              <a:gd name="G6" fmla="+- 21600 0 12427"/>
              <a:gd name="G7" fmla="*/ G6 2922 6079"/>
              <a:gd name="G8" fmla="+- G7 12427 0"/>
              <a:gd name="T0" fmla="*/ 12427 w 21600"/>
              <a:gd name="T1" fmla="*/ 0 h 21600"/>
              <a:gd name="T2" fmla="*/ 12427 w 21600"/>
              <a:gd name="T3" fmla="*/ 12158 h 21600"/>
              <a:gd name="T4" fmla="*/ 322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922"/>
                </a:lnTo>
                <a:cubicBezTo>
                  <a:pt x="5564" y="2922"/>
                  <a:pt x="0" y="7057"/>
                  <a:pt x="0" y="12158"/>
                </a:cubicBezTo>
                <a:lnTo>
                  <a:pt x="0" y="21600"/>
                </a:lnTo>
                <a:lnTo>
                  <a:pt x="6454" y="21600"/>
                </a:lnTo>
                <a:lnTo>
                  <a:pt x="6454" y="12158"/>
                </a:lnTo>
                <a:cubicBezTo>
                  <a:pt x="6454" y="10544"/>
                  <a:pt x="9128" y="9236"/>
                  <a:pt x="12427" y="9236"/>
                </a:cubicBezTo>
                <a:lnTo>
                  <a:pt x="12427" y="12158"/>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10256" name="AutoShape 16"/>
          <p:cNvSpPr>
            <a:spLocks noChangeArrowheads="1"/>
          </p:cNvSpPr>
          <p:nvPr/>
        </p:nvSpPr>
        <p:spPr bwMode="auto">
          <a:xfrm>
            <a:off x="2341539" y="3082912"/>
            <a:ext cx="331787" cy="414337"/>
          </a:xfrm>
          <a:prstGeom prst="downArrow">
            <a:avLst>
              <a:gd name="adj1" fmla="val 56639"/>
              <a:gd name="adj2" fmla="val 4484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10255" name="AutoShape 15"/>
          <p:cNvSpPr>
            <a:spLocks noChangeArrowheads="1"/>
          </p:cNvSpPr>
          <p:nvPr/>
        </p:nvSpPr>
        <p:spPr bwMode="auto">
          <a:xfrm>
            <a:off x="4606901" y="1571612"/>
            <a:ext cx="3463925" cy="1717675"/>
          </a:xfrm>
          <a:prstGeom prst="foldedCorner">
            <a:avLst>
              <a:gd name="adj" fmla="val 12500"/>
            </a:avLst>
          </a:prstGeom>
          <a:ln>
            <a:headEnd/>
            <a:tailEnd/>
          </a:ln>
        </p:spPr>
        <p:style>
          <a:lnRef idx="1">
            <a:schemeClr val="accent6"/>
          </a:lnRef>
          <a:fillRef idx="2">
            <a:schemeClr val="accent6"/>
          </a:fillRef>
          <a:effectRef idx="1">
            <a:schemeClr val="accent6"/>
          </a:effectRef>
          <a:fontRef idx="minor">
            <a:schemeClr val="dk1"/>
          </a:fontRef>
        </p:style>
        <p:txBody>
          <a:bodyPr lIns="18000" tIns="0" rIns="18000" bIns="10800" anchor="ctr">
            <a:spAutoFit/>
          </a:bodyPr>
          <a:lstStyle/>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a:p>
            <a:pPr algn="l"/>
            <a:endParaRPr lang="fr-FR" sz="1000" b="1">
              <a:solidFill>
                <a:srgbClr val="FF6600"/>
              </a:solidFill>
              <a:latin typeface="Arial Unicode MS" pitchFamily="34" charset="-128"/>
              <a:cs typeface="Courier New" pitchFamily="49" charset="0"/>
            </a:endParaRPr>
          </a:p>
        </p:txBody>
      </p:sp>
      <p:sp>
        <p:nvSpPr>
          <p:cNvPr id="10257" name="Rectangle 17"/>
          <p:cNvSpPr>
            <a:spLocks noChangeArrowheads="1"/>
          </p:cNvSpPr>
          <p:nvPr/>
        </p:nvSpPr>
        <p:spPr bwMode="auto">
          <a:xfrm>
            <a:off x="4673576" y="1774812"/>
            <a:ext cx="3332163" cy="5937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000" b="1" dirty="0" err="1">
                <a:solidFill>
                  <a:srgbClr val="FF6600"/>
                </a:solidFill>
              </a:rPr>
              <a:t>pointcut</a:t>
            </a:r>
            <a:r>
              <a:rPr lang="fr-FR" sz="1000" b="1" dirty="0">
                <a:solidFill>
                  <a:srgbClr val="FF6600"/>
                </a:solidFill>
              </a:rPr>
              <a:t> salutation():</a:t>
            </a:r>
          </a:p>
          <a:p>
            <a:pPr algn="l"/>
            <a:r>
              <a:rPr lang="fr-FR" sz="1000" b="1" dirty="0">
                <a:solidFill>
                  <a:srgbClr val="FF6600"/>
                </a:solidFill>
              </a:rPr>
              <a:t>	</a:t>
            </a:r>
            <a:r>
              <a:rPr lang="fr-FR" sz="1000" b="1" dirty="0" err="1">
                <a:solidFill>
                  <a:srgbClr val="FF6600"/>
                </a:solidFill>
              </a:rPr>
              <a:t>execution</a:t>
            </a:r>
            <a:r>
              <a:rPr lang="fr-FR" sz="1000" b="1" dirty="0">
                <a:solidFill>
                  <a:srgbClr val="FF6600"/>
                </a:solidFill>
              </a:rPr>
              <a:t>(*</a:t>
            </a:r>
            <a:r>
              <a:rPr lang="fr-FR" sz="1000" b="1" dirty="0" err="1">
                <a:solidFill>
                  <a:srgbClr val="FF6600"/>
                </a:solidFill>
              </a:rPr>
              <a:t>HelloWorld.sayHello</a:t>
            </a:r>
            <a:r>
              <a:rPr lang="fr-FR" sz="1000" b="1" dirty="0">
                <a:solidFill>
                  <a:srgbClr val="FF6600"/>
                </a:solidFill>
              </a:rPr>
              <a:t>(..)</a:t>
            </a:r>
          </a:p>
          <a:p>
            <a:pPr algn="l"/>
            <a:r>
              <a:rPr lang="fr-FR" sz="1000" b="1" dirty="0">
                <a:solidFill>
                  <a:srgbClr val="FF6600"/>
                </a:solidFill>
              </a:rPr>
              <a:t>);</a:t>
            </a:r>
          </a:p>
          <a:p>
            <a:pPr algn="l"/>
            <a:endParaRPr lang="fr-FR" sz="1000" dirty="0"/>
          </a:p>
        </p:txBody>
      </p:sp>
      <p:sp>
        <p:nvSpPr>
          <p:cNvPr id="10259" name="Rectangle 19"/>
          <p:cNvSpPr>
            <a:spLocks noChangeArrowheads="1"/>
          </p:cNvSpPr>
          <p:nvPr/>
        </p:nvSpPr>
        <p:spPr bwMode="auto">
          <a:xfrm>
            <a:off x="4673576" y="2430449"/>
            <a:ext cx="3332163" cy="5921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l"/>
            <a:r>
              <a:rPr lang="fr-FR" sz="1000" b="1">
                <a:solidFill>
                  <a:srgbClr val="FF6600"/>
                </a:solidFill>
              </a:rPr>
              <a:t>after():salutation(){</a:t>
            </a:r>
          </a:p>
          <a:p>
            <a:pPr lvl="1" algn="l"/>
            <a:r>
              <a:rPr lang="fr-FR" sz="1000" b="1">
                <a:solidFill>
                  <a:srgbClr val="FF6600"/>
                </a:solidFill>
              </a:rPr>
              <a:t>System.out.println(« Au revoir ...");</a:t>
            </a:r>
          </a:p>
          <a:p>
            <a:pPr lvl="1" algn="l"/>
            <a:r>
              <a:rPr lang="fr-FR" sz="1000" b="1">
                <a:solidFill>
                  <a:srgbClr val="FF6600"/>
                </a:solidFill>
              </a:rPr>
              <a:t>}</a:t>
            </a:r>
          </a:p>
          <a:p>
            <a:pPr algn="l"/>
            <a:endParaRPr lang="fr-FR" sz="1000"/>
          </a:p>
        </p:txBody>
      </p:sp>
      <p:sp>
        <p:nvSpPr>
          <p:cNvPr id="10265" name="AutoShape 25"/>
          <p:cNvSpPr>
            <a:spLocks noChangeArrowheads="1"/>
          </p:cNvSpPr>
          <p:nvPr/>
        </p:nvSpPr>
        <p:spPr bwMode="auto">
          <a:xfrm>
            <a:off x="4857752" y="1643050"/>
            <a:ext cx="3465512" cy="1860550"/>
          </a:xfrm>
          <a:prstGeom prst="foldedCorner">
            <a:avLst>
              <a:gd name="adj" fmla="val 12500"/>
            </a:avLst>
          </a:prstGeom>
          <a:ln>
            <a:headEnd/>
            <a:tailEnd/>
          </a:ln>
        </p:spPr>
        <p:style>
          <a:lnRef idx="1">
            <a:schemeClr val="accent6"/>
          </a:lnRef>
          <a:fillRef idx="2">
            <a:schemeClr val="accent6"/>
          </a:fillRef>
          <a:effectRef idx="1">
            <a:schemeClr val="accent6"/>
          </a:effectRef>
          <a:fontRef idx="minor">
            <a:schemeClr val="dk1"/>
          </a:fontRef>
        </p:style>
        <p:txBody>
          <a:bodyPr wrap="none" lIns="18000" tIns="0" rIns="18000" bIns="10800" anchor="ctr"/>
          <a:lstStyle/>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a:p>
            <a:pPr algn="l"/>
            <a:endParaRPr lang="fr-FR" sz="1000" b="1">
              <a:solidFill>
                <a:srgbClr val="FF0000"/>
              </a:solidFill>
              <a:latin typeface="Arial Unicode MS" pitchFamily="34" charset="-128"/>
              <a:cs typeface="Courier New" pitchFamily="49" charset="0"/>
            </a:endParaRPr>
          </a:p>
        </p:txBody>
      </p:sp>
      <p:sp>
        <p:nvSpPr>
          <p:cNvPr id="10266" name="Rectangle 26"/>
          <p:cNvSpPr>
            <a:spLocks noChangeArrowheads="1"/>
          </p:cNvSpPr>
          <p:nvPr/>
        </p:nvSpPr>
        <p:spPr bwMode="auto">
          <a:xfrm>
            <a:off x="4926014" y="1911337"/>
            <a:ext cx="3330575" cy="5921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000" b="1">
                <a:solidFill>
                  <a:srgbClr val="FF0000"/>
                </a:solidFill>
              </a:rPr>
              <a:t>pointcut Two():</a:t>
            </a:r>
          </a:p>
          <a:p>
            <a:pPr algn="l"/>
            <a:r>
              <a:rPr lang="fr-FR" sz="1000" b="1">
                <a:solidFill>
                  <a:srgbClr val="FF0000"/>
                </a:solidFill>
              </a:rPr>
              <a:t>	execution(*HelloWorld.sayHello(..));</a:t>
            </a:r>
          </a:p>
          <a:p>
            <a:pPr algn="l"/>
            <a:endParaRPr lang="fr-FR" sz="1000">
              <a:solidFill>
                <a:srgbClr val="FF0000"/>
              </a:solidFill>
            </a:endParaRPr>
          </a:p>
        </p:txBody>
      </p:sp>
      <p:sp>
        <p:nvSpPr>
          <p:cNvPr id="10267" name="Rectangle 27"/>
          <p:cNvSpPr>
            <a:spLocks noChangeArrowheads="1"/>
          </p:cNvSpPr>
          <p:nvPr/>
        </p:nvSpPr>
        <p:spPr bwMode="auto">
          <a:xfrm>
            <a:off x="4926014" y="2565387"/>
            <a:ext cx="3330575" cy="593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l"/>
            <a:r>
              <a:rPr lang="fr-FR" sz="1000" b="1" dirty="0" err="1">
                <a:solidFill>
                  <a:srgbClr val="FF0000"/>
                </a:solidFill>
              </a:rPr>
              <a:t>before</a:t>
            </a:r>
            <a:r>
              <a:rPr lang="fr-FR" sz="1000" b="1" dirty="0">
                <a:solidFill>
                  <a:srgbClr val="FF0000"/>
                </a:solidFill>
              </a:rPr>
              <a:t>():</a:t>
            </a:r>
            <a:r>
              <a:rPr lang="fr-FR" sz="1000" b="1" dirty="0" err="1">
                <a:solidFill>
                  <a:srgbClr val="FF0000"/>
                </a:solidFill>
              </a:rPr>
              <a:t>Two</a:t>
            </a:r>
            <a:r>
              <a:rPr lang="fr-FR" sz="1000" b="1" dirty="0" smtClean="0">
                <a:solidFill>
                  <a:srgbClr val="FF0000"/>
                </a:solidFill>
              </a:rPr>
              <a:t>() {</a:t>
            </a:r>
            <a:endParaRPr lang="fr-FR" sz="1000" b="1" dirty="0">
              <a:solidFill>
                <a:srgbClr val="FF0000"/>
              </a:solidFill>
            </a:endParaRPr>
          </a:p>
          <a:p>
            <a:pPr lvl="1"/>
            <a:r>
              <a:rPr lang="fr-FR" sz="1000" b="1" dirty="0" smtClean="0">
                <a:solidFill>
                  <a:srgbClr val="FF0000"/>
                </a:solidFill>
              </a:rPr>
              <a:t>	System.out.println( "Hello One ...");</a:t>
            </a:r>
          </a:p>
          <a:p>
            <a:pPr lvl="1" algn="l"/>
            <a:r>
              <a:rPr lang="fr-FR" sz="1000" b="1" dirty="0" smtClean="0">
                <a:solidFill>
                  <a:srgbClr val="FF0000"/>
                </a:solidFill>
              </a:rPr>
              <a:t>}</a:t>
            </a:r>
            <a:endParaRPr lang="fr-FR" sz="1000" b="1" dirty="0">
              <a:solidFill>
                <a:srgbClr val="FF0000"/>
              </a:solidFill>
            </a:endParaRPr>
          </a:p>
          <a:p>
            <a:pPr algn="l"/>
            <a:endParaRPr lang="fr-FR" sz="1000" dirty="0">
              <a:solidFill>
                <a:srgbClr val="FF0000"/>
              </a:solidFill>
            </a:endParaRPr>
          </a:p>
        </p:txBody>
      </p:sp>
      <p:sp>
        <p:nvSpPr>
          <p:cNvPr id="10269" name="AutoShape 29"/>
          <p:cNvSpPr>
            <a:spLocks noChangeArrowheads="1"/>
          </p:cNvSpPr>
          <p:nvPr/>
        </p:nvSpPr>
        <p:spPr bwMode="auto">
          <a:xfrm>
            <a:off x="1543026" y="3498837"/>
            <a:ext cx="2063750" cy="534987"/>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Calcul du point de coupe</a:t>
            </a:r>
            <a:endParaRPr lang="fr-FR" sz="1200" b="1" dirty="0">
              <a:solidFill>
                <a:srgbClr val="646BA2"/>
              </a:solidFill>
            </a:endParaRPr>
          </a:p>
          <a:p>
            <a:pPr algn="l"/>
            <a:r>
              <a:rPr lang="fr-FR" sz="1200" b="1" dirty="0" smtClean="0">
                <a:solidFill>
                  <a:srgbClr val="646BA2"/>
                </a:solidFill>
              </a:rPr>
              <a:t>Application des greffons</a:t>
            </a:r>
            <a:endParaRPr lang="fr-FR" sz="1600" b="1" dirty="0">
              <a:solidFill>
                <a:srgbClr val="646BA2"/>
              </a:solidFill>
            </a:endParaRPr>
          </a:p>
        </p:txBody>
      </p:sp>
      <p:sp>
        <p:nvSpPr>
          <p:cNvPr id="10271" name="Rectangle 31"/>
          <p:cNvSpPr>
            <a:spLocks noChangeArrowheads="1"/>
          </p:cNvSpPr>
          <p:nvPr/>
        </p:nvSpPr>
        <p:spPr bwMode="auto">
          <a:xfrm>
            <a:off x="1357289" y="3224199"/>
            <a:ext cx="772969" cy="338554"/>
          </a:xfrm>
          <a:prstGeom prst="rect">
            <a:avLst/>
          </a:prstGeom>
          <a:noFill/>
          <a:ln w="9525">
            <a:noFill/>
            <a:miter lim="800000"/>
            <a:headEnd/>
            <a:tailEnd/>
          </a:ln>
          <a:effectLst/>
        </p:spPr>
        <p:txBody>
          <a:bodyPr wrap="none">
            <a:spAutoFit/>
          </a:bodyPr>
          <a:lstStyle/>
          <a:p>
            <a:r>
              <a:rPr lang="fr-FR" sz="1600" dirty="0" smtClean="0">
                <a:solidFill>
                  <a:srgbClr val="646BA2"/>
                </a:solidFill>
              </a:rPr>
              <a:t>Tisseur</a:t>
            </a:r>
            <a:endParaRPr lang="fr-FR" sz="1600" dirty="0">
              <a:solidFill>
                <a:srgbClr val="646BA2"/>
              </a:solidFill>
            </a:endParaRPr>
          </a:p>
        </p:txBody>
      </p:sp>
      <p:sp>
        <p:nvSpPr>
          <p:cNvPr id="10272" name="Oval 32"/>
          <p:cNvSpPr>
            <a:spLocks noChangeArrowheads="1"/>
          </p:cNvSpPr>
          <p:nvPr/>
        </p:nvSpPr>
        <p:spPr bwMode="auto">
          <a:xfrm>
            <a:off x="3341664" y="3438512"/>
            <a:ext cx="331787" cy="298450"/>
          </a:xfrm>
          <a:prstGeom prst="ellipse">
            <a:avLst/>
          </a:prstGeom>
          <a:noFill/>
          <a:ln w="19050">
            <a:solidFill>
              <a:srgbClr val="FF0000"/>
            </a:solidFill>
            <a:round/>
            <a:headEnd/>
            <a:tailEnd/>
          </a:ln>
          <a:effectLst/>
        </p:spPr>
        <p:txBody>
          <a:bodyPr wrap="none" anchor="ctr"/>
          <a:lstStyle/>
          <a:p>
            <a:pPr algn="ctr"/>
            <a:r>
              <a:rPr lang="fr-FR" sz="1200">
                <a:solidFill>
                  <a:srgbClr val="FF0000"/>
                </a:solidFill>
              </a:rPr>
              <a:t>1</a:t>
            </a:r>
          </a:p>
        </p:txBody>
      </p:sp>
      <p:sp>
        <p:nvSpPr>
          <p:cNvPr id="10273" name="Oval 33"/>
          <p:cNvSpPr>
            <a:spLocks noChangeArrowheads="1"/>
          </p:cNvSpPr>
          <p:nvPr/>
        </p:nvSpPr>
        <p:spPr bwMode="auto">
          <a:xfrm>
            <a:off x="3341664" y="3795699"/>
            <a:ext cx="331787" cy="298450"/>
          </a:xfrm>
          <a:prstGeom prst="ellipse">
            <a:avLst/>
          </a:prstGeom>
          <a:noFill/>
          <a:ln w="19050">
            <a:solidFill>
              <a:srgbClr val="FF0000"/>
            </a:solidFill>
            <a:round/>
            <a:headEnd/>
            <a:tailEnd/>
          </a:ln>
          <a:effectLst/>
        </p:spPr>
        <p:txBody>
          <a:bodyPr wrap="none" anchor="ctr"/>
          <a:lstStyle/>
          <a:p>
            <a:pPr algn="ctr"/>
            <a:r>
              <a:rPr lang="fr-FR" sz="1200">
                <a:solidFill>
                  <a:srgbClr val="FF0000"/>
                </a:solidFill>
              </a:rPr>
              <a:t>2</a:t>
            </a:r>
          </a:p>
        </p:txBody>
      </p:sp>
      <p:sp>
        <p:nvSpPr>
          <p:cNvPr id="20" name="Espace réservé de la date 19"/>
          <p:cNvSpPr>
            <a:spLocks noGrp="1"/>
          </p:cNvSpPr>
          <p:nvPr>
            <p:ph type="dt" sz="half" idx="10"/>
          </p:nvPr>
        </p:nvSpPr>
        <p:spPr/>
        <p:txBody>
          <a:bodyPr/>
          <a:lstStyle/>
          <a:p>
            <a:fld id="{2C466657-05D4-4C8F-921D-BD5C685472ED}" type="datetime4">
              <a:rPr lang="fr-FR" smtClean="0"/>
              <a:pPr/>
              <a:t>11 mars 2009</a:t>
            </a:fld>
            <a:endParaRPr lang="en-US"/>
          </a:p>
        </p:txBody>
      </p:sp>
      <p:sp>
        <p:nvSpPr>
          <p:cNvPr id="22" name="Espace réservé du numéro de diapositive 21"/>
          <p:cNvSpPr>
            <a:spLocks noGrp="1"/>
          </p:cNvSpPr>
          <p:nvPr>
            <p:ph type="sldNum" sz="quarter" idx="12"/>
          </p:nvPr>
        </p:nvSpPr>
        <p:spPr/>
        <p:txBody>
          <a:bodyPr/>
          <a:lstStyle/>
          <a:p>
            <a:fld id="{6294C92D-0306-4E69-9CD3-20855E849650}" type="slidenum">
              <a:rPr lang="en-US" smtClean="0"/>
              <a:pPr/>
              <a:t>29</a:t>
            </a:fld>
            <a:r>
              <a:rPr lang="en-US" smtClean="0"/>
              <a:t> / 57</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9" name="Espace réservé du pied de page 8"/>
          <p:cNvSpPr>
            <a:spLocks noGrp="1"/>
          </p:cNvSpPr>
          <p:nvPr>
            <p:ph type="ftr" sz="quarter" idx="11"/>
          </p:nvPr>
        </p:nvSpPr>
        <p:spPr/>
        <p:txBody>
          <a:bodyPr/>
          <a:lstStyle/>
          <a:p>
            <a:r>
              <a:rPr lang="fr-FR" dirty="0" smtClean="0"/>
              <a:t>Soutenance de thèse D. CHEUNG-FOO-WO</a:t>
            </a:r>
            <a:endParaRPr lang="en-US" dirty="0"/>
          </a:p>
        </p:txBody>
      </p:sp>
      <p:graphicFrame>
        <p:nvGraphicFramePr>
          <p:cNvPr id="12" name="Espace réservé du contenu 5"/>
          <p:cNvGraphicFramePr>
            <a:graphicFrameLocks/>
          </p:cNvGraphicFramePr>
          <p:nvPr/>
        </p:nvGraphicFramePr>
        <p:xfrm>
          <a:off x="1214382" y="1571612"/>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solidFill>
                      <a:schemeClr val="accent5">
                        <a:lumMod val="40000"/>
                        <a:lumOff val="60000"/>
                      </a:schemeClr>
                    </a:solidFill>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tc>
              </a:tr>
            </a:tbl>
          </a:graphicData>
        </a:graphic>
      </p:graphicFrame>
      <p:sp>
        <p:nvSpPr>
          <p:cNvPr id="6" name="Espace réservé de la date 5"/>
          <p:cNvSpPr>
            <a:spLocks noGrp="1"/>
          </p:cNvSpPr>
          <p:nvPr>
            <p:ph type="dt" sz="half" idx="10"/>
          </p:nvPr>
        </p:nvSpPr>
        <p:spPr/>
        <p:txBody>
          <a:bodyPr/>
          <a:lstStyle/>
          <a:p>
            <a:fld id="{38A1DF58-8E75-4506-AAB1-8CF30234EE60}" type="datetime4">
              <a:rPr lang="fr-FR" smtClean="0"/>
              <a:pPr/>
              <a:t>11 mars 2009</a:t>
            </a:fld>
            <a:endParaRPr lang="en-US"/>
          </a:p>
        </p:txBody>
      </p:sp>
      <p:sp>
        <p:nvSpPr>
          <p:cNvPr id="8" name="Espace réservé du numéro de diapositive 7"/>
          <p:cNvSpPr>
            <a:spLocks noGrp="1"/>
          </p:cNvSpPr>
          <p:nvPr>
            <p:ph type="sldNum" sz="quarter" idx="12"/>
          </p:nvPr>
        </p:nvSpPr>
        <p:spPr/>
        <p:txBody>
          <a:bodyPr/>
          <a:lstStyle/>
          <a:p>
            <a:fld id="{6294C92D-0306-4E69-9CD3-20855E849650}" type="slidenum">
              <a:rPr lang="en-US" smtClean="0"/>
              <a:pPr/>
              <a:t>3</a:t>
            </a:fld>
            <a:r>
              <a:rPr lang="en-US" smtClean="0"/>
              <a:t> / 57</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AutoShape 14"/>
          <p:cNvSpPr>
            <a:spLocks noChangeArrowheads="1"/>
          </p:cNvSpPr>
          <p:nvPr/>
        </p:nvSpPr>
        <p:spPr bwMode="auto">
          <a:xfrm>
            <a:off x="2906721" y="3219451"/>
            <a:ext cx="325437" cy="523875"/>
          </a:xfrm>
          <a:prstGeom prst="downArrow">
            <a:avLst>
              <a:gd name="adj1" fmla="val 56639"/>
              <a:gd name="adj2" fmla="val 5781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34818" name="Rectangle 2"/>
          <p:cNvSpPr>
            <a:spLocks noGrp="1" noChangeArrowheads="1"/>
          </p:cNvSpPr>
          <p:nvPr>
            <p:ph type="title"/>
          </p:nvPr>
        </p:nvSpPr>
        <p:spPr/>
        <p:txBody>
          <a:bodyPr>
            <a:normAutofit fontScale="90000"/>
          </a:bodyPr>
          <a:lstStyle/>
          <a:p>
            <a:r>
              <a:rPr lang="fr-FR" sz="4000" dirty="0"/>
              <a:t>Aspect </a:t>
            </a:r>
            <a:r>
              <a:rPr lang="fr-FR" sz="4000" dirty="0" smtClean="0"/>
              <a:t>d’Assemblage </a:t>
            </a:r>
            <a:r>
              <a:rPr lang="fr-FR" sz="4000" dirty="0"/>
              <a:t>(AA) </a:t>
            </a:r>
            <a:br>
              <a:rPr lang="fr-FR" sz="4000" dirty="0"/>
            </a:br>
            <a:r>
              <a:rPr lang="fr-FR" sz="4000" dirty="0" smtClean="0"/>
              <a:t>Principes</a:t>
            </a:r>
            <a:endParaRPr lang="fr-FR" sz="4000" dirty="0"/>
          </a:p>
        </p:txBody>
      </p:sp>
      <p:sp>
        <p:nvSpPr>
          <p:cNvPr id="45" name="Espace réservé du pied de page 44"/>
          <p:cNvSpPr>
            <a:spLocks noGrp="1"/>
          </p:cNvSpPr>
          <p:nvPr>
            <p:ph type="ftr" sz="quarter" idx="11"/>
          </p:nvPr>
        </p:nvSpPr>
        <p:spPr/>
        <p:txBody>
          <a:bodyPr/>
          <a:lstStyle/>
          <a:p>
            <a:r>
              <a:rPr lang="fr-FR" smtClean="0"/>
              <a:t>Soutenance de thèse D. CHEUNG-FOO-WO</a:t>
            </a:r>
            <a:endParaRPr lang="en-US" dirty="0"/>
          </a:p>
        </p:txBody>
      </p:sp>
      <p:sp>
        <p:nvSpPr>
          <p:cNvPr id="34824" name="AutoShape 8"/>
          <p:cNvSpPr>
            <a:spLocks noChangeArrowheads="1"/>
          </p:cNvSpPr>
          <p:nvPr/>
        </p:nvSpPr>
        <p:spPr bwMode="auto">
          <a:xfrm>
            <a:off x="5715008" y="2066926"/>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34884" name="Rectangle 68"/>
          <p:cNvSpPr>
            <a:spLocks noChangeArrowheads="1"/>
          </p:cNvSpPr>
          <p:nvPr/>
        </p:nvSpPr>
        <p:spPr bwMode="auto">
          <a:xfrm>
            <a:off x="5764221" y="2568576"/>
            <a:ext cx="2373312" cy="514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2" name="Group 96"/>
          <p:cNvGrpSpPr>
            <a:grpSpLocks/>
          </p:cNvGrpSpPr>
          <p:nvPr/>
        </p:nvGrpSpPr>
        <p:grpSpPr bwMode="auto">
          <a:xfrm>
            <a:off x="7419983" y="2684463"/>
            <a:ext cx="590550" cy="211138"/>
            <a:chOff x="4560" y="1586"/>
            <a:chExt cx="658" cy="214"/>
          </a:xfrm>
        </p:grpSpPr>
        <p:sp>
          <p:nvSpPr>
            <p:cNvPr id="34872" name="Rectangle 56"/>
            <p:cNvSpPr>
              <a:spLocks noChangeArrowheads="1"/>
            </p:cNvSpPr>
            <p:nvPr/>
          </p:nvSpPr>
          <p:spPr bwMode="auto">
            <a:xfrm>
              <a:off x="4560" y="1586"/>
              <a:ext cx="206" cy="214"/>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74" name="Line 58"/>
            <p:cNvSpPr>
              <a:spLocks noChangeShapeType="1"/>
            </p:cNvSpPr>
            <p:nvPr/>
          </p:nvSpPr>
          <p:spPr bwMode="auto">
            <a:xfrm>
              <a:off x="4766" y="1672"/>
              <a:ext cx="247" cy="1"/>
            </a:xfrm>
            <a:prstGeom prst="line">
              <a:avLst/>
            </a:prstGeom>
            <a:noFill/>
            <a:ln w="9525">
              <a:solidFill>
                <a:srgbClr val="FF0000"/>
              </a:solidFill>
              <a:round/>
              <a:headEnd/>
              <a:tailEnd type="triangle" w="med" len="med"/>
            </a:ln>
            <a:effectLst/>
          </p:spPr>
          <p:txBody>
            <a:bodyPr/>
            <a:lstStyle/>
            <a:p>
              <a:endParaRPr lang="fr-FR"/>
            </a:p>
          </p:txBody>
        </p:sp>
        <p:sp>
          <p:nvSpPr>
            <p:cNvPr id="34875" name="Rectangle 59"/>
            <p:cNvSpPr>
              <a:spLocks noChangeArrowheads="1"/>
            </p:cNvSpPr>
            <p:nvPr/>
          </p:nvSpPr>
          <p:spPr bwMode="auto">
            <a:xfrm>
              <a:off x="5013" y="1586"/>
              <a:ext cx="205" cy="214"/>
            </a:xfrm>
            <a:prstGeom prst="rect">
              <a:avLst/>
            </a:prstGeom>
            <a:solidFill>
              <a:srgbClr val="FF0000"/>
            </a:solidFill>
            <a:ln w="9525">
              <a:solidFill>
                <a:srgbClr val="FF0000"/>
              </a:solidFill>
              <a:miter lim="800000"/>
              <a:headEnd/>
              <a:tailEnd/>
            </a:ln>
            <a:effectLst/>
          </p:spPr>
          <p:txBody>
            <a:bodyPr wrap="none" anchor="ctr"/>
            <a:lstStyle/>
            <a:p>
              <a:pPr algn="ctr"/>
              <a:r>
                <a:rPr lang="fr-FR" sz="1000">
                  <a:solidFill>
                    <a:schemeClr val="bg1"/>
                  </a:solidFill>
                </a:rPr>
                <a:t>E</a:t>
              </a:r>
            </a:p>
          </p:txBody>
        </p:sp>
      </p:grpSp>
      <p:sp>
        <p:nvSpPr>
          <p:cNvPr id="34885" name="Rectangle 69"/>
          <p:cNvSpPr>
            <a:spLocks noChangeArrowheads="1"/>
          </p:cNvSpPr>
          <p:nvPr/>
        </p:nvSpPr>
        <p:spPr bwMode="auto">
          <a:xfrm>
            <a:off x="5764221" y="2119313"/>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34887" name="Rectangle 71"/>
          <p:cNvSpPr>
            <a:spLocks noChangeArrowheads="1"/>
          </p:cNvSpPr>
          <p:nvPr/>
        </p:nvSpPr>
        <p:spPr bwMode="auto">
          <a:xfrm>
            <a:off x="7180271" y="2181226"/>
            <a:ext cx="185737" cy="211137"/>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89" name="Text Box 73"/>
          <p:cNvSpPr txBox="1">
            <a:spLocks noChangeArrowheads="1"/>
          </p:cNvSpPr>
          <p:nvPr/>
        </p:nvSpPr>
        <p:spPr bwMode="auto">
          <a:xfrm>
            <a:off x="5813432" y="2601913"/>
            <a:ext cx="1116021" cy="461665"/>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29" name="AutoShape 13"/>
          <p:cNvSpPr>
            <a:spLocks noChangeArrowheads="1"/>
          </p:cNvSpPr>
          <p:nvPr/>
        </p:nvSpPr>
        <p:spPr bwMode="auto">
          <a:xfrm>
            <a:off x="5715008" y="3500438"/>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34883" name="Rectangle 67"/>
          <p:cNvSpPr>
            <a:spLocks noChangeArrowheads="1"/>
          </p:cNvSpPr>
          <p:nvPr/>
        </p:nvSpPr>
        <p:spPr bwMode="auto">
          <a:xfrm>
            <a:off x="5786446" y="4011613"/>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3" name="Group 95"/>
          <p:cNvGrpSpPr>
            <a:grpSpLocks/>
          </p:cNvGrpSpPr>
          <p:nvPr/>
        </p:nvGrpSpPr>
        <p:grpSpPr bwMode="auto">
          <a:xfrm>
            <a:off x="7272346" y="4068763"/>
            <a:ext cx="592137" cy="211138"/>
            <a:chOff x="4273" y="1756"/>
            <a:chExt cx="658" cy="214"/>
          </a:xfrm>
        </p:grpSpPr>
        <p:sp>
          <p:nvSpPr>
            <p:cNvPr id="34853"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57"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34858" name="Rectangle 42"/>
            <p:cNvSpPr>
              <a:spLocks noChangeArrowheads="1"/>
            </p:cNvSpPr>
            <p:nvPr/>
          </p:nvSpPr>
          <p:spPr bwMode="auto">
            <a:xfrm>
              <a:off x="4725" y="1756"/>
              <a:ext cx="206" cy="214"/>
            </a:xfrm>
            <a:prstGeom prst="rect">
              <a:avLst/>
            </a:prstGeom>
            <a:solidFill>
              <a:srgbClr val="FF9900"/>
            </a:solidFill>
            <a:ln w="9525">
              <a:solidFill>
                <a:srgbClr val="FF9900"/>
              </a:solidFill>
              <a:miter lim="800000"/>
              <a:headEnd/>
              <a:tailEnd/>
            </a:ln>
            <a:effectLst/>
          </p:spPr>
          <p:txBody>
            <a:bodyPr wrap="none" anchor="ctr"/>
            <a:lstStyle/>
            <a:p>
              <a:pPr algn="ctr"/>
              <a:r>
                <a:rPr lang="fr-FR" sz="1000">
                  <a:solidFill>
                    <a:schemeClr val="bg1"/>
                  </a:solidFill>
                </a:rPr>
                <a:t>D</a:t>
              </a:r>
            </a:p>
          </p:txBody>
        </p:sp>
      </p:grpSp>
      <p:sp>
        <p:nvSpPr>
          <p:cNvPr id="34882" name="Rectangle 66"/>
          <p:cNvSpPr>
            <a:spLocks noChangeArrowheads="1"/>
          </p:cNvSpPr>
          <p:nvPr/>
        </p:nvSpPr>
        <p:spPr bwMode="auto">
          <a:xfrm>
            <a:off x="5786446" y="3552826"/>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34886" name="Rectangle 70"/>
          <p:cNvSpPr>
            <a:spLocks noChangeArrowheads="1"/>
          </p:cNvSpPr>
          <p:nvPr/>
        </p:nvSpPr>
        <p:spPr bwMode="auto">
          <a:xfrm>
            <a:off x="7204083" y="3617913"/>
            <a:ext cx="185738" cy="207963"/>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88" name="Text Box 72"/>
          <p:cNvSpPr txBox="1">
            <a:spLocks noChangeArrowheads="1"/>
          </p:cNvSpPr>
          <p:nvPr/>
        </p:nvSpPr>
        <p:spPr bwMode="auto">
          <a:xfrm>
            <a:off x="5837246" y="4040188"/>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90" name="Text Box 74"/>
          <p:cNvSpPr txBox="1">
            <a:spLocks noChangeArrowheads="1"/>
          </p:cNvSpPr>
          <p:nvPr/>
        </p:nvSpPr>
        <p:spPr bwMode="auto">
          <a:xfrm>
            <a:off x="5837246" y="3606801"/>
            <a:ext cx="130652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4902" name="AutoShape 86"/>
          <p:cNvSpPr>
            <a:spLocks noChangeArrowheads="1"/>
          </p:cNvSpPr>
          <p:nvPr/>
        </p:nvSpPr>
        <p:spPr bwMode="auto">
          <a:xfrm>
            <a:off x="1217621" y="3795713"/>
            <a:ext cx="3889375" cy="172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fr-FR" sz="1600" b="1">
              <a:solidFill>
                <a:srgbClr val="646BA2"/>
              </a:solidFill>
            </a:endParaRPr>
          </a:p>
        </p:txBody>
      </p:sp>
      <p:sp>
        <p:nvSpPr>
          <p:cNvPr id="34903" name="Rectangle 87"/>
          <p:cNvSpPr>
            <a:spLocks noChangeArrowheads="1"/>
          </p:cNvSpPr>
          <p:nvPr/>
        </p:nvSpPr>
        <p:spPr bwMode="auto">
          <a:xfrm>
            <a:off x="1393833" y="3795713"/>
            <a:ext cx="857927" cy="369332"/>
          </a:xfrm>
          <a:prstGeom prst="rect">
            <a:avLst/>
          </a:prstGeom>
          <a:noFill/>
          <a:ln w="9525">
            <a:noFill/>
            <a:miter lim="800000"/>
            <a:headEnd/>
            <a:tailEnd/>
          </a:ln>
          <a:effectLst/>
        </p:spPr>
        <p:txBody>
          <a:bodyPr wrap="none">
            <a:spAutoFit/>
          </a:bodyPr>
          <a:lstStyle/>
          <a:p>
            <a:pPr algn="l"/>
            <a:r>
              <a:rPr lang="fr-FR" b="1" dirty="0" smtClean="0">
                <a:solidFill>
                  <a:srgbClr val="646BA2"/>
                </a:solidFill>
              </a:rPr>
              <a:t>Tisseur</a:t>
            </a:r>
            <a:endParaRPr lang="fr-FR" b="1" dirty="0">
              <a:solidFill>
                <a:srgbClr val="646BA2"/>
              </a:solidFill>
            </a:endParaRPr>
          </a:p>
        </p:txBody>
      </p:sp>
      <p:sp>
        <p:nvSpPr>
          <p:cNvPr id="34922" name="AutoShape 106"/>
          <p:cNvSpPr>
            <a:spLocks noChangeArrowheads="1"/>
          </p:cNvSpPr>
          <p:nvPr/>
        </p:nvSpPr>
        <p:spPr bwMode="auto">
          <a:xfrm>
            <a:off x="2444758" y="4154488"/>
            <a:ext cx="2376488" cy="360363"/>
          </a:xfrm>
          <a:prstGeom prst="flowChartAlternateProcess">
            <a:avLst/>
          </a:prstGeom>
          <a:solidFill>
            <a:srgbClr val="CCFFCC"/>
          </a:solidFill>
          <a:ln w="9525">
            <a:solidFill>
              <a:schemeClr val="bg2"/>
            </a:solidFill>
            <a:miter lim="800000"/>
            <a:headEnd/>
            <a:tailEnd/>
          </a:ln>
          <a:effectLst/>
        </p:spPr>
        <p:txBody>
          <a:bodyPr wrap="none" anchor="ctr"/>
          <a:lstStyle/>
          <a:p>
            <a:pPr algn="ctr"/>
            <a:r>
              <a:rPr lang="fr-FR" sz="1600" b="1" dirty="0" smtClean="0">
                <a:solidFill>
                  <a:srgbClr val="646BA2"/>
                </a:solidFill>
              </a:rPr>
              <a:t>Calcul du point de coupe</a:t>
            </a:r>
            <a:endParaRPr lang="fr-FR" sz="1600" dirty="0"/>
          </a:p>
        </p:txBody>
      </p:sp>
      <p:sp>
        <p:nvSpPr>
          <p:cNvPr id="34923" name="AutoShape 107"/>
          <p:cNvSpPr>
            <a:spLocks noChangeArrowheads="1"/>
          </p:cNvSpPr>
          <p:nvPr/>
        </p:nvSpPr>
        <p:spPr bwMode="auto">
          <a:xfrm>
            <a:off x="2444758" y="5064126"/>
            <a:ext cx="2376488" cy="387350"/>
          </a:xfrm>
          <a:prstGeom prst="roundRect">
            <a:avLst>
              <a:gd name="adj" fmla="val 16667"/>
            </a:avLst>
          </a:prstGeom>
          <a:solidFill>
            <a:srgbClr val="FFCC99"/>
          </a:solidFill>
          <a:ln w="9525">
            <a:solidFill>
              <a:schemeClr val="bg2"/>
            </a:solidFill>
            <a:round/>
            <a:headEnd/>
            <a:tailEnd/>
          </a:ln>
          <a:effectLst/>
        </p:spPr>
        <p:txBody>
          <a:bodyPr wrap="none" anchor="ctr"/>
          <a:lstStyle/>
          <a:p>
            <a:pPr algn="ctr"/>
            <a:r>
              <a:rPr lang="fr-FR" sz="1600" b="1" dirty="0" smtClean="0">
                <a:solidFill>
                  <a:srgbClr val="646BA2"/>
                </a:solidFill>
              </a:rPr>
              <a:t>Application des greffons</a:t>
            </a:r>
            <a:endParaRPr lang="fr-FR" sz="1600" dirty="0"/>
          </a:p>
        </p:txBody>
      </p:sp>
      <p:sp>
        <p:nvSpPr>
          <p:cNvPr id="34936" name="Text Box 120"/>
          <p:cNvSpPr txBox="1">
            <a:spLocks noChangeArrowheads="1"/>
          </p:cNvSpPr>
          <p:nvPr/>
        </p:nvSpPr>
        <p:spPr bwMode="auto">
          <a:xfrm>
            <a:off x="8235958" y="2068513"/>
            <a:ext cx="615950" cy="366713"/>
          </a:xfrm>
          <a:prstGeom prst="rect">
            <a:avLst/>
          </a:prstGeom>
          <a:noFill/>
          <a:ln w="9525">
            <a:noFill/>
            <a:miter lim="800000"/>
            <a:headEnd/>
            <a:tailEnd/>
          </a:ln>
          <a:effectLst/>
        </p:spPr>
        <p:txBody>
          <a:bodyPr wrap="none">
            <a:spAutoFit/>
          </a:bodyPr>
          <a:lstStyle/>
          <a:p>
            <a:r>
              <a:rPr lang="fr-FR">
                <a:solidFill>
                  <a:srgbClr val="FF0000"/>
                </a:solidFill>
              </a:rPr>
              <a:t>AA1</a:t>
            </a:r>
          </a:p>
        </p:txBody>
      </p:sp>
      <p:sp>
        <p:nvSpPr>
          <p:cNvPr id="34937" name="Text Box 121"/>
          <p:cNvSpPr txBox="1">
            <a:spLocks noChangeArrowheads="1"/>
          </p:cNvSpPr>
          <p:nvPr/>
        </p:nvSpPr>
        <p:spPr bwMode="auto">
          <a:xfrm>
            <a:off x="8235958" y="3508376"/>
            <a:ext cx="615950" cy="366712"/>
          </a:xfrm>
          <a:prstGeom prst="rect">
            <a:avLst/>
          </a:prstGeom>
          <a:noFill/>
          <a:ln w="9525">
            <a:noFill/>
            <a:miter lim="800000"/>
            <a:headEnd/>
            <a:tailEnd/>
          </a:ln>
          <a:effectLst/>
        </p:spPr>
        <p:txBody>
          <a:bodyPr wrap="none">
            <a:spAutoFit/>
          </a:bodyPr>
          <a:lstStyle/>
          <a:p>
            <a:r>
              <a:rPr lang="fr-FR">
                <a:solidFill>
                  <a:srgbClr val="E9A703"/>
                </a:solidFill>
              </a:rPr>
              <a:t>AA2</a:t>
            </a:r>
          </a:p>
        </p:txBody>
      </p:sp>
      <p:sp>
        <p:nvSpPr>
          <p:cNvPr id="41" name="Hexagone 40"/>
          <p:cNvSpPr/>
          <p:nvPr/>
        </p:nvSpPr>
        <p:spPr>
          <a:xfrm>
            <a:off x="1816089" y="1939911"/>
            <a:ext cx="2428892" cy="121444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8" name="Rectangle 57"/>
          <p:cNvSpPr/>
          <p:nvPr/>
        </p:nvSpPr>
        <p:spPr>
          <a:xfrm>
            <a:off x="2173279" y="2082787"/>
            <a:ext cx="171451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4831" name="Rectangle 15"/>
          <p:cNvSpPr>
            <a:spLocks noChangeArrowheads="1"/>
          </p:cNvSpPr>
          <p:nvPr/>
        </p:nvSpPr>
        <p:spPr bwMode="auto">
          <a:xfrm>
            <a:off x="2251069" y="2211378"/>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34832" name="Rectangle 16"/>
          <p:cNvSpPr>
            <a:spLocks noChangeArrowheads="1"/>
          </p:cNvSpPr>
          <p:nvPr/>
        </p:nvSpPr>
        <p:spPr bwMode="auto">
          <a:xfrm>
            <a:off x="2895594" y="2211378"/>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34833" name="Rectangle 17"/>
          <p:cNvSpPr>
            <a:spLocks noChangeArrowheads="1"/>
          </p:cNvSpPr>
          <p:nvPr/>
        </p:nvSpPr>
        <p:spPr bwMode="auto">
          <a:xfrm>
            <a:off x="2601907" y="2654291"/>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34834" name="Line 18"/>
          <p:cNvSpPr>
            <a:spLocks noChangeShapeType="1"/>
          </p:cNvSpPr>
          <p:nvPr/>
        </p:nvSpPr>
        <p:spPr bwMode="auto">
          <a:xfrm>
            <a:off x="2543169" y="2322503"/>
            <a:ext cx="352425" cy="0"/>
          </a:xfrm>
          <a:prstGeom prst="line">
            <a:avLst/>
          </a:prstGeom>
          <a:noFill/>
          <a:ln w="9525">
            <a:solidFill>
              <a:srgbClr val="4C5280"/>
            </a:solidFill>
            <a:round/>
            <a:headEnd/>
            <a:tailEnd type="triangle" w="med" len="med"/>
          </a:ln>
          <a:effectLst/>
        </p:spPr>
        <p:txBody>
          <a:bodyPr/>
          <a:lstStyle/>
          <a:p>
            <a:endParaRPr lang="fr-FR"/>
          </a:p>
        </p:txBody>
      </p:sp>
      <p:sp>
        <p:nvSpPr>
          <p:cNvPr id="34835" name="Line 19"/>
          <p:cNvSpPr>
            <a:spLocks noChangeShapeType="1"/>
          </p:cNvSpPr>
          <p:nvPr/>
        </p:nvSpPr>
        <p:spPr bwMode="auto">
          <a:xfrm>
            <a:off x="2543169" y="2322503"/>
            <a:ext cx="119063" cy="331788"/>
          </a:xfrm>
          <a:prstGeom prst="line">
            <a:avLst/>
          </a:prstGeom>
          <a:noFill/>
          <a:ln w="9525">
            <a:solidFill>
              <a:srgbClr val="4C5280"/>
            </a:solidFill>
            <a:round/>
            <a:headEnd/>
            <a:tailEnd type="triangle" w="med" len="med"/>
          </a:ln>
          <a:effectLst/>
        </p:spPr>
        <p:txBody>
          <a:bodyPr/>
          <a:lstStyle/>
          <a:p>
            <a:endParaRPr lang="fr-FR"/>
          </a:p>
        </p:txBody>
      </p:sp>
      <p:sp>
        <p:nvSpPr>
          <p:cNvPr id="34836" name="Line 20"/>
          <p:cNvSpPr>
            <a:spLocks noChangeShapeType="1"/>
          </p:cNvSpPr>
          <p:nvPr/>
        </p:nvSpPr>
        <p:spPr bwMode="auto">
          <a:xfrm>
            <a:off x="3190869" y="2322503"/>
            <a:ext cx="350838" cy="0"/>
          </a:xfrm>
          <a:prstGeom prst="line">
            <a:avLst/>
          </a:prstGeom>
          <a:noFill/>
          <a:ln w="9525">
            <a:solidFill>
              <a:srgbClr val="4C5280"/>
            </a:solidFill>
            <a:round/>
            <a:headEnd/>
            <a:tailEnd type="triangle" w="med" len="med"/>
          </a:ln>
          <a:effectLst/>
        </p:spPr>
        <p:txBody>
          <a:bodyPr/>
          <a:lstStyle/>
          <a:p>
            <a:endParaRPr lang="fr-FR"/>
          </a:p>
        </p:txBody>
      </p:sp>
      <p:sp>
        <p:nvSpPr>
          <p:cNvPr id="34837" name="Rectangle 21"/>
          <p:cNvSpPr>
            <a:spLocks noChangeArrowheads="1"/>
          </p:cNvSpPr>
          <p:nvPr/>
        </p:nvSpPr>
        <p:spPr bwMode="auto">
          <a:xfrm>
            <a:off x="3541707" y="2211378"/>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sp>
        <p:nvSpPr>
          <p:cNvPr id="40" name="Espace réservé de la date 39"/>
          <p:cNvSpPr>
            <a:spLocks noGrp="1"/>
          </p:cNvSpPr>
          <p:nvPr>
            <p:ph type="dt" sz="half" idx="10"/>
          </p:nvPr>
        </p:nvSpPr>
        <p:spPr/>
        <p:txBody>
          <a:bodyPr/>
          <a:lstStyle/>
          <a:p>
            <a:fld id="{3234B405-9830-44EA-B9AD-7DBEB1C313DC}" type="datetime4">
              <a:rPr lang="fr-FR" smtClean="0"/>
              <a:pPr/>
              <a:t>11 mars 2009</a:t>
            </a:fld>
            <a:endParaRPr lang="en-US"/>
          </a:p>
        </p:txBody>
      </p:sp>
      <p:sp>
        <p:nvSpPr>
          <p:cNvPr id="43" name="Espace réservé du numéro de diapositive 42"/>
          <p:cNvSpPr>
            <a:spLocks noGrp="1"/>
          </p:cNvSpPr>
          <p:nvPr>
            <p:ph type="sldNum" sz="quarter" idx="12"/>
          </p:nvPr>
        </p:nvSpPr>
        <p:spPr/>
        <p:txBody>
          <a:bodyPr/>
          <a:lstStyle/>
          <a:p>
            <a:fld id="{6294C92D-0306-4E69-9CD3-20855E849650}" type="slidenum">
              <a:rPr lang="en-US" smtClean="0"/>
              <a:pPr/>
              <a:t>30</a:t>
            </a:fld>
            <a:r>
              <a:rPr lang="en-US" smtClean="0"/>
              <a:t> / 57</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AutoShape 14"/>
          <p:cNvSpPr>
            <a:spLocks noChangeArrowheads="1"/>
          </p:cNvSpPr>
          <p:nvPr/>
        </p:nvSpPr>
        <p:spPr bwMode="auto">
          <a:xfrm>
            <a:off x="2906721" y="3219451"/>
            <a:ext cx="325437" cy="523875"/>
          </a:xfrm>
          <a:prstGeom prst="downArrow">
            <a:avLst>
              <a:gd name="adj1" fmla="val 56639"/>
              <a:gd name="adj2" fmla="val 5781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34818" name="Rectangle 2"/>
          <p:cNvSpPr>
            <a:spLocks noGrp="1" noChangeArrowheads="1"/>
          </p:cNvSpPr>
          <p:nvPr>
            <p:ph type="title"/>
          </p:nvPr>
        </p:nvSpPr>
        <p:spPr/>
        <p:txBody>
          <a:bodyPr>
            <a:normAutofit fontScale="90000"/>
          </a:bodyPr>
          <a:lstStyle/>
          <a:p>
            <a:r>
              <a:rPr lang="fr-FR" sz="4000" dirty="0"/>
              <a:t>Aspect </a:t>
            </a:r>
            <a:r>
              <a:rPr lang="fr-FR" sz="4000" dirty="0" smtClean="0"/>
              <a:t>d’Assemblage </a:t>
            </a:r>
            <a:r>
              <a:rPr lang="fr-FR" sz="4000" dirty="0"/>
              <a:t>(AA) </a:t>
            </a:r>
            <a:br>
              <a:rPr lang="fr-FR" sz="4000" dirty="0"/>
            </a:br>
            <a:r>
              <a:rPr lang="fr-FR" sz="4000" dirty="0" smtClean="0"/>
              <a:t>Principes</a:t>
            </a:r>
            <a:endParaRPr lang="fr-FR" sz="4000" dirty="0"/>
          </a:p>
        </p:txBody>
      </p:sp>
      <p:sp>
        <p:nvSpPr>
          <p:cNvPr id="59" name="Espace réservé du pied de page 58"/>
          <p:cNvSpPr>
            <a:spLocks noGrp="1"/>
          </p:cNvSpPr>
          <p:nvPr>
            <p:ph type="ftr" sz="quarter" idx="11"/>
          </p:nvPr>
        </p:nvSpPr>
        <p:spPr/>
        <p:txBody>
          <a:bodyPr/>
          <a:lstStyle/>
          <a:p>
            <a:r>
              <a:rPr lang="fr-FR" smtClean="0"/>
              <a:t>Soutenance de thèse D. CHEUNG-FOO-WO</a:t>
            </a:r>
            <a:endParaRPr lang="en-US" dirty="0"/>
          </a:p>
        </p:txBody>
      </p:sp>
      <p:sp>
        <p:nvSpPr>
          <p:cNvPr id="34824" name="AutoShape 8"/>
          <p:cNvSpPr>
            <a:spLocks noChangeArrowheads="1"/>
          </p:cNvSpPr>
          <p:nvPr/>
        </p:nvSpPr>
        <p:spPr bwMode="auto">
          <a:xfrm>
            <a:off x="5715008" y="2066926"/>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34884" name="Rectangle 68"/>
          <p:cNvSpPr>
            <a:spLocks noChangeArrowheads="1"/>
          </p:cNvSpPr>
          <p:nvPr/>
        </p:nvSpPr>
        <p:spPr bwMode="auto">
          <a:xfrm>
            <a:off x="5764221" y="2568576"/>
            <a:ext cx="2373312" cy="514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2" name="Group 96"/>
          <p:cNvGrpSpPr>
            <a:grpSpLocks/>
          </p:cNvGrpSpPr>
          <p:nvPr/>
        </p:nvGrpSpPr>
        <p:grpSpPr bwMode="auto">
          <a:xfrm>
            <a:off x="7419983" y="2684463"/>
            <a:ext cx="590550" cy="211138"/>
            <a:chOff x="4560" y="1586"/>
            <a:chExt cx="658" cy="214"/>
          </a:xfrm>
        </p:grpSpPr>
        <p:sp>
          <p:nvSpPr>
            <p:cNvPr id="34872" name="Rectangle 56"/>
            <p:cNvSpPr>
              <a:spLocks noChangeArrowheads="1"/>
            </p:cNvSpPr>
            <p:nvPr/>
          </p:nvSpPr>
          <p:spPr bwMode="auto">
            <a:xfrm>
              <a:off x="4560" y="1586"/>
              <a:ext cx="206" cy="214"/>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74" name="Line 58"/>
            <p:cNvSpPr>
              <a:spLocks noChangeShapeType="1"/>
            </p:cNvSpPr>
            <p:nvPr/>
          </p:nvSpPr>
          <p:spPr bwMode="auto">
            <a:xfrm>
              <a:off x="4766" y="1672"/>
              <a:ext cx="247" cy="1"/>
            </a:xfrm>
            <a:prstGeom prst="line">
              <a:avLst/>
            </a:prstGeom>
            <a:noFill/>
            <a:ln w="9525">
              <a:solidFill>
                <a:srgbClr val="FF0000"/>
              </a:solidFill>
              <a:round/>
              <a:headEnd/>
              <a:tailEnd type="triangle" w="med" len="med"/>
            </a:ln>
            <a:effectLst/>
          </p:spPr>
          <p:txBody>
            <a:bodyPr/>
            <a:lstStyle/>
            <a:p>
              <a:endParaRPr lang="fr-FR"/>
            </a:p>
          </p:txBody>
        </p:sp>
        <p:sp>
          <p:nvSpPr>
            <p:cNvPr id="34875" name="Rectangle 59"/>
            <p:cNvSpPr>
              <a:spLocks noChangeArrowheads="1"/>
            </p:cNvSpPr>
            <p:nvPr/>
          </p:nvSpPr>
          <p:spPr bwMode="auto">
            <a:xfrm>
              <a:off x="5013" y="1586"/>
              <a:ext cx="205" cy="214"/>
            </a:xfrm>
            <a:prstGeom prst="rect">
              <a:avLst/>
            </a:prstGeom>
            <a:solidFill>
              <a:srgbClr val="FF0000"/>
            </a:solidFill>
            <a:ln w="9525">
              <a:solidFill>
                <a:srgbClr val="FF0000"/>
              </a:solidFill>
              <a:miter lim="800000"/>
              <a:headEnd/>
              <a:tailEnd/>
            </a:ln>
            <a:effectLst/>
          </p:spPr>
          <p:txBody>
            <a:bodyPr wrap="none" anchor="ctr"/>
            <a:lstStyle/>
            <a:p>
              <a:pPr algn="ctr"/>
              <a:r>
                <a:rPr lang="fr-FR" sz="1000">
                  <a:solidFill>
                    <a:schemeClr val="bg1"/>
                  </a:solidFill>
                </a:rPr>
                <a:t>E</a:t>
              </a:r>
            </a:p>
          </p:txBody>
        </p:sp>
      </p:grpSp>
      <p:sp>
        <p:nvSpPr>
          <p:cNvPr id="34885" name="Rectangle 69"/>
          <p:cNvSpPr>
            <a:spLocks noChangeArrowheads="1"/>
          </p:cNvSpPr>
          <p:nvPr/>
        </p:nvSpPr>
        <p:spPr bwMode="auto">
          <a:xfrm>
            <a:off x="5764221" y="2119313"/>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34887" name="Rectangle 71"/>
          <p:cNvSpPr>
            <a:spLocks noChangeArrowheads="1"/>
          </p:cNvSpPr>
          <p:nvPr/>
        </p:nvSpPr>
        <p:spPr bwMode="auto">
          <a:xfrm>
            <a:off x="7180271" y="2181226"/>
            <a:ext cx="185737" cy="211137"/>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89" name="Text Box 73"/>
          <p:cNvSpPr txBox="1">
            <a:spLocks noChangeArrowheads="1"/>
          </p:cNvSpPr>
          <p:nvPr/>
        </p:nvSpPr>
        <p:spPr bwMode="auto">
          <a:xfrm>
            <a:off x="5813432" y="2601913"/>
            <a:ext cx="1187459" cy="461665"/>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29" name="AutoShape 13"/>
          <p:cNvSpPr>
            <a:spLocks noChangeArrowheads="1"/>
          </p:cNvSpPr>
          <p:nvPr/>
        </p:nvSpPr>
        <p:spPr bwMode="auto">
          <a:xfrm>
            <a:off x="5715008" y="3500438"/>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34883" name="Rectangle 67"/>
          <p:cNvSpPr>
            <a:spLocks noChangeArrowheads="1"/>
          </p:cNvSpPr>
          <p:nvPr/>
        </p:nvSpPr>
        <p:spPr bwMode="auto">
          <a:xfrm>
            <a:off x="5786446" y="4011613"/>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3" name="Group 95"/>
          <p:cNvGrpSpPr>
            <a:grpSpLocks/>
          </p:cNvGrpSpPr>
          <p:nvPr/>
        </p:nvGrpSpPr>
        <p:grpSpPr bwMode="auto">
          <a:xfrm>
            <a:off x="7272346" y="4068763"/>
            <a:ext cx="592137" cy="211138"/>
            <a:chOff x="4273" y="1756"/>
            <a:chExt cx="658" cy="214"/>
          </a:xfrm>
        </p:grpSpPr>
        <p:sp>
          <p:nvSpPr>
            <p:cNvPr id="34853"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57"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34858" name="Rectangle 42"/>
            <p:cNvSpPr>
              <a:spLocks noChangeArrowheads="1"/>
            </p:cNvSpPr>
            <p:nvPr/>
          </p:nvSpPr>
          <p:spPr bwMode="auto">
            <a:xfrm>
              <a:off x="4725" y="1756"/>
              <a:ext cx="206" cy="214"/>
            </a:xfrm>
            <a:prstGeom prst="rect">
              <a:avLst/>
            </a:prstGeom>
            <a:solidFill>
              <a:srgbClr val="FF9900"/>
            </a:solidFill>
            <a:ln w="9525">
              <a:solidFill>
                <a:srgbClr val="FF9900"/>
              </a:solidFill>
              <a:miter lim="800000"/>
              <a:headEnd/>
              <a:tailEnd/>
            </a:ln>
            <a:effectLst/>
          </p:spPr>
          <p:txBody>
            <a:bodyPr wrap="none" anchor="ctr"/>
            <a:lstStyle/>
            <a:p>
              <a:pPr algn="ctr"/>
              <a:r>
                <a:rPr lang="fr-FR" sz="1000">
                  <a:solidFill>
                    <a:schemeClr val="bg1"/>
                  </a:solidFill>
                </a:rPr>
                <a:t>D</a:t>
              </a:r>
            </a:p>
          </p:txBody>
        </p:sp>
      </p:grpSp>
      <p:sp>
        <p:nvSpPr>
          <p:cNvPr id="34882" name="Rectangle 66"/>
          <p:cNvSpPr>
            <a:spLocks noChangeArrowheads="1"/>
          </p:cNvSpPr>
          <p:nvPr/>
        </p:nvSpPr>
        <p:spPr bwMode="auto">
          <a:xfrm>
            <a:off x="5786446" y="3552826"/>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34886" name="Rectangle 70"/>
          <p:cNvSpPr>
            <a:spLocks noChangeArrowheads="1"/>
          </p:cNvSpPr>
          <p:nvPr/>
        </p:nvSpPr>
        <p:spPr bwMode="auto">
          <a:xfrm>
            <a:off x="7204083" y="3617913"/>
            <a:ext cx="185738" cy="207963"/>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88" name="Text Box 72"/>
          <p:cNvSpPr txBox="1">
            <a:spLocks noChangeArrowheads="1"/>
          </p:cNvSpPr>
          <p:nvPr/>
        </p:nvSpPr>
        <p:spPr bwMode="auto">
          <a:xfrm>
            <a:off x="5837246" y="4040188"/>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90" name="Text Box 74"/>
          <p:cNvSpPr txBox="1">
            <a:spLocks noChangeArrowheads="1"/>
          </p:cNvSpPr>
          <p:nvPr/>
        </p:nvSpPr>
        <p:spPr bwMode="auto">
          <a:xfrm>
            <a:off x="5837246" y="3606801"/>
            <a:ext cx="130652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4902" name="AutoShape 86"/>
          <p:cNvSpPr>
            <a:spLocks noChangeArrowheads="1"/>
          </p:cNvSpPr>
          <p:nvPr/>
        </p:nvSpPr>
        <p:spPr bwMode="auto">
          <a:xfrm>
            <a:off x="1217621" y="3795713"/>
            <a:ext cx="3889375" cy="172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fr-FR" sz="1600" b="1">
              <a:solidFill>
                <a:srgbClr val="646BA2"/>
              </a:solidFill>
            </a:endParaRPr>
          </a:p>
        </p:txBody>
      </p:sp>
      <p:sp>
        <p:nvSpPr>
          <p:cNvPr id="34903" name="Rectangle 87"/>
          <p:cNvSpPr>
            <a:spLocks noChangeArrowheads="1"/>
          </p:cNvSpPr>
          <p:nvPr/>
        </p:nvSpPr>
        <p:spPr bwMode="auto">
          <a:xfrm>
            <a:off x="1393833" y="3795713"/>
            <a:ext cx="857927" cy="369332"/>
          </a:xfrm>
          <a:prstGeom prst="rect">
            <a:avLst/>
          </a:prstGeom>
          <a:noFill/>
          <a:ln w="9525">
            <a:noFill/>
            <a:miter lim="800000"/>
            <a:headEnd/>
            <a:tailEnd/>
          </a:ln>
          <a:effectLst/>
        </p:spPr>
        <p:txBody>
          <a:bodyPr wrap="none">
            <a:spAutoFit/>
          </a:bodyPr>
          <a:lstStyle/>
          <a:p>
            <a:pPr algn="l"/>
            <a:r>
              <a:rPr lang="fr-FR" b="1" dirty="0" smtClean="0">
                <a:solidFill>
                  <a:srgbClr val="646BA2"/>
                </a:solidFill>
              </a:rPr>
              <a:t>Tisseur</a:t>
            </a:r>
            <a:endParaRPr lang="fr-FR" b="1" dirty="0">
              <a:solidFill>
                <a:srgbClr val="646BA2"/>
              </a:solidFill>
            </a:endParaRPr>
          </a:p>
        </p:txBody>
      </p:sp>
      <p:sp>
        <p:nvSpPr>
          <p:cNvPr id="34922" name="AutoShape 106"/>
          <p:cNvSpPr>
            <a:spLocks noChangeArrowheads="1"/>
          </p:cNvSpPr>
          <p:nvPr/>
        </p:nvSpPr>
        <p:spPr bwMode="auto">
          <a:xfrm>
            <a:off x="2444758" y="4154488"/>
            <a:ext cx="2376488" cy="360363"/>
          </a:xfrm>
          <a:prstGeom prst="flowChartAlternateProcess">
            <a:avLst/>
          </a:prstGeom>
          <a:solidFill>
            <a:srgbClr val="CCFFCC"/>
          </a:solidFill>
          <a:ln w="9525">
            <a:solidFill>
              <a:schemeClr val="bg2"/>
            </a:solidFill>
            <a:miter lim="800000"/>
            <a:headEnd/>
            <a:tailEnd/>
          </a:ln>
          <a:effectLst/>
        </p:spPr>
        <p:txBody>
          <a:bodyPr wrap="none" anchor="ctr"/>
          <a:lstStyle/>
          <a:p>
            <a:pPr algn="ctr"/>
            <a:r>
              <a:rPr lang="fr-FR" sz="1600" b="1" dirty="0" smtClean="0">
                <a:solidFill>
                  <a:srgbClr val="646BA2"/>
                </a:solidFill>
              </a:rPr>
              <a:t>Calcul du point de coupe</a:t>
            </a:r>
            <a:endParaRPr lang="fr-FR" sz="1600" dirty="0"/>
          </a:p>
        </p:txBody>
      </p:sp>
      <p:sp>
        <p:nvSpPr>
          <p:cNvPr id="34923" name="AutoShape 107"/>
          <p:cNvSpPr>
            <a:spLocks noChangeArrowheads="1"/>
          </p:cNvSpPr>
          <p:nvPr/>
        </p:nvSpPr>
        <p:spPr bwMode="auto">
          <a:xfrm>
            <a:off x="2444758" y="5064126"/>
            <a:ext cx="2376488" cy="387350"/>
          </a:xfrm>
          <a:prstGeom prst="roundRect">
            <a:avLst>
              <a:gd name="adj" fmla="val 16667"/>
            </a:avLst>
          </a:prstGeom>
          <a:solidFill>
            <a:srgbClr val="FFCC99"/>
          </a:solidFill>
          <a:ln w="9525">
            <a:solidFill>
              <a:schemeClr val="bg2"/>
            </a:solidFill>
            <a:round/>
            <a:headEnd/>
            <a:tailEnd/>
          </a:ln>
          <a:effectLst/>
        </p:spPr>
        <p:txBody>
          <a:bodyPr wrap="none" anchor="ctr"/>
          <a:lstStyle/>
          <a:p>
            <a:pPr algn="ctr"/>
            <a:r>
              <a:rPr lang="fr-FR" sz="1600" b="1" dirty="0" smtClean="0">
                <a:solidFill>
                  <a:srgbClr val="646BA2"/>
                </a:solidFill>
              </a:rPr>
              <a:t>Application des greffons</a:t>
            </a:r>
            <a:endParaRPr lang="fr-FR" sz="1600" dirty="0"/>
          </a:p>
        </p:txBody>
      </p:sp>
      <p:sp>
        <p:nvSpPr>
          <p:cNvPr id="34936" name="Text Box 120"/>
          <p:cNvSpPr txBox="1">
            <a:spLocks noChangeArrowheads="1"/>
          </p:cNvSpPr>
          <p:nvPr/>
        </p:nvSpPr>
        <p:spPr bwMode="auto">
          <a:xfrm>
            <a:off x="8235958" y="2068513"/>
            <a:ext cx="615950" cy="366713"/>
          </a:xfrm>
          <a:prstGeom prst="rect">
            <a:avLst/>
          </a:prstGeom>
          <a:noFill/>
          <a:ln w="9525">
            <a:noFill/>
            <a:miter lim="800000"/>
            <a:headEnd/>
            <a:tailEnd/>
          </a:ln>
          <a:effectLst/>
        </p:spPr>
        <p:txBody>
          <a:bodyPr wrap="none">
            <a:spAutoFit/>
          </a:bodyPr>
          <a:lstStyle/>
          <a:p>
            <a:r>
              <a:rPr lang="fr-FR">
                <a:solidFill>
                  <a:srgbClr val="FF0000"/>
                </a:solidFill>
              </a:rPr>
              <a:t>AA1</a:t>
            </a:r>
          </a:p>
        </p:txBody>
      </p:sp>
      <p:sp>
        <p:nvSpPr>
          <p:cNvPr id="34937" name="Text Box 121"/>
          <p:cNvSpPr txBox="1">
            <a:spLocks noChangeArrowheads="1"/>
          </p:cNvSpPr>
          <p:nvPr/>
        </p:nvSpPr>
        <p:spPr bwMode="auto">
          <a:xfrm>
            <a:off x="8235958" y="3508376"/>
            <a:ext cx="615950" cy="366712"/>
          </a:xfrm>
          <a:prstGeom prst="rect">
            <a:avLst/>
          </a:prstGeom>
          <a:noFill/>
          <a:ln w="9525">
            <a:noFill/>
            <a:miter lim="800000"/>
            <a:headEnd/>
            <a:tailEnd/>
          </a:ln>
          <a:effectLst/>
        </p:spPr>
        <p:txBody>
          <a:bodyPr wrap="none">
            <a:spAutoFit/>
          </a:bodyPr>
          <a:lstStyle/>
          <a:p>
            <a:r>
              <a:rPr lang="fr-FR">
                <a:solidFill>
                  <a:srgbClr val="E9A703"/>
                </a:solidFill>
              </a:rPr>
              <a:t>AA2</a:t>
            </a:r>
          </a:p>
        </p:txBody>
      </p:sp>
      <p:sp>
        <p:nvSpPr>
          <p:cNvPr id="41" name="Hexagone 40"/>
          <p:cNvSpPr/>
          <p:nvPr/>
        </p:nvSpPr>
        <p:spPr>
          <a:xfrm>
            <a:off x="1816089" y="1939911"/>
            <a:ext cx="2428892" cy="121444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8" name="Rectangle 57"/>
          <p:cNvSpPr/>
          <p:nvPr/>
        </p:nvSpPr>
        <p:spPr>
          <a:xfrm>
            <a:off x="2173279" y="2082787"/>
            <a:ext cx="171451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4831" name="Rectangle 15"/>
          <p:cNvSpPr>
            <a:spLocks noChangeArrowheads="1"/>
          </p:cNvSpPr>
          <p:nvPr/>
        </p:nvSpPr>
        <p:spPr bwMode="auto">
          <a:xfrm>
            <a:off x="2251069" y="2211378"/>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34832" name="Rectangle 16"/>
          <p:cNvSpPr>
            <a:spLocks noChangeArrowheads="1"/>
          </p:cNvSpPr>
          <p:nvPr/>
        </p:nvSpPr>
        <p:spPr bwMode="auto">
          <a:xfrm>
            <a:off x="2895594" y="2211378"/>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34833" name="Rectangle 17"/>
          <p:cNvSpPr>
            <a:spLocks noChangeArrowheads="1"/>
          </p:cNvSpPr>
          <p:nvPr/>
        </p:nvSpPr>
        <p:spPr bwMode="auto">
          <a:xfrm>
            <a:off x="2601907" y="2654291"/>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34834" name="Line 18"/>
          <p:cNvSpPr>
            <a:spLocks noChangeShapeType="1"/>
          </p:cNvSpPr>
          <p:nvPr/>
        </p:nvSpPr>
        <p:spPr bwMode="auto">
          <a:xfrm>
            <a:off x="2543169" y="2322503"/>
            <a:ext cx="352425" cy="0"/>
          </a:xfrm>
          <a:prstGeom prst="line">
            <a:avLst/>
          </a:prstGeom>
          <a:noFill/>
          <a:ln w="9525">
            <a:solidFill>
              <a:srgbClr val="4C5280"/>
            </a:solidFill>
            <a:round/>
            <a:headEnd/>
            <a:tailEnd type="triangle" w="med" len="med"/>
          </a:ln>
          <a:effectLst/>
        </p:spPr>
        <p:txBody>
          <a:bodyPr/>
          <a:lstStyle/>
          <a:p>
            <a:endParaRPr lang="fr-FR"/>
          </a:p>
        </p:txBody>
      </p:sp>
      <p:sp>
        <p:nvSpPr>
          <p:cNvPr id="34835" name="Line 19"/>
          <p:cNvSpPr>
            <a:spLocks noChangeShapeType="1"/>
          </p:cNvSpPr>
          <p:nvPr/>
        </p:nvSpPr>
        <p:spPr bwMode="auto">
          <a:xfrm>
            <a:off x="2543169" y="2322503"/>
            <a:ext cx="119063" cy="331788"/>
          </a:xfrm>
          <a:prstGeom prst="line">
            <a:avLst/>
          </a:prstGeom>
          <a:noFill/>
          <a:ln w="9525">
            <a:solidFill>
              <a:srgbClr val="4C5280"/>
            </a:solidFill>
            <a:round/>
            <a:headEnd/>
            <a:tailEnd type="triangle" w="med" len="med"/>
          </a:ln>
          <a:effectLst/>
        </p:spPr>
        <p:txBody>
          <a:bodyPr/>
          <a:lstStyle/>
          <a:p>
            <a:endParaRPr lang="fr-FR"/>
          </a:p>
        </p:txBody>
      </p:sp>
      <p:sp>
        <p:nvSpPr>
          <p:cNvPr id="34836" name="Line 20"/>
          <p:cNvSpPr>
            <a:spLocks noChangeShapeType="1"/>
          </p:cNvSpPr>
          <p:nvPr/>
        </p:nvSpPr>
        <p:spPr bwMode="auto">
          <a:xfrm>
            <a:off x="3190869" y="2322503"/>
            <a:ext cx="350838" cy="0"/>
          </a:xfrm>
          <a:prstGeom prst="line">
            <a:avLst/>
          </a:prstGeom>
          <a:noFill/>
          <a:ln w="9525">
            <a:solidFill>
              <a:srgbClr val="4C5280"/>
            </a:solidFill>
            <a:round/>
            <a:headEnd/>
            <a:tailEnd type="triangle" w="med" len="med"/>
          </a:ln>
          <a:effectLst/>
        </p:spPr>
        <p:txBody>
          <a:bodyPr/>
          <a:lstStyle/>
          <a:p>
            <a:endParaRPr lang="fr-FR"/>
          </a:p>
        </p:txBody>
      </p:sp>
      <p:sp>
        <p:nvSpPr>
          <p:cNvPr id="34837" name="Rectangle 21"/>
          <p:cNvSpPr>
            <a:spLocks noChangeArrowheads="1"/>
          </p:cNvSpPr>
          <p:nvPr/>
        </p:nvSpPr>
        <p:spPr bwMode="auto">
          <a:xfrm>
            <a:off x="3541707" y="2211378"/>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40" name="AutoShape 57"/>
          <p:cNvCxnSpPr>
            <a:cxnSpLocks noChangeShapeType="1"/>
          </p:cNvCxnSpPr>
          <p:nvPr/>
        </p:nvCxnSpPr>
        <p:spPr bwMode="auto">
          <a:xfrm rot="10800000" flipV="1">
            <a:off x="4786288" y="2285992"/>
            <a:ext cx="928687" cy="2043112"/>
          </a:xfrm>
          <a:prstGeom prst="bentConnector3">
            <a:avLst>
              <a:gd name="adj1" fmla="val 49231"/>
            </a:avLst>
          </a:prstGeom>
          <a:noFill/>
          <a:ln w="41275">
            <a:solidFill>
              <a:srgbClr val="339966"/>
            </a:solidFill>
            <a:miter lim="800000"/>
            <a:headEnd/>
            <a:tailEnd type="triangle" w="med" len="med"/>
          </a:ln>
          <a:effectLst/>
        </p:spPr>
      </p:cxnSp>
      <p:cxnSp>
        <p:nvCxnSpPr>
          <p:cNvPr id="42" name="AutoShape 58"/>
          <p:cNvCxnSpPr>
            <a:cxnSpLocks noChangeShapeType="1"/>
          </p:cNvCxnSpPr>
          <p:nvPr/>
        </p:nvCxnSpPr>
        <p:spPr bwMode="auto">
          <a:xfrm rot="10800000" flipV="1">
            <a:off x="4786288" y="3729029"/>
            <a:ext cx="950912" cy="600075"/>
          </a:xfrm>
          <a:prstGeom prst="bentConnector3">
            <a:avLst>
              <a:gd name="adj1" fmla="val 49250"/>
            </a:avLst>
          </a:prstGeom>
          <a:noFill/>
          <a:ln w="41275">
            <a:solidFill>
              <a:srgbClr val="339966"/>
            </a:solidFill>
            <a:miter lim="800000"/>
            <a:headEnd/>
            <a:tailEnd type="triangle" w="med" len="med"/>
          </a:ln>
          <a:effectLst/>
        </p:spPr>
      </p:cxnSp>
      <p:sp>
        <p:nvSpPr>
          <p:cNvPr id="45" name="Rectangle 60"/>
          <p:cNvSpPr>
            <a:spLocks noChangeArrowheads="1"/>
          </p:cNvSpPr>
          <p:nvPr/>
        </p:nvSpPr>
        <p:spPr bwMode="auto">
          <a:xfrm>
            <a:off x="3849663" y="4581517"/>
            <a:ext cx="576262" cy="431800"/>
          </a:xfrm>
          <a:prstGeom prst="rect">
            <a:avLst/>
          </a:prstGeom>
          <a:solidFill>
            <a:srgbClr val="FFCC99"/>
          </a:solidFill>
          <a:ln w="9525">
            <a:solidFill>
              <a:schemeClr val="bg2"/>
            </a:solidFill>
            <a:miter lim="800000"/>
            <a:headEnd/>
            <a:tailEnd/>
          </a:ln>
          <a:effectLst/>
        </p:spPr>
        <p:txBody>
          <a:bodyPr wrap="none" anchor="ctr"/>
          <a:lstStyle/>
          <a:p>
            <a:endParaRPr lang="fr-FR"/>
          </a:p>
        </p:txBody>
      </p:sp>
      <p:sp>
        <p:nvSpPr>
          <p:cNvPr id="46" name="Rectangle 61"/>
          <p:cNvSpPr>
            <a:spLocks noChangeArrowheads="1"/>
          </p:cNvSpPr>
          <p:nvPr/>
        </p:nvSpPr>
        <p:spPr bwMode="auto">
          <a:xfrm>
            <a:off x="3994125" y="4652954"/>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47" name="Rectangle 62"/>
          <p:cNvSpPr>
            <a:spLocks noChangeArrowheads="1"/>
          </p:cNvSpPr>
          <p:nvPr/>
        </p:nvSpPr>
        <p:spPr bwMode="auto">
          <a:xfrm>
            <a:off x="2625700" y="4581517"/>
            <a:ext cx="936625" cy="431800"/>
          </a:xfrm>
          <a:prstGeom prst="rect">
            <a:avLst/>
          </a:prstGeom>
          <a:solidFill>
            <a:srgbClr val="FF99CC"/>
          </a:solidFill>
          <a:ln w="9525">
            <a:solidFill>
              <a:schemeClr val="bg2"/>
            </a:solidFill>
            <a:miter lim="800000"/>
            <a:headEnd/>
            <a:tailEnd/>
          </a:ln>
          <a:effectLst/>
        </p:spPr>
        <p:txBody>
          <a:bodyPr wrap="none" anchor="ctr"/>
          <a:lstStyle/>
          <a:p>
            <a:endParaRPr lang="fr-FR"/>
          </a:p>
        </p:txBody>
      </p:sp>
      <p:sp>
        <p:nvSpPr>
          <p:cNvPr id="48" name="Rectangle 63"/>
          <p:cNvSpPr>
            <a:spLocks noChangeArrowheads="1"/>
          </p:cNvSpPr>
          <p:nvPr/>
        </p:nvSpPr>
        <p:spPr bwMode="auto">
          <a:xfrm>
            <a:off x="2770163" y="4662479"/>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49" name="Rectangle 64"/>
          <p:cNvSpPr>
            <a:spLocks noChangeArrowheads="1"/>
          </p:cNvSpPr>
          <p:nvPr/>
        </p:nvSpPr>
        <p:spPr bwMode="auto">
          <a:xfrm>
            <a:off x="3130525" y="4662479"/>
            <a:ext cx="293688"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50" name="AutoShape 68"/>
          <p:cNvCxnSpPr>
            <a:cxnSpLocks noChangeShapeType="1"/>
          </p:cNvCxnSpPr>
          <p:nvPr/>
        </p:nvCxnSpPr>
        <p:spPr bwMode="auto">
          <a:xfrm rot="10800000" flipH="1" flipV="1">
            <a:off x="2409800" y="4329104"/>
            <a:ext cx="1588" cy="922338"/>
          </a:xfrm>
          <a:prstGeom prst="curvedConnector3">
            <a:avLst>
              <a:gd name="adj1" fmla="val -14400000"/>
            </a:avLst>
          </a:prstGeom>
          <a:noFill/>
          <a:ln w="50800">
            <a:solidFill>
              <a:srgbClr val="4A507C"/>
            </a:solidFill>
            <a:round/>
            <a:headEnd/>
            <a:tailEnd type="triangle" w="med" len="med"/>
          </a:ln>
          <a:effectLst/>
        </p:spPr>
      </p:cxnSp>
      <p:sp>
        <p:nvSpPr>
          <p:cNvPr id="51" name="Rectangle 69"/>
          <p:cNvSpPr>
            <a:spLocks noChangeArrowheads="1"/>
          </p:cNvSpPr>
          <p:nvPr/>
        </p:nvSpPr>
        <p:spPr bwMode="auto">
          <a:xfrm>
            <a:off x="1197456" y="4500570"/>
            <a:ext cx="874214" cy="523220"/>
          </a:xfrm>
          <a:prstGeom prst="rect">
            <a:avLst/>
          </a:prstGeom>
          <a:noFill/>
          <a:ln w="9525">
            <a:noFill/>
            <a:miter lim="800000"/>
            <a:headEnd/>
            <a:tailEnd/>
          </a:ln>
          <a:effectLst/>
        </p:spPr>
        <p:txBody>
          <a:bodyPr wrap="none">
            <a:spAutoFit/>
          </a:bodyPr>
          <a:lstStyle/>
          <a:p>
            <a:pPr algn="l"/>
            <a:r>
              <a:rPr lang="fr-FR" sz="1400" b="1" dirty="0" smtClean="0">
                <a:solidFill>
                  <a:srgbClr val="646BA2"/>
                </a:solidFill>
              </a:rPr>
              <a:t>Points de</a:t>
            </a:r>
            <a:br>
              <a:rPr lang="fr-FR" sz="1400" b="1" dirty="0" smtClean="0">
                <a:solidFill>
                  <a:srgbClr val="646BA2"/>
                </a:solidFill>
              </a:rPr>
            </a:br>
            <a:r>
              <a:rPr lang="fr-FR" sz="1400" b="1" dirty="0" smtClean="0">
                <a:solidFill>
                  <a:srgbClr val="646BA2"/>
                </a:solidFill>
              </a:rPr>
              <a:t>jonction</a:t>
            </a:r>
            <a:endParaRPr lang="fr-FR" sz="1400" b="1" dirty="0">
              <a:solidFill>
                <a:srgbClr val="646BA2"/>
              </a:solidFill>
            </a:endParaRPr>
          </a:p>
        </p:txBody>
      </p:sp>
      <p:sp>
        <p:nvSpPr>
          <p:cNvPr id="52" name="Espace réservé de la date 51"/>
          <p:cNvSpPr>
            <a:spLocks noGrp="1"/>
          </p:cNvSpPr>
          <p:nvPr>
            <p:ph type="dt" sz="half" idx="10"/>
          </p:nvPr>
        </p:nvSpPr>
        <p:spPr/>
        <p:txBody>
          <a:bodyPr/>
          <a:lstStyle/>
          <a:p>
            <a:fld id="{FD4927F2-F441-4CF5-B7B2-0CE12CA10057}" type="datetime4">
              <a:rPr lang="fr-FR" smtClean="0"/>
              <a:pPr/>
              <a:t>11 mars 2009</a:t>
            </a:fld>
            <a:endParaRPr lang="en-US"/>
          </a:p>
        </p:txBody>
      </p:sp>
      <p:sp>
        <p:nvSpPr>
          <p:cNvPr id="54" name="Espace réservé du numéro de diapositive 53"/>
          <p:cNvSpPr>
            <a:spLocks noGrp="1"/>
          </p:cNvSpPr>
          <p:nvPr>
            <p:ph type="sldNum" sz="quarter" idx="12"/>
          </p:nvPr>
        </p:nvSpPr>
        <p:spPr/>
        <p:txBody>
          <a:bodyPr/>
          <a:lstStyle/>
          <a:p>
            <a:fld id="{6294C92D-0306-4E69-9CD3-20855E849650}" type="slidenum">
              <a:rPr lang="en-US" smtClean="0"/>
              <a:pPr/>
              <a:t>31</a:t>
            </a:fld>
            <a:r>
              <a:rPr lang="en-US" smtClean="0"/>
              <a:t> / 57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AutoShape 14"/>
          <p:cNvSpPr>
            <a:spLocks noChangeArrowheads="1"/>
          </p:cNvSpPr>
          <p:nvPr/>
        </p:nvSpPr>
        <p:spPr bwMode="auto">
          <a:xfrm>
            <a:off x="2423613" y="2565400"/>
            <a:ext cx="325437" cy="523875"/>
          </a:xfrm>
          <a:prstGeom prst="downArrow">
            <a:avLst>
              <a:gd name="adj1" fmla="val 56639"/>
              <a:gd name="adj2" fmla="val 5781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34818" name="Rectangle 2"/>
          <p:cNvSpPr>
            <a:spLocks noGrp="1" noChangeArrowheads="1"/>
          </p:cNvSpPr>
          <p:nvPr>
            <p:ph type="title"/>
          </p:nvPr>
        </p:nvSpPr>
        <p:spPr/>
        <p:txBody>
          <a:bodyPr>
            <a:normAutofit fontScale="90000"/>
          </a:bodyPr>
          <a:lstStyle/>
          <a:p>
            <a:r>
              <a:rPr lang="fr-FR" sz="4000" dirty="0"/>
              <a:t>Aspect </a:t>
            </a:r>
            <a:r>
              <a:rPr lang="fr-FR" sz="4000" dirty="0" smtClean="0"/>
              <a:t>d’Assemblage </a:t>
            </a:r>
            <a:r>
              <a:rPr lang="fr-FR" sz="4000" dirty="0"/>
              <a:t>(AA) </a:t>
            </a:r>
            <a:br>
              <a:rPr lang="fr-FR" sz="4000" dirty="0"/>
            </a:br>
            <a:r>
              <a:rPr lang="fr-FR" sz="4000" dirty="0" smtClean="0"/>
              <a:t>Principes</a:t>
            </a:r>
            <a:endParaRPr lang="fr-FR" sz="4000" dirty="0"/>
          </a:p>
        </p:txBody>
      </p:sp>
      <p:sp>
        <p:nvSpPr>
          <p:cNvPr id="93" name="Espace réservé du pied de page 92"/>
          <p:cNvSpPr>
            <a:spLocks noGrp="1"/>
          </p:cNvSpPr>
          <p:nvPr>
            <p:ph type="ftr" sz="quarter" idx="11"/>
          </p:nvPr>
        </p:nvSpPr>
        <p:spPr/>
        <p:txBody>
          <a:bodyPr/>
          <a:lstStyle/>
          <a:p>
            <a:r>
              <a:rPr lang="fr-FR" smtClean="0"/>
              <a:t>Soutenance de thèse D. CHEUNG-FOO-WO</a:t>
            </a:r>
            <a:endParaRPr lang="en-US" dirty="0"/>
          </a:p>
        </p:txBody>
      </p:sp>
      <p:sp>
        <p:nvSpPr>
          <p:cNvPr id="34824" name="AutoShape 8"/>
          <p:cNvSpPr>
            <a:spLocks noChangeArrowheads="1"/>
          </p:cNvSpPr>
          <p:nvPr/>
        </p:nvSpPr>
        <p:spPr bwMode="auto">
          <a:xfrm>
            <a:off x="5231900" y="1412875"/>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34884" name="Rectangle 68"/>
          <p:cNvSpPr>
            <a:spLocks noChangeArrowheads="1"/>
          </p:cNvSpPr>
          <p:nvPr/>
        </p:nvSpPr>
        <p:spPr bwMode="auto">
          <a:xfrm>
            <a:off x="5281113" y="1914525"/>
            <a:ext cx="2373312" cy="514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2" name="Group 96"/>
          <p:cNvGrpSpPr>
            <a:grpSpLocks/>
          </p:cNvGrpSpPr>
          <p:nvPr/>
        </p:nvGrpSpPr>
        <p:grpSpPr bwMode="auto">
          <a:xfrm>
            <a:off x="6936875" y="2030412"/>
            <a:ext cx="590550" cy="211138"/>
            <a:chOff x="4560" y="1586"/>
            <a:chExt cx="658" cy="214"/>
          </a:xfrm>
        </p:grpSpPr>
        <p:sp>
          <p:nvSpPr>
            <p:cNvPr id="34872" name="Rectangle 56"/>
            <p:cNvSpPr>
              <a:spLocks noChangeArrowheads="1"/>
            </p:cNvSpPr>
            <p:nvPr/>
          </p:nvSpPr>
          <p:spPr bwMode="auto">
            <a:xfrm>
              <a:off x="4560" y="1586"/>
              <a:ext cx="206" cy="214"/>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a:solidFill>
                    <a:schemeClr val="bg1"/>
                  </a:solidFill>
                </a:rPr>
                <a:t>A*</a:t>
              </a:r>
            </a:p>
          </p:txBody>
        </p:sp>
        <p:sp>
          <p:nvSpPr>
            <p:cNvPr id="34874" name="Line 58"/>
            <p:cNvSpPr>
              <a:spLocks noChangeShapeType="1"/>
            </p:cNvSpPr>
            <p:nvPr/>
          </p:nvSpPr>
          <p:spPr bwMode="auto">
            <a:xfrm>
              <a:off x="4766" y="1672"/>
              <a:ext cx="247" cy="1"/>
            </a:xfrm>
            <a:prstGeom prst="line">
              <a:avLst/>
            </a:prstGeom>
            <a:noFill/>
            <a:ln w="9525">
              <a:solidFill>
                <a:srgbClr val="FF0000"/>
              </a:solidFill>
              <a:round/>
              <a:headEnd/>
              <a:tailEnd type="triangle" w="med" len="med"/>
            </a:ln>
            <a:effectLst/>
          </p:spPr>
          <p:txBody>
            <a:bodyPr/>
            <a:lstStyle/>
            <a:p>
              <a:endParaRPr lang="fr-FR"/>
            </a:p>
          </p:txBody>
        </p:sp>
        <p:sp>
          <p:nvSpPr>
            <p:cNvPr id="34875" name="Rectangle 59"/>
            <p:cNvSpPr>
              <a:spLocks noChangeArrowheads="1"/>
            </p:cNvSpPr>
            <p:nvPr/>
          </p:nvSpPr>
          <p:spPr bwMode="auto">
            <a:xfrm>
              <a:off x="5013" y="1586"/>
              <a:ext cx="205" cy="214"/>
            </a:xfrm>
            <a:prstGeom prst="rect">
              <a:avLst/>
            </a:prstGeom>
            <a:solidFill>
              <a:srgbClr val="FF0000"/>
            </a:solidFill>
            <a:ln w="9525">
              <a:solidFill>
                <a:srgbClr val="FF0000"/>
              </a:solidFill>
              <a:miter lim="800000"/>
              <a:headEnd/>
              <a:tailEnd/>
            </a:ln>
            <a:effectLst/>
          </p:spPr>
          <p:txBody>
            <a:bodyPr wrap="none" anchor="ctr"/>
            <a:lstStyle/>
            <a:p>
              <a:pPr algn="ctr"/>
              <a:r>
                <a:rPr lang="fr-FR" sz="1000">
                  <a:solidFill>
                    <a:schemeClr val="bg1"/>
                  </a:solidFill>
                </a:rPr>
                <a:t>E</a:t>
              </a:r>
            </a:p>
          </p:txBody>
        </p:sp>
      </p:grpSp>
      <p:sp>
        <p:nvSpPr>
          <p:cNvPr id="34885" name="Rectangle 69"/>
          <p:cNvSpPr>
            <a:spLocks noChangeArrowheads="1"/>
          </p:cNvSpPr>
          <p:nvPr/>
        </p:nvSpPr>
        <p:spPr bwMode="auto">
          <a:xfrm>
            <a:off x="5281113" y="1465262"/>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34887" name="Rectangle 71"/>
          <p:cNvSpPr>
            <a:spLocks noChangeArrowheads="1"/>
          </p:cNvSpPr>
          <p:nvPr/>
        </p:nvSpPr>
        <p:spPr bwMode="auto">
          <a:xfrm>
            <a:off x="6697163" y="1527175"/>
            <a:ext cx="185737" cy="211137"/>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89" name="Text Box 73"/>
          <p:cNvSpPr txBox="1">
            <a:spLocks noChangeArrowheads="1"/>
          </p:cNvSpPr>
          <p:nvPr/>
        </p:nvSpPr>
        <p:spPr bwMode="auto">
          <a:xfrm>
            <a:off x="5330324" y="1947862"/>
            <a:ext cx="1170501" cy="461665"/>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29" name="AutoShape 13"/>
          <p:cNvSpPr>
            <a:spLocks noChangeArrowheads="1"/>
          </p:cNvSpPr>
          <p:nvPr/>
        </p:nvSpPr>
        <p:spPr bwMode="auto">
          <a:xfrm>
            <a:off x="5231900" y="2846387"/>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34883" name="Rectangle 67"/>
          <p:cNvSpPr>
            <a:spLocks noChangeArrowheads="1"/>
          </p:cNvSpPr>
          <p:nvPr/>
        </p:nvSpPr>
        <p:spPr bwMode="auto">
          <a:xfrm>
            <a:off x="5303338" y="3357562"/>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3" name="Group 95"/>
          <p:cNvGrpSpPr>
            <a:grpSpLocks/>
          </p:cNvGrpSpPr>
          <p:nvPr/>
        </p:nvGrpSpPr>
        <p:grpSpPr bwMode="auto">
          <a:xfrm>
            <a:off x="6789238" y="3414712"/>
            <a:ext cx="592137" cy="211138"/>
            <a:chOff x="4273" y="1756"/>
            <a:chExt cx="658" cy="214"/>
          </a:xfrm>
        </p:grpSpPr>
        <p:sp>
          <p:nvSpPr>
            <p:cNvPr id="34853"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57"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34858" name="Rectangle 42"/>
            <p:cNvSpPr>
              <a:spLocks noChangeArrowheads="1"/>
            </p:cNvSpPr>
            <p:nvPr/>
          </p:nvSpPr>
          <p:spPr bwMode="auto">
            <a:xfrm>
              <a:off x="4725" y="1756"/>
              <a:ext cx="206" cy="214"/>
            </a:xfrm>
            <a:prstGeom prst="rect">
              <a:avLst/>
            </a:prstGeom>
            <a:solidFill>
              <a:srgbClr val="FF9900"/>
            </a:solidFill>
            <a:ln w="9525">
              <a:solidFill>
                <a:srgbClr val="FF9900"/>
              </a:solidFill>
              <a:miter lim="800000"/>
              <a:headEnd/>
              <a:tailEnd/>
            </a:ln>
            <a:effectLst/>
          </p:spPr>
          <p:txBody>
            <a:bodyPr wrap="none" anchor="ctr"/>
            <a:lstStyle/>
            <a:p>
              <a:pPr algn="ctr"/>
              <a:r>
                <a:rPr lang="fr-FR" sz="1000">
                  <a:solidFill>
                    <a:schemeClr val="bg1"/>
                  </a:solidFill>
                </a:rPr>
                <a:t>D</a:t>
              </a:r>
            </a:p>
          </p:txBody>
        </p:sp>
      </p:grpSp>
      <p:sp>
        <p:nvSpPr>
          <p:cNvPr id="34882" name="Rectangle 66"/>
          <p:cNvSpPr>
            <a:spLocks noChangeArrowheads="1"/>
          </p:cNvSpPr>
          <p:nvPr/>
        </p:nvSpPr>
        <p:spPr bwMode="auto">
          <a:xfrm>
            <a:off x="5303338" y="2898775"/>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34886" name="Rectangle 70"/>
          <p:cNvSpPr>
            <a:spLocks noChangeArrowheads="1"/>
          </p:cNvSpPr>
          <p:nvPr/>
        </p:nvSpPr>
        <p:spPr bwMode="auto">
          <a:xfrm>
            <a:off x="6720975" y="2963862"/>
            <a:ext cx="185738" cy="207963"/>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88" name="Text Box 72"/>
          <p:cNvSpPr txBox="1">
            <a:spLocks noChangeArrowheads="1"/>
          </p:cNvSpPr>
          <p:nvPr/>
        </p:nvSpPr>
        <p:spPr bwMode="auto">
          <a:xfrm>
            <a:off x="5354138" y="3386137"/>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90" name="Text Box 74"/>
          <p:cNvSpPr txBox="1">
            <a:spLocks noChangeArrowheads="1"/>
          </p:cNvSpPr>
          <p:nvPr/>
        </p:nvSpPr>
        <p:spPr bwMode="auto">
          <a:xfrm>
            <a:off x="5354138" y="2952751"/>
            <a:ext cx="136100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4902" name="AutoShape 86"/>
          <p:cNvSpPr>
            <a:spLocks noChangeArrowheads="1"/>
          </p:cNvSpPr>
          <p:nvPr/>
        </p:nvSpPr>
        <p:spPr bwMode="auto">
          <a:xfrm>
            <a:off x="734513" y="3141662"/>
            <a:ext cx="3889375" cy="172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fr-FR" sz="1600" b="1">
              <a:solidFill>
                <a:srgbClr val="646BA2"/>
              </a:solidFill>
            </a:endParaRPr>
          </a:p>
        </p:txBody>
      </p:sp>
      <p:sp>
        <p:nvSpPr>
          <p:cNvPr id="34903" name="Rectangle 87"/>
          <p:cNvSpPr>
            <a:spLocks noChangeArrowheads="1"/>
          </p:cNvSpPr>
          <p:nvPr/>
        </p:nvSpPr>
        <p:spPr bwMode="auto">
          <a:xfrm>
            <a:off x="910725" y="3141662"/>
            <a:ext cx="857927" cy="369332"/>
          </a:xfrm>
          <a:prstGeom prst="rect">
            <a:avLst/>
          </a:prstGeom>
          <a:noFill/>
          <a:ln w="9525">
            <a:noFill/>
            <a:miter lim="800000"/>
            <a:headEnd/>
            <a:tailEnd/>
          </a:ln>
          <a:effectLst/>
        </p:spPr>
        <p:txBody>
          <a:bodyPr wrap="none">
            <a:spAutoFit/>
          </a:bodyPr>
          <a:lstStyle/>
          <a:p>
            <a:pPr algn="l"/>
            <a:r>
              <a:rPr lang="fr-FR" b="1" dirty="0" smtClean="0">
                <a:solidFill>
                  <a:srgbClr val="646BA2"/>
                </a:solidFill>
              </a:rPr>
              <a:t>Tisseur</a:t>
            </a:r>
            <a:endParaRPr lang="fr-FR" b="1" dirty="0">
              <a:solidFill>
                <a:srgbClr val="646BA2"/>
              </a:solidFill>
            </a:endParaRPr>
          </a:p>
        </p:txBody>
      </p:sp>
      <p:sp>
        <p:nvSpPr>
          <p:cNvPr id="34922" name="AutoShape 106"/>
          <p:cNvSpPr>
            <a:spLocks noChangeArrowheads="1"/>
          </p:cNvSpPr>
          <p:nvPr/>
        </p:nvSpPr>
        <p:spPr bwMode="auto">
          <a:xfrm>
            <a:off x="1961650" y="3500437"/>
            <a:ext cx="2376488" cy="360363"/>
          </a:xfrm>
          <a:prstGeom prst="flowChartAlternateProcess">
            <a:avLst/>
          </a:prstGeom>
          <a:solidFill>
            <a:srgbClr val="CCFFCC"/>
          </a:solidFill>
          <a:ln w="9525">
            <a:solidFill>
              <a:schemeClr val="bg2"/>
            </a:solidFill>
            <a:miter lim="800000"/>
            <a:headEnd/>
            <a:tailEnd/>
          </a:ln>
          <a:effectLst/>
        </p:spPr>
        <p:txBody>
          <a:bodyPr wrap="none" anchor="ctr"/>
          <a:lstStyle/>
          <a:p>
            <a:pPr algn="ctr"/>
            <a:r>
              <a:rPr lang="fr-FR" sz="1600" b="1" dirty="0" smtClean="0">
                <a:solidFill>
                  <a:srgbClr val="646BA2"/>
                </a:solidFill>
              </a:rPr>
              <a:t>Calcul du point de coupe</a:t>
            </a:r>
            <a:endParaRPr lang="fr-FR" sz="1600" dirty="0"/>
          </a:p>
        </p:txBody>
      </p:sp>
      <p:sp>
        <p:nvSpPr>
          <p:cNvPr id="34923" name="AutoShape 107"/>
          <p:cNvSpPr>
            <a:spLocks noChangeArrowheads="1"/>
          </p:cNvSpPr>
          <p:nvPr/>
        </p:nvSpPr>
        <p:spPr bwMode="auto">
          <a:xfrm>
            <a:off x="1961650" y="4410075"/>
            <a:ext cx="2376488" cy="387350"/>
          </a:xfrm>
          <a:prstGeom prst="roundRect">
            <a:avLst>
              <a:gd name="adj" fmla="val 16667"/>
            </a:avLst>
          </a:prstGeom>
          <a:solidFill>
            <a:srgbClr val="FFCC99"/>
          </a:solidFill>
          <a:ln w="9525">
            <a:solidFill>
              <a:schemeClr val="bg2"/>
            </a:solidFill>
            <a:round/>
            <a:headEnd/>
            <a:tailEnd/>
          </a:ln>
          <a:effectLst/>
        </p:spPr>
        <p:txBody>
          <a:bodyPr wrap="none" anchor="ctr"/>
          <a:lstStyle/>
          <a:p>
            <a:pPr algn="ctr"/>
            <a:r>
              <a:rPr lang="fr-FR" sz="1600" b="1" dirty="0" smtClean="0">
                <a:solidFill>
                  <a:srgbClr val="646BA2"/>
                </a:solidFill>
              </a:rPr>
              <a:t>Application des greffons</a:t>
            </a:r>
            <a:endParaRPr lang="fr-FR" sz="1600" dirty="0"/>
          </a:p>
        </p:txBody>
      </p:sp>
      <p:sp>
        <p:nvSpPr>
          <p:cNvPr id="34936" name="Text Box 120"/>
          <p:cNvSpPr txBox="1">
            <a:spLocks noChangeArrowheads="1"/>
          </p:cNvSpPr>
          <p:nvPr/>
        </p:nvSpPr>
        <p:spPr bwMode="auto">
          <a:xfrm>
            <a:off x="7752850" y="1414462"/>
            <a:ext cx="615950" cy="366713"/>
          </a:xfrm>
          <a:prstGeom prst="rect">
            <a:avLst/>
          </a:prstGeom>
          <a:noFill/>
          <a:ln w="9525">
            <a:noFill/>
            <a:miter lim="800000"/>
            <a:headEnd/>
            <a:tailEnd/>
          </a:ln>
          <a:effectLst/>
        </p:spPr>
        <p:txBody>
          <a:bodyPr wrap="none">
            <a:spAutoFit/>
          </a:bodyPr>
          <a:lstStyle/>
          <a:p>
            <a:r>
              <a:rPr lang="fr-FR">
                <a:solidFill>
                  <a:srgbClr val="FF0000"/>
                </a:solidFill>
              </a:rPr>
              <a:t>AA1</a:t>
            </a:r>
          </a:p>
        </p:txBody>
      </p:sp>
      <p:sp>
        <p:nvSpPr>
          <p:cNvPr id="34937" name="Text Box 121"/>
          <p:cNvSpPr txBox="1">
            <a:spLocks noChangeArrowheads="1"/>
          </p:cNvSpPr>
          <p:nvPr/>
        </p:nvSpPr>
        <p:spPr bwMode="auto">
          <a:xfrm>
            <a:off x="7752850" y="2854325"/>
            <a:ext cx="615950" cy="366712"/>
          </a:xfrm>
          <a:prstGeom prst="rect">
            <a:avLst/>
          </a:prstGeom>
          <a:noFill/>
          <a:ln w="9525">
            <a:noFill/>
            <a:miter lim="800000"/>
            <a:headEnd/>
            <a:tailEnd/>
          </a:ln>
          <a:effectLst/>
        </p:spPr>
        <p:txBody>
          <a:bodyPr wrap="none">
            <a:spAutoFit/>
          </a:bodyPr>
          <a:lstStyle/>
          <a:p>
            <a:r>
              <a:rPr lang="fr-FR">
                <a:solidFill>
                  <a:srgbClr val="E9A703"/>
                </a:solidFill>
              </a:rPr>
              <a:t>AA2</a:t>
            </a:r>
          </a:p>
        </p:txBody>
      </p:sp>
      <p:sp>
        <p:nvSpPr>
          <p:cNvPr id="41" name="Hexagone 40"/>
          <p:cNvSpPr/>
          <p:nvPr/>
        </p:nvSpPr>
        <p:spPr>
          <a:xfrm>
            <a:off x="1332981" y="1285860"/>
            <a:ext cx="2428892" cy="121444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8" name="Rectangle 57"/>
          <p:cNvSpPr/>
          <p:nvPr/>
        </p:nvSpPr>
        <p:spPr>
          <a:xfrm>
            <a:off x="1690171" y="1428736"/>
            <a:ext cx="171451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4831" name="Rectangle 15"/>
          <p:cNvSpPr>
            <a:spLocks noChangeArrowheads="1"/>
          </p:cNvSpPr>
          <p:nvPr/>
        </p:nvSpPr>
        <p:spPr bwMode="auto">
          <a:xfrm>
            <a:off x="1767961" y="1557327"/>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34832" name="Rectangle 16"/>
          <p:cNvSpPr>
            <a:spLocks noChangeArrowheads="1"/>
          </p:cNvSpPr>
          <p:nvPr/>
        </p:nvSpPr>
        <p:spPr bwMode="auto">
          <a:xfrm>
            <a:off x="2412486" y="1557327"/>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34833" name="Rectangle 17"/>
          <p:cNvSpPr>
            <a:spLocks noChangeArrowheads="1"/>
          </p:cNvSpPr>
          <p:nvPr/>
        </p:nvSpPr>
        <p:spPr bwMode="auto">
          <a:xfrm>
            <a:off x="2118799" y="2000240"/>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34834" name="Line 18"/>
          <p:cNvSpPr>
            <a:spLocks noChangeShapeType="1"/>
          </p:cNvSpPr>
          <p:nvPr/>
        </p:nvSpPr>
        <p:spPr bwMode="auto">
          <a:xfrm>
            <a:off x="2060061" y="1668452"/>
            <a:ext cx="352425" cy="0"/>
          </a:xfrm>
          <a:prstGeom prst="line">
            <a:avLst/>
          </a:prstGeom>
          <a:noFill/>
          <a:ln w="9525">
            <a:solidFill>
              <a:srgbClr val="4C5280"/>
            </a:solidFill>
            <a:round/>
            <a:headEnd/>
            <a:tailEnd type="triangle" w="med" len="med"/>
          </a:ln>
          <a:effectLst/>
        </p:spPr>
        <p:txBody>
          <a:bodyPr/>
          <a:lstStyle/>
          <a:p>
            <a:endParaRPr lang="fr-FR"/>
          </a:p>
        </p:txBody>
      </p:sp>
      <p:sp>
        <p:nvSpPr>
          <p:cNvPr id="34835" name="Line 19"/>
          <p:cNvSpPr>
            <a:spLocks noChangeShapeType="1"/>
          </p:cNvSpPr>
          <p:nvPr/>
        </p:nvSpPr>
        <p:spPr bwMode="auto">
          <a:xfrm>
            <a:off x="2060061" y="1668452"/>
            <a:ext cx="119063" cy="331788"/>
          </a:xfrm>
          <a:prstGeom prst="line">
            <a:avLst/>
          </a:prstGeom>
          <a:noFill/>
          <a:ln w="9525">
            <a:solidFill>
              <a:srgbClr val="4C5280"/>
            </a:solidFill>
            <a:round/>
            <a:headEnd/>
            <a:tailEnd type="triangle" w="med" len="med"/>
          </a:ln>
          <a:effectLst/>
        </p:spPr>
        <p:txBody>
          <a:bodyPr/>
          <a:lstStyle/>
          <a:p>
            <a:endParaRPr lang="fr-FR"/>
          </a:p>
        </p:txBody>
      </p:sp>
      <p:sp>
        <p:nvSpPr>
          <p:cNvPr id="34836" name="Line 20"/>
          <p:cNvSpPr>
            <a:spLocks noChangeShapeType="1"/>
          </p:cNvSpPr>
          <p:nvPr/>
        </p:nvSpPr>
        <p:spPr bwMode="auto">
          <a:xfrm>
            <a:off x="2707761" y="1668452"/>
            <a:ext cx="350838" cy="0"/>
          </a:xfrm>
          <a:prstGeom prst="line">
            <a:avLst/>
          </a:prstGeom>
          <a:noFill/>
          <a:ln w="9525">
            <a:solidFill>
              <a:srgbClr val="4C5280"/>
            </a:solidFill>
            <a:round/>
            <a:headEnd/>
            <a:tailEnd type="triangle" w="med" len="med"/>
          </a:ln>
          <a:effectLst/>
        </p:spPr>
        <p:txBody>
          <a:bodyPr/>
          <a:lstStyle/>
          <a:p>
            <a:endParaRPr lang="fr-FR"/>
          </a:p>
        </p:txBody>
      </p:sp>
      <p:sp>
        <p:nvSpPr>
          <p:cNvPr id="34837" name="Rectangle 21"/>
          <p:cNvSpPr>
            <a:spLocks noChangeArrowheads="1"/>
          </p:cNvSpPr>
          <p:nvPr/>
        </p:nvSpPr>
        <p:spPr bwMode="auto">
          <a:xfrm>
            <a:off x="3058599" y="1557327"/>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40" name="AutoShape 57"/>
          <p:cNvCxnSpPr>
            <a:cxnSpLocks noChangeShapeType="1"/>
          </p:cNvCxnSpPr>
          <p:nvPr/>
        </p:nvCxnSpPr>
        <p:spPr bwMode="auto">
          <a:xfrm rot="10800000" flipV="1">
            <a:off x="4303180" y="1631941"/>
            <a:ext cx="928687" cy="2043112"/>
          </a:xfrm>
          <a:prstGeom prst="bentConnector3">
            <a:avLst>
              <a:gd name="adj1" fmla="val 49231"/>
            </a:avLst>
          </a:prstGeom>
          <a:noFill/>
          <a:ln w="41275">
            <a:solidFill>
              <a:srgbClr val="339966"/>
            </a:solidFill>
            <a:miter lim="800000"/>
            <a:headEnd/>
            <a:tailEnd type="triangle" w="med" len="med"/>
          </a:ln>
          <a:effectLst/>
        </p:spPr>
      </p:cxnSp>
      <p:cxnSp>
        <p:nvCxnSpPr>
          <p:cNvPr id="42" name="AutoShape 58"/>
          <p:cNvCxnSpPr>
            <a:cxnSpLocks noChangeShapeType="1"/>
          </p:cNvCxnSpPr>
          <p:nvPr/>
        </p:nvCxnSpPr>
        <p:spPr bwMode="auto">
          <a:xfrm rot="10800000" flipV="1">
            <a:off x="4303180" y="3074978"/>
            <a:ext cx="950912" cy="600075"/>
          </a:xfrm>
          <a:prstGeom prst="bentConnector3">
            <a:avLst>
              <a:gd name="adj1" fmla="val 49250"/>
            </a:avLst>
          </a:prstGeom>
          <a:noFill/>
          <a:ln w="41275">
            <a:solidFill>
              <a:srgbClr val="339966"/>
            </a:solidFill>
            <a:miter lim="800000"/>
            <a:headEnd/>
            <a:tailEnd type="triangle" w="med" len="med"/>
          </a:ln>
          <a:effectLst/>
        </p:spPr>
      </p:cxnSp>
      <p:sp>
        <p:nvSpPr>
          <p:cNvPr id="45" name="Rectangle 60"/>
          <p:cNvSpPr>
            <a:spLocks noChangeArrowheads="1"/>
          </p:cNvSpPr>
          <p:nvPr/>
        </p:nvSpPr>
        <p:spPr bwMode="auto">
          <a:xfrm>
            <a:off x="3366555" y="3927466"/>
            <a:ext cx="576262" cy="431800"/>
          </a:xfrm>
          <a:prstGeom prst="rect">
            <a:avLst/>
          </a:prstGeom>
          <a:solidFill>
            <a:srgbClr val="FFCC99"/>
          </a:solidFill>
          <a:ln w="9525">
            <a:solidFill>
              <a:schemeClr val="bg2"/>
            </a:solidFill>
            <a:miter lim="800000"/>
            <a:headEnd/>
            <a:tailEnd/>
          </a:ln>
          <a:effectLst/>
        </p:spPr>
        <p:txBody>
          <a:bodyPr wrap="none" anchor="ctr"/>
          <a:lstStyle/>
          <a:p>
            <a:endParaRPr lang="fr-FR"/>
          </a:p>
        </p:txBody>
      </p:sp>
      <p:sp>
        <p:nvSpPr>
          <p:cNvPr id="46" name="Rectangle 61"/>
          <p:cNvSpPr>
            <a:spLocks noChangeArrowheads="1"/>
          </p:cNvSpPr>
          <p:nvPr/>
        </p:nvSpPr>
        <p:spPr bwMode="auto">
          <a:xfrm>
            <a:off x="3511017" y="3998903"/>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47" name="Rectangle 62"/>
          <p:cNvSpPr>
            <a:spLocks noChangeArrowheads="1"/>
          </p:cNvSpPr>
          <p:nvPr/>
        </p:nvSpPr>
        <p:spPr bwMode="auto">
          <a:xfrm>
            <a:off x="2142592" y="3927466"/>
            <a:ext cx="936625" cy="431800"/>
          </a:xfrm>
          <a:prstGeom prst="rect">
            <a:avLst/>
          </a:prstGeom>
          <a:solidFill>
            <a:srgbClr val="FF99CC"/>
          </a:solidFill>
          <a:ln w="9525">
            <a:solidFill>
              <a:schemeClr val="bg2"/>
            </a:solidFill>
            <a:miter lim="800000"/>
            <a:headEnd/>
            <a:tailEnd/>
          </a:ln>
          <a:effectLst/>
        </p:spPr>
        <p:txBody>
          <a:bodyPr wrap="none" anchor="ctr"/>
          <a:lstStyle/>
          <a:p>
            <a:endParaRPr lang="fr-FR"/>
          </a:p>
        </p:txBody>
      </p:sp>
      <p:sp>
        <p:nvSpPr>
          <p:cNvPr id="48" name="Rectangle 63"/>
          <p:cNvSpPr>
            <a:spLocks noChangeArrowheads="1"/>
          </p:cNvSpPr>
          <p:nvPr/>
        </p:nvSpPr>
        <p:spPr bwMode="auto">
          <a:xfrm>
            <a:off x="2287055" y="4008428"/>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49" name="Rectangle 64"/>
          <p:cNvSpPr>
            <a:spLocks noChangeArrowheads="1"/>
          </p:cNvSpPr>
          <p:nvPr/>
        </p:nvSpPr>
        <p:spPr bwMode="auto">
          <a:xfrm>
            <a:off x="2647417" y="4008428"/>
            <a:ext cx="293688"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50" name="AutoShape 68"/>
          <p:cNvCxnSpPr>
            <a:cxnSpLocks noChangeShapeType="1"/>
          </p:cNvCxnSpPr>
          <p:nvPr/>
        </p:nvCxnSpPr>
        <p:spPr bwMode="auto">
          <a:xfrm rot="10800000" flipH="1" flipV="1">
            <a:off x="1926692" y="3675053"/>
            <a:ext cx="1588" cy="922338"/>
          </a:xfrm>
          <a:prstGeom prst="curvedConnector3">
            <a:avLst>
              <a:gd name="adj1" fmla="val -14400000"/>
            </a:avLst>
          </a:prstGeom>
          <a:noFill/>
          <a:ln w="50800">
            <a:solidFill>
              <a:srgbClr val="4A507C"/>
            </a:solidFill>
            <a:round/>
            <a:headEnd/>
            <a:tailEnd type="triangle" w="med" len="med"/>
          </a:ln>
          <a:effectLst/>
        </p:spPr>
      </p:cxnSp>
      <p:sp>
        <p:nvSpPr>
          <p:cNvPr id="51" name="Rectangle 69"/>
          <p:cNvSpPr>
            <a:spLocks noChangeArrowheads="1"/>
          </p:cNvSpPr>
          <p:nvPr/>
        </p:nvSpPr>
        <p:spPr bwMode="auto">
          <a:xfrm>
            <a:off x="714348" y="3846519"/>
            <a:ext cx="874214" cy="523220"/>
          </a:xfrm>
          <a:prstGeom prst="rect">
            <a:avLst/>
          </a:prstGeom>
          <a:noFill/>
          <a:ln w="9525">
            <a:noFill/>
            <a:miter lim="800000"/>
            <a:headEnd/>
            <a:tailEnd/>
          </a:ln>
          <a:effectLst/>
        </p:spPr>
        <p:txBody>
          <a:bodyPr wrap="none">
            <a:spAutoFit/>
          </a:bodyPr>
          <a:lstStyle/>
          <a:p>
            <a:pPr algn="l"/>
            <a:r>
              <a:rPr lang="fr-FR" sz="1400" b="1" dirty="0" smtClean="0">
                <a:solidFill>
                  <a:srgbClr val="646BA2"/>
                </a:solidFill>
              </a:rPr>
              <a:t>Points de</a:t>
            </a:r>
            <a:br>
              <a:rPr lang="fr-FR" sz="1400" b="1" dirty="0" smtClean="0">
                <a:solidFill>
                  <a:srgbClr val="646BA2"/>
                </a:solidFill>
              </a:rPr>
            </a:br>
            <a:r>
              <a:rPr lang="fr-FR" sz="1400" b="1" dirty="0" smtClean="0">
                <a:solidFill>
                  <a:srgbClr val="646BA2"/>
                </a:solidFill>
              </a:rPr>
              <a:t>jonction</a:t>
            </a:r>
            <a:endParaRPr lang="fr-FR" sz="1400" b="1" dirty="0">
              <a:solidFill>
                <a:srgbClr val="646BA2"/>
              </a:solidFill>
            </a:endParaRPr>
          </a:p>
        </p:txBody>
      </p:sp>
      <p:sp>
        <p:nvSpPr>
          <p:cNvPr id="52" name="Hexagone 51"/>
          <p:cNvSpPr/>
          <p:nvPr/>
        </p:nvSpPr>
        <p:spPr>
          <a:xfrm>
            <a:off x="4857752" y="4918089"/>
            <a:ext cx="3286148" cy="15113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5" name="Rectangle 54"/>
          <p:cNvSpPr/>
          <p:nvPr/>
        </p:nvSpPr>
        <p:spPr>
          <a:xfrm>
            <a:off x="5214942" y="5060965"/>
            <a:ext cx="2500330" cy="12255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4" name="AutoShape 6"/>
          <p:cNvSpPr>
            <a:spLocks noChangeArrowheads="1"/>
          </p:cNvSpPr>
          <p:nvPr/>
        </p:nvSpPr>
        <p:spPr bwMode="auto">
          <a:xfrm flipV="1">
            <a:off x="2528407" y="4889523"/>
            <a:ext cx="2329345" cy="1035050"/>
          </a:xfrm>
          <a:custGeom>
            <a:avLst/>
            <a:gdLst>
              <a:gd name="G0" fmla="+- 17289 0 0"/>
              <a:gd name="G1" fmla="+- 4074 0 0"/>
              <a:gd name="G2" fmla="+- 12158 0 4074"/>
              <a:gd name="G3" fmla="+- G2 0 4074"/>
              <a:gd name="G4" fmla="*/ G3 32768 32059"/>
              <a:gd name="G5" fmla="*/ G4 1 2"/>
              <a:gd name="G6" fmla="+- 21600 0 17289"/>
              <a:gd name="G7" fmla="*/ G6 4074 6079"/>
              <a:gd name="G8" fmla="+- G7 17289 0"/>
              <a:gd name="T0" fmla="*/ 17289 w 21600"/>
              <a:gd name="T1" fmla="*/ 0 h 21600"/>
              <a:gd name="T2" fmla="*/ 17289 w 21600"/>
              <a:gd name="T3" fmla="*/ 12158 h 21600"/>
              <a:gd name="T4" fmla="*/ 205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289" y="0"/>
                </a:lnTo>
                <a:lnTo>
                  <a:pt x="17289" y="4074"/>
                </a:lnTo>
                <a:lnTo>
                  <a:pt x="12427" y="4074"/>
                </a:lnTo>
                <a:cubicBezTo>
                  <a:pt x="5564" y="4074"/>
                  <a:pt x="0" y="7693"/>
                  <a:pt x="0" y="12158"/>
                </a:cubicBezTo>
                <a:lnTo>
                  <a:pt x="0" y="21600"/>
                </a:lnTo>
                <a:lnTo>
                  <a:pt x="4099" y="21600"/>
                </a:lnTo>
                <a:lnTo>
                  <a:pt x="4099" y="12158"/>
                </a:lnTo>
                <a:cubicBezTo>
                  <a:pt x="4099" y="9908"/>
                  <a:pt x="7828" y="8084"/>
                  <a:pt x="12427" y="8084"/>
                </a:cubicBezTo>
                <a:lnTo>
                  <a:pt x="17289" y="8084"/>
                </a:lnTo>
                <a:lnTo>
                  <a:pt x="17289" y="12158"/>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66" name="Rectangle 34"/>
          <p:cNvSpPr>
            <a:spLocks noChangeArrowheads="1"/>
          </p:cNvSpPr>
          <p:nvPr/>
        </p:nvSpPr>
        <p:spPr bwMode="auto">
          <a:xfrm>
            <a:off x="5269422" y="5532126"/>
            <a:ext cx="294031" cy="278137"/>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67" name="Rectangle 35"/>
          <p:cNvSpPr>
            <a:spLocks noChangeArrowheads="1"/>
          </p:cNvSpPr>
          <p:nvPr/>
        </p:nvSpPr>
        <p:spPr bwMode="auto">
          <a:xfrm>
            <a:off x="5914577" y="5532126"/>
            <a:ext cx="294031" cy="278137"/>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68" name="Rectangle 36"/>
          <p:cNvSpPr>
            <a:spLocks noChangeArrowheads="1"/>
          </p:cNvSpPr>
          <p:nvPr/>
        </p:nvSpPr>
        <p:spPr bwMode="auto">
          <a:xfrm>
            <a:off x="5620546" y="5976626"/>
            <a:ext cx="294031" cy="278137"/>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69" name="Line 37"/>
          <p:cNvSpPr>
            <a:spLocks noChangeShapeType="1"/>
          </p:cNvSpPr>
          <p:nvPr/>
        </p:nvSpPr>
        <p:spPr bwMode="auto">
          <a:xfrm>
            <a:off x="5563453" y="5643578"/>
            <a:ext cx="351124" cy="0"/>
          </a:xfrm>
          <a:prstGeom prst="line">
            <a:avLst/>
          </a:prstGeom>
          <a:noFill/>
          <a:ln w="9525">
            <a:solidFill>
              <a:srgbClr val="4C5280"/>
            </a:solidFill>
            <a:round/>
            <a:headEnd/>
            <a:tailEnd type="triangle" w="med" len="med"/>
          </a:ln>
          <a:effectLst/>
        </p:spPr>
        <p:txBody>
          <a:bodyPr/>
          <a:lstStyle/>
          <a:p>
            <a:endParaRPr lang="fr-FR"/>
          </a:p>
        </p:txBody>
      </p:sp>
      <p:sp>
        <p:nvSpPr>
          <p:cNvPr id="70" name="Line 38"/>
          <p:cNvSpPr>
            <a:spLocks noChangeShapeType="1"/>
          </p:cNvSpPr>
          <p:nvPr/>
        </p:nvSpPr>
        <p:spPr bwMode="auto">
          <a:xfrm>
            <a:off x="5563453" y="5643900"/>
            <a:ext cx="117041" cy="332725"/>
          </a:xfrm>
          <a:prstGeom prst="line">
            <a:avLst/>
          </a:prstGeom>
          <a:noFill/>
          <a:ln w="9525">
            <a:solidFill>
              <a:srgbClr val="4C5280"/>
            </a:solidFill>
            <a:round/>
            <a:headEnd/>
            <a:tailEnd type="triangle" w="med" len="med"/>
          </a:ln>
          <a:effectLst/>
        </p:spPr>
        <p:txBody>
          <a:bodyPr/>
          <a:lstStyle/>
          <a:p>
            <a:endParaRPr lang="fr-FR"/>
          </a:p>
        </p:txBody>
      </p:sp>
      <p:sp>
        <p:nvSpPr>
          <p:cNvPr id="71" name="Line 39"/>
          <p:cNvSpPr>
            <a:spLocks noChangeShapeType="1"/>
          </p:cNvSpPr>
          <p:nvPr/>
        </p:nvSpPr>
        <p:spPr bwMode="auto">
          <a:xfrm>
            <a:off x="6215074" y="5643900"/>
            <a:ext cx="352552" cy="0"/>
          </a:xfrm>
          <a:prstGeom prst="line">
            <a:avLst/>
          </a:prstGeom>
          <a:noFill/>
          <a:ln w="9525">
            <a:solidFill>
              <a:srgbClr val="4C5280"/>
            </a:solidFill>
            <a:round/>
            <a:headEnd/>
            <a:tailEnd type="triangle" w="med" len="med"/>
          </a:ln>
          <a:effectLst/>
        </p:spPr>
        <p:txBody>
          <a:bodyPr/>
          <a:lstStyle/>
          <a:p>
            <a:endParaRPr lang="fr-FR"/>
          </a:p>
        </p:txBody>
      </p:sp>
      <p:sp>
        <p:nvSpPr>
          <p:cNvPr id="72" name="Rectangle 40"/>
          <p:cNvSpPr>
            <a:spLocks noChangeArrowheads="1"/>
          </p:cNvSpPr>
          <p:nvPr/>
        </p:nvSpPr>
        <p:spPr bwMode="auto">
          <a:xfrm>
            <a:off x="6567626" y="5532126"/>
            <a:ext cx="294031" cy="278137"/>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sp>
        <p:nvSpPr>
          <p:cNvPr id="73" name="Line 41"/>
          <p:cNvSpPr>
            <a:spLocks noChangeShapeType="1"/>
          </p:cNvSpPr>
          <p:nvPr/>
        </p:nvSpPr>
        <p:spPr bwMode="auto">
          <a:xfrm>
            <a:off x="6215074" y="5698488"/>
            <a:ext cx="235510" cy="334025"/>
          </a:xfrm>
          <a:prstGeom prst="line">
            <a:avLst/>
          </a:prstGeom>
          <a:noFill/>
          <a:ln w="9525">
            <a:solidFill>
              <a:srgbClr val="FF9900"/>
            </a:solidFill>
            <a:round/>
            <a:headEnd/>
            <a:tailEnd type="triangle" w="med" len="med"/>
          </a:ln>
          <a:effectLst/>
        </p:spPr>
        <p:txBody>
          <a:bodyPr/>
          <a:lstStyle/>
          <a:p>
            <a:endParaRPr lang="fr-FR"/>
          </a:p>
        </p:txBody>
      </p:sp>
      <p:sp>
        <p:nvSpPr>
          <p:cNvPr id="74" name="Rectangle 42"/>
          <p:cNvSpPr>
            <a:spLocks noChangeArrowheads="1"/>
          </p:cNvSpPr>
          <p:nvPr/>
        </p:nvSpPr>
        <p:spPr bwMode="auto">
          <a:xfrm>
            <a:off x="6450585" y="5920738"/>
            <a:ext cx="294031" cy="278137"/>
          </a:xfrm>
          <a:prstGeom prst="rect">
            <a:avLst/>
          </a:prstGeom>
          <a:solidFill>
            <a:srgbClr val="FF9900"/>
          </a:solidFill>
          <a:ln w="9525">
            <a:solidFill>
              <a:srgbClr val="FF9900"/>
            </a:solidFill>
            <a:miter lim="800000"/>
            <a:headEnd/>
            <a:tailEnd/>
          </a:ln>
          <a:effectLst/>
        </p:spPr>
        <p:txBody>
          <a:bodyPr wrap="none" anchor="ctr"/>
          <a:lstStyle/>
          <a:p>
            <a:pPr algn="ctr"/>
            <a:r>
              <a:rPr lang="fr-FR" sz="1400">
                <a:solidFill>
                  <a:schemeClr val="bg1"/>
                </a:solidFill>
              </a:rPr>
              <a:t>D1</a:t>
            </a:r>
          </a:p>
        </p:txBody>
      </p:sp>
      <p:sp>
        <p:nvSpPr>
          <p:cNvPr id="75" name="Line 43"/>
          <p:cNvSpPr>
            <a:spLocks noChangeShapeType="1"/>
          </p:cNvSpPr>
          <p:nvPr/>
        </p:nvSpPr>
        <p:spPr bwMode="auto">
          <a:xfrm flipV="1">
            <a:off x="5563453" y="5253988"/>
            <a:ext cx="351124" cy="388613"/>
          </a:xfrm>
          <a:prstGeom prst="line">
            <a:avLst/>
          </a:prstGeom>
          <a:noFill/>
          <a:ln w="9525">
            <a:solidFill>
              <a:srgbClr val="FF0000"/>
            </a:solidFill>
            <a:round/>
            <a:headEnd/>
            <a:tailEnd type="triangle" w="med" len="med"/>
          </a:ln>
          <a:effectLst/>
        </p:spPr>
        <p:txBody>
          <a:bodyPr/>
          <a:lstStyle/>
          <a:p>
            <a:endParaRPr lang="fr-FR"/>
          </a:p>
        </p:txBody>
      </p:sp>
      <p:sp>
        <p:nvSpPr>
          <p:cNvPr id="76" name="Rectangle 44"/>
          <p:cNvSpPr>
            <a:spLocks noChangeArrowheads="1"/>
          </p:cNvSpPr>
          <p:nvPr/>
        </p:nvSpPr>
        <p:spPr bwMode="auto">
          <a:xfrm>
            <a:off x="5929322" y="5143513"/>
            <a:ext cx="292604" cy="278137"/>
          </a:xfrm>
          <a:prstGeom prst="rect">
            <a:avLst/>
          </a:prstGeom>
          <a:solidFill>
            <a:srgbClr val="FF0000"/>
          </a:solidFill>
          <a:ln w="9525">
            <a:solidFill>
              <a:srgbClr val="FF0000"/>
            </a:solidFill>
            <a:miter lim="800000"/>
            <a:headEnd/>
            <a:tailEnd/>
          </a:ln>
          <a:effectLst/>
        </p:spPr>
        <p:txBody>
          <a:bodyPr wrap="none" anchor="ctr"/>
          <a:lstStyle/>
          <a:p>
            <a:pPr algn="ctr"/>
            <a:r>
              <a:rPr lang="fr-FR" sz="1400">
                <a:solidFill>
                  <a:schemeClr val="bg1"/>
                </a:solidFill>
              </a:rPr>
              <a:t>E1</a:t>
            </a:r>
          </a:p>
        </p:txBody>
      </p:sp>
      <p:sp>
        <p:nvSpPr>
          <p:cNvPr id="77" name="Line 45"/>
          <p:cNvSpPr>
            <a:spLocks noChangeShapeType="1"/>
          </p:cNvSpPr>
          <p:nvPr/>
        </p:nvSpPr>
        <p:spPr bwMode="auto">
          <a:xfrm>
            <a:off x="6858016" y="5645200"/>
            <a:ext cx="352552" cy="0"/>
          </a:xfrm>
          <a:prstGeom prst="line">
            <a:avLst/>
          </a:prstGeom>
          <a:noFill/>
          <a:ln w="9525">
            <a:solidFill>
              <a:srgbClr val="FF0000"/>
            </a:solidFill>
            <a:round/>
            <a:headEnd/>
            <a:tailEnd type="triangle" w="med" len="med"/>
          </a:ln>
          <a:effectLst/>
        </p:spPr>
        <p:txBody>
          <a:bodyPr/>
          <a:lstStyle/>
          <a:p>
            <a:endParaRPr lang="fr-FR"/>
          </a:p>
        </p:txBody>
      </p:sp>
      <p:sp>
        <p:nvSpPr>
          <p:cNvPr id="78" name="Rectangle 46"/>
          <p:cNvSpPr>
            <a:spLocks noChangeArrowheads="1"/>
          </p:cNvSpPr>
          <p:nvPr/>
        </p:nvSpPr>
        <p:spPr bwMode="auto">
          <a:xfrm>
            <a:off x="7210568" y="5533425"/>
            <a:ext cx="294031" cy="278137"/>
          </a:xfrm>
          <a:prstGeom prst="rect">
            <a:avLst/>
          </a:prstGeom>
          <a:solidFill>
            <a:srgbClr val="FF0000"/>
          </a:solidFill>
          <a:ln w="9525">
            <a:solidFill>
              <a:srgbClr val="FF0000"/>
            </a:solidFill>
            <a:miter lim="800000"/>
            <a:headEnd/>
            <a:tailEnd/>
          </a:ln>
          <a:effectLst/>
        </p:spPr>
        <p:txBody>
          <a:bodyPr wrap="none" anchor="ctr"/>
          <a:lstStyle/>
          <a:p>
            <a:pPr algn="ctr"/>
            <a:r>
              <a:rPr lang="fr-FR" sz="1400" dirty="0">
                <a:solidFill>
                  <a:schemeClr val="bg1"/>
                </a:solidFill>
              </a:rPr>
              <a:t>E2</a:t>
            </a:r>
          </a:p>
        </p:txBody>
      </p:sp>
      <p:cxnSp>
        <p:nvCxnSpPr>
          <p:cNvPr id="85" name="AutoShape 59"/>
          <p:cNvCxnSpPr>
            <a:cxnSpLocks noChangeShapeType="1"/>
          </p:cNvCxnSpPr>
          <p:nvPr/>
        </p:nvCxnSpPr>
        <p:spPr bwMode="auto">
          <a:xfrm flipH="1">
            <a:off x="4371495" y="3613173"/>
            <a:ext cx="3354387" cy="1036638"/>
          </a:xfrm>
          <a:prstGeom prst="bentConnector3">
            <a:avLst>
              <a:gd name="adj1" fmla="val -21157"/>
            </a:avLst>
          </a:prstGeom>
          <a:noFill/>
          <a:ln w="41275">
            <a:solidFill>
              <a:srgbClr val="99CCFF"/>
            </a:solidFill>
            <a:miter lim="800000"/>
            <a:headEnd/>
            <a:tailEnd type="triangle" w="med" len="med"/>
          </a:ln>
          <a:effectLst/>
        </p:spPr>
      </p:cxnSp>
      <p:cxnSp>
        <p:nvCxnSpPr>
          <p:cNvPr id="86" name="AutoShape 67"/>
          <p:cNvCxnSpPr>
            <a:cxnSpLocks noChangeShapeType="1"/>
          </p:cNvCxnSpPr>
          <p:nvPr/>
        </p:nvCxnSpPr>
        <p:spPr bwMode="auto">
          <a:xfrm flipH="1">
            <a:off x="4371495" y="2217761"/>
            <a:ext cx="3330575" cy="2432050"/>
          </a:xfrm>
          <a:prstGeom prst="bentConnector3">
            <a:avLst>
              <a:gd name="adj1" fmla="val -21690"/>
            </a:avLst>
          </a:prstGeom>
          <a:noFill/>
          <a:ln w="41275">
            <a:solidFill>
              <a:srgbClr val="99CCFF"/>
            </a:solidFill>
            <a:miter lim="800000"/>
            <a:headEnd/>
            <a:tailEnd type="triangle" w="med" len="med"/>
          </a:ln>
          <a:effectLst/>
        </p:spPr>
      </p:cxnSp>
      <p:sp>
        <p:nvSpPr>
          <p:cNvPr id="87" name="Espace réservé de la date 86"/>
          <p:cNvSpPr>
            <a:spLocks noGrp="1"/>
          </p:cNvSpPr>
          <p:nvPr>
            <p:ph type="dt" sz="half" idx="10"/>
          </p:nvPr>
        </p:nvSpPr>
        <p:spPr/>
        <p:txBody>
          <a:bodyPr/>
          <a:lstStyle/>
          <a:p>
            <a:fld id="{2ED8B23A-D077-485A-8A0B-9062C18FA2C6}" type="datetime4">
              <a:rPr lang="fr-FR" smtClean="0"/>
              <a:pPr/>
              <a:t>11 mars 2009</a:t>
            </a:fld>
            <a:endParaRPr lang="en-US"/>
          </a:p>
        </p:txBody>
      </p:sp>
      <p:sp>
        <p:nvSpPr>
          <p:cNvPr id="79" name="Espace réservé du numéro de diapositive 78"/>
          <p:cNvSpPr>
            <a:spLocks noGrp="1"/>
          </p:cNvSpPr>
          <p:nvPr>
            <p:ph type="sldNum" sz="quarter" idx="12"/>
          </p:nvPr>
        </p:nvSpPr>
        <p:spPr/>
        <p:txBody>
          <a:bodyPr/>
          <a:lstStyle/>
          <a:p>
            <a:fld id="{6294C92D-0306-4E69-9CD3-20855E849650}" type="slidenum">
              <a:rPr lang="en-US" smtClean="0"/>
              <a:pPr/>
              <a:t>32</a:t>
            </a:fld>
            <a:r>
              <a:rPr lang="en-US" smtClean="0"/>
              <a:t> / 57</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AutoShape 14"/>
          <p:cNvSpPr>
            <a:spLocks noChangeArrowheads="1"/>
          </p:cNvSpPr>
          <p:nvPr/>
        </p:nvSpPr>
        <p:spPr bwMode="auto">
          <a:xfrm>
            <a:off x="2423613" y="2576957"/>
            <a:ext cx="325437" cy="523875"/>
          </a:xfrm>
          <a:prstGeom prst="downArrow">
            <a:avLst>
              <a:gd name="adj1" fmla="val 56639"/>
              <a:gd name="adj2" fmla="val 5781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sp>
        <p:nvSpPr>
          <p:cNvPr id="34818" name="Rectangle 2"/>
          <p:cNvSpPr>
            <a:spLocks noGrp="1" noChangeArrowheads="1"/>
          </p:cNvSpPr>
          <p:nvPr>
            <p:ph type="title"/>
          </p:nvPr>
        </p:nvSpPr>
        <p:spPr/>
        <p:txBody>
          <a:bodyPr>
            <a:normAutofit fontScale="90000"/>
          </a:bodyPr>
          <a:lstStyle/>
          <a:p>
            <a:r>
              <a:rPr lang="fr-FR" sz="4000" dirty="0"/>
              <a:t>Aspect </a:t>
            </a:r>
            <a:r>
              <a:rPr lang="fr-FR" sz="4000" dirty="0" smtClean="0"/>
              <a:t>d’Assemblage </a:t>
            </a:r>
            <a:r>
              <a:rPr lang="fr-FR" sz="4000" dirty="0"/>
              <a:t>(AA) </a:t>
            </a:r>
            <a:br>
              <a:rPr lang="fr-FR" sz="4000" dirty="0"/>
            </a:br>
            <a:r>
              <a:rPr lang="fr-FR" sz="4000" dirty="0" smtClean="0"/>
              <a:t>Principes</a:t>
            </a:r>
            <a:endParaRPr lang="fr-FR" sz="4000" dirty="0"/>
          </a:p>
        </p:txBody>
      </p:sp>
      <p:sp>
        <p:nvSpPr>
          <p:cNvPr id="99" name="Espace réservé du pied de page 98"/>
          <p:cNvSpPr>
            <a:spLocks noGrp="1"/>
          </p:cNvSpPr>
          <p:nvPr>
            <p:ph type="ftr" sz="quarter" idx="11"/>
          </p:nvPr>
        </p:nvSpPr>
        <p:spPr/>
        <p:txBody>
          <a:bodyPr/>
          <a:lstStyle/>
          <a:p>
            <a:r>
              <a:rPr lang="fr-FR" smtClean="0"/>
              <a:t>Soutenance de thèse D. CHEUNG-FOO-WO</a:t>
            </a:r>
            <a:endParaRPr lang="en-US" dirty="0"/>
          </a:p>
        </p:txBody>
      </p:sp>
      <p:sp>
        <p:nvSpPr>
          <p:cNvPr id="34824" name="AutoShape 8"/>
          <p:cNvSpPr>
            <a:spLocks noChangeArrowheads="1"/>
          </p:cNvSpPr>
          <p:nvPr/>
        </p:nvSpPr>
        <p:spPr bwMode="auto">
          <a:xfrm>
            <a:off x="5231900" y="1424432"/>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34884" name="Rectangle 68"/>
          <p:cNvSpPr>
            <a:spLocks noChangeArrowheads="1"/>
          </p:cNvSpPr>
          <p:nvPr/>
        </p:nvSpPr>
        <p:spPr bwMode="auto">
          <a:xfrm>
            <a:off x="5281113" y="1926082"/>
            <a:ext cx="2373312" cy="514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2" name="Group 96"/>
          <p:cNvGrpSpPr>
            <a:grpSpLocks/>
          </p:cNvGrpSpPr>
          <p:nvPr/>
        </p:nvGrpSpPr>
        <p:grpSpPr bwMode="auto">
          <a:xfrm>
            <a:off x="6936875" y="2041969"/>
            <a:ext cx="590550" cy="211138"/>
            <a:chOff x="4560" y="1586"/>
            <a:chExt cx="658" cy="214"/>
          </a:xfrm>
        </p:grpSpPr>
        <p:sp>
          <p:nvSpPr>
            <p:cNvPr id="34872" name="Rectangle 56"/>
            <p:cNvSpPr>
              <a:spLocks noChangeArrowheads="1"/>
            </p:cNvSpPr>
            <p:nvPr/>
          </p:nvSpPr>
          <p:spPr bwMode="auto">
            <a:xfrm>
              <a:off x="4560" y="1586"/>
              <a:ext cx="206" cy="214"/>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74" name="Line 58"/>
            <p:cNvSpPr>
              <a:spLocks noChangeShapeType="1"/>
            </p:cNvSpPr>
            <p:nvPr/>
          </p:nvSpPr>
          <p:spPr bwMode="auto">
            <a:xfrm>
              <a:off x="4766" y="1672"/>
              <a:ext cx="247" cy="1"/>
            </a:xfrm>
            <a:prstGeom prst="line">
              <a:avLst/>
            </a:prstGeom>
            <a:noFill/>
            <a:ln w="9525">
              <a:solidFill>
                <a:srgbClr val="FF0000"/>
              </a:solidFill>
              <a:round/>
              <a:headEnd/>
              <a:tailEnd type="triangle" w="med" len="med"/>
            </a:ln>
            <a:effectLst/>
          </p:spPr>
          <p:txBody>
            <a:bodyPr/>
            <a:lstStyle/>
            <a:p>
              <a:endParaRPr lang="fr-FR"/>
            </a:p>
          </p:txBody>
        </p:sp>
        <p:sp>
          <p:nvSpPr>
            <p:cNvPr id="34875" name="Rectangle 59"/>
            <p:cNvSpPr>
              <a:spLocks noChangeArrowheads="1"/>
            </p:cNvSpPr>
            <p:nvPr/>
          </p:nvSpPr>
          <p:spPr bwMode="auto">
            <a:xfrm>
              <a:off x="5013" y="1586"/>
              <a:ext cx="205" cy="214"/>
            </a:xfrm>
            <a:prstGeom prst="rect">
              <a:avLst/>
            </a:prstGeom>
            <a:solidFill>
              <a:srgbClr val="FF0000"/>
            </a:solidFill>
            <a:ln w="9525">
              <a:solidFill>
                <a:srgbClr val="FF0000"/>
              </a:solidFill>
              <a:miter lim="800000"/>
              <a:headEnd/>
              <a:tailEnd/>
            </a:ln>
            <a:effectLst/>
          </p:spPr>
          <p:txBody>
            <a:bodyPr wrap="none" anchor="ctr"/>
            <a:lstStyle/>
            <a:p>
              <a:pPr algn="ctr"/>
              <a:r>
                <a:rPr lang="fr-FR" sz="1000">
                  <a:solidFill>
                    <a:schemeClr val="bg1"/>
                  </a:solidFill>
                </a:rPr>
                <a:t>E</a:t>
              </a:r>
            </a:p>
          </p:txBody>
        </p:sp>
      </p:grpSp>
      <p:sp>
        <p:nvSpPr>
          <p:cNvPr id="34885" name="Rectangle 69"/>
          <p:cNvSpPr>
            <a:spLocks noChangeArrowheads="1"/>
          </p:cNvSpPr>
          <p:nvPr/>
        </p:nvSpPr>
        <p:spPr bwMode="auto">
          <a:xfrm>
            <a:off x="5281113" y="1476819"/>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34887" name="Rectangle 71"/>
          <p:cNvSpPr>
            <a:spLocks noChangeArrowheads="1"/>
          </p:cNvSpPr>
          <p:nvPr/>
        </p:nvSpPr>
        <p:spPr bwMode="auto">
          <a:xfrm>
            <a:off x="6697163" y="1538732"/>
            <a:ext cx="185737" cy="211137"/>
          </a:xfrm>
          <a:prstGeom prst="rect">
            <a:avLst/>
          </a:prstGeom>
          <a:solidFill>
            <a:srgbClr val="FF99CC"/>
          </a:solidFill>
          <a:ln w="9525">
            <a:solidFill>
              <a:srgbClr val="FF0000"/>
            </a:solidFill>
            <a:miter lim="800000"/>
            <a:headEnd/>
            <a:tailEnd/>
          </a:ln>
          <a:effectLst/>
        </p:spPr>
        <p:txBody>
          <a:bodyPr wrap="none" anchor="ctr"/>
          <a:lstStyle/>
          <a:p>
            <a:pPr algn="ctr"/>
            <a:r>
              <a:rPr lang="fr-FR" sz="1000">
                <a:solidFill>
                  <a:schemeClr val="bg1"/>
                </a:solidFill>
              </a:rPr>
              <a:t>A*</a:t>
            </a:r>
          </a:p>
        </p:txBody>
      </p:sp>
      <p:sp>
        <p:nvSpPr>
          <p:cNvPr id="34889" name="Text Box 73"/>
          <p:cNvSpPr txBox="1">
            <a:spLocks noChangeArrowheads="1"/>
          </p:cNvSpPr>
          <p:nvPr/>
        </p:nvSpPr>
        <p:spPr bwMode="auto">
          <a:xfrm>
            <a:off x="5330325" y="1959419"/>
            <a:ext cx="992188"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29" name="AutoShape 13"/>
          <p:cNvSpPr>
            <a:spLocks noChangeArrowheads="1"/>
          </p:cNvSpPr>
          <p:nvPr/>
        </p:nvSpPr>
        <p:spPr bwMode="auto">
          <a:xfrm>
            <a:off x="5231900" y="2857944"/>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34883" name="Rectangle 67"/>
          <p:cNvSpPr>
            <a:spLocks noChangeArrowheads="1"/>
          </p:cNvSpPr>
          <p:nvPr/>
        </p:nvSpPr>
        <p:spPr bwMode="auto">
          <a:xfrm>
            <a:off x="5303338" y="3369119"/>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3" name="Group 95"/>
          <p:cNvGrpSpPr>
            <a:grpSpLocks/>
          </p:cNvGrpSpPr>
          <p:nvPr/>
        </p:nvGrpSpPr>
        <p:grpSpPr bwMode="auto">
          <a:xfrm>
            <a:off x="6789238" y="3426269"/>
            <a:ext cx="592137" cy="211138"/>
            <a:chOff x="4273" y="1756"/>
            <a:chExt cx="658" cy="214"/>
          </a:xfrm>
        </p:grpSpPr>
        <p:sp>
          <p:nvSpPr>
            <p:cNvPr id="34853"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57"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34858" name="Rectangle 42"/>
            <p:cNvSpPr>
              <a:spLocks noChangeArrowheads="1"/>
            </p:cNvSpPr>
            <p:nvPr/>
          </p:nvSpPr>
          <p:spPr bwMode="auto">
            <a:xfrm>
              <a:off x="4725" y="1756"/>
              <a:ext cx="206" cy="214"/>
            </a:xfrm>
            <a:prstGeom prst="rect">
              <a:avLst/>
            </a:prstGeom>
            <a:solidFill>
              <a:srgbClr val="FF9900"/>
            </a:solidFill>
            <a:ln w="9525">
              <a:solidFill>
                <a:srgbClr val="FF9900"/>
              </a:solidFill>
              <a:miter lim="800000"/>
              <a:headEnd/>
              <a:tailEnd/>
            </a:ln>
            <a:effectLst/>
          </p:spPr>
          <p:txBody>
            <a:bodyPr wrap="none" anchor="ctr"/>
            <a:lstStyle/>
            <a:p>
              <a:pPr algn="ctr"/>
              <a:r>
                <a:rPr lang="fr-FR" sz="1000">
                  <a:solidFill>
                    <a:schemeClr val="bg1"/>
                  </a:solidFill>
                </a:rPr>
                <a:t>D</a:t>
              </a:r>
            </a:p>
          </p:txBody>
        </p:sp>
      </p:grpSp>
      <p:sp>
        <p:nvSpPr>
          <p:cNvPr id="34882" name="Rectangle 66"/>
          <p:cNvSpPr>
            <a:spLocks noChangeArrowheads="1"/>
          </p:cNvSpPr>
          <p:nvPr/>
        </p:nvSpPr>
        <p:spPr bwMode="auto">
          <a:xfrm>
            <a:off x="5303338" y="2910332"/>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34886" name="Rectangle 70"/>
          <p:cNvSpPr>
            <a:spLocks noChangeArrowheads="1"/>
          </p:cNvSpPr>
          <p:nvPr/>
        </p:nvSpPr>
        <p:spPr bwMode="auto">
          <a:xfrm>
            <a:off x="6720975" y="2975419"/>
            <a:ext cx="185738" cy="207963"/>
          </a:xfrm>
          <a:prstGeom prst="rect">
            <a:avLst/>
          </a:prstGeom>
          <a:solidFill>
            <a:srgbClr val="FFCC99"/>
          </a:solidFill>
          <a:ln w="9525">
            <a:solidFill>
              <a:srgbClr val="FF9900"/>
            </a:solidFill>
            <a:miter lim="800000"/>
            <a:headEnd/>
            <a:tailEnd/>
          </a:ln>
          <a:effectLst/>
        </p:spPr>
        <p:txBody>
          <a:bodyPr wrap="none" anchor="ctr"/>
          <a:lstStyle/>
          <a:p>
            <a:pPr algn="ctr"/>
            <a:r>
              <a:rPr lang="fr-FR" sz="1000">
                <a:solidFill>
                  <a:schemeClr val="bg1"/>
                </a:solidFill>
              </a:rPr>
              <a:t>B*</a:t>
            </a:r>
          </a:p>
        </p:txBody>
      </p:sp>
      <p:sp>
        <p:nvSpPr>
          <p:cNvPr id="34888" name="Text Box 72"/>
          <p:cNvSpPr txBox="1">
            <a:spLocks noChangeArrowheads="1"/>
          </p:cNvSpPr>
          <p:nvPr/>
        </p:nvSpPr>
        <p:spPr bwMode="auto">
          <a:xfrm>
            <a:off x="5354138" y="3397694"/>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4890" name="Text Box 74"/>
          <p:cNvSpPr txBox="1">
            <a:spLocks noChangeArrowheads="1"/>
          </p:cNvSpPr>
          <p:nvPr/>
        </p:nvSpPr>
        <p:spPr bwMode="auto">
          <a:xfrm>
            <a:off x="5354138" y="2964307"/>
            <a:ext cx="1235084"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4902" name="AutoShape 86"/>
          <p:cNvSpPr>
            <a:spLocks noChangeArrowheads="1"/>
          </p:cNvSpPr>
          <p:nvPr/>
        </p:nvSpPr>
        <p:spPr bwMode="auto">
          <a:xfrm>
            <a:off x="734513" y="3153219"/>
            <a:ext cx="3889375" cy="172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fr-FR" sz="1600" b="1">
              <a:solidFill>
                <a:srgbClr val="646BA2"/>
              </a:solidFill>
            </a:endParaRPr>
          </a:p>
        </p:txBody>
      </p:sp>
      <p:sp>
        <p:nvSpPr>
          <p:cNvPr id="34903" name="Rectangle 87"/>
          <p:cNvSpPr>
            <a:spLocks noChangeArrowheads="1"/>
          </p:cNvSpPr>
          <p:nvPr/>
        </p:nvSpPr>
        <p:spPr bwMode="auto">
          <a:xfrm>
            <a:off x="910725" y="3153219"/>
            <a:ext cx="857927" cy="369332"/>
          </a:xfrm>
          <a:prstGeom prst="rect">
            <a:avLst/>
          </a:prstGeom>
          <a:noFill/>
          <a:ln w="9525">
            <a:noFill/>
            <a:miter lim="800000"/>
            <a:headEnd/>
            <a:tailEnd/>
          </a:ln>
          <a:effectLst/>
        </p:spPr>
        <p:txBody>
          <a:bodyPr wrap="none">
            <a:spAutoFit/>
          </a:bodyPr>
          <a:lstStyle/>
          <a:p>
            <a:pPr algn="l"/>
            <a:r>
              <a:rPr lang="fr-FR" b="1" dirty="0" smtClean="0">
                <a:solidFill>
                  <a:srgbClr val="646BA2"/>
                </a:solidFill>
              </a:rPr>
              <a:t>Tisseur</a:t>
            </a:r>
            <a:endParaRPr lang="fr-FR" b="1" dirty="0">
              <a:solidFill>
                <a:srgbClr val="646BA2"/>
              </a:solidFill>
            </a:endParaRPr>
          </a:p>
        </p:txBody>
      </p:sp>
      <p:sp>
        <p:nvSpPr>
          <p:cNvPr id="34922" name="AutoShape 106"/>
          <p:cNvSpPr>
            <a:spLocks noChangeArrowheads="1"/>
          </p:cNvSpPr>
          <p:nvPr/>
        </p:nvSpPr>
        <p:spPr bwMode="auto">
          <a:xfrm>
            <a:off x="1961650" y="3511994"/>
            <a:ext cx="2376488" cy="360363"/>
          </a:xfrm>
          <a:prstGeom prst="flowChartAlternateProcess">
            <a:avLst/>
          </a:prstGeom>
          <a:solidFill>
            <a:srgbClr val="CCFFCC"/>
          </a:solidFill>
          <a:ln w="9525">
            <a:solidFill>
              <a:schemeClr val="bg2"/>
            </a:solidFill>
            <a:miter lim="800000"/>
            <a:headEnd/>
            <a:tailEnd/>
          </a:ln>
          <a:effectLst/>
        </p:spPr>
        <p:txBody>
          <a:bodyPr wrap="none" anchor="ctr"/>
          <a:lstStyle/>
          <a:p>
            <a:pPr algn="ctr"/>
            <a:r>
              <a:rPr lang="fr-FR" sz="1600" b="1" dirty="0" smtClean="0">
                <a:solidFill>
                  <a:srgbClr val="646BA2"/>
                </a:solidFill>
              </a:rPr>
              <a:t>Calcul du point de coupe</a:t>
            </a:r>
            <a:endParaRPr lang="fr-FR" sz="1600" dirty="0"/>
          </a:p>
        </p:txBody>
      </p:sp>
      <p:sp>
        <p:nvSpPr>
          <p:cNvPr id="34923" name="AutoShape 107"/>
          <p:cNvSpPr>
            <a:spLocks noChangeArrowheads="1"/>
          </p:cNvSpPr>
          <p:nvPr/>
        </p:nvSpPr>
        <p:spPr bwMode="auto">
          <a:xfrm>
            <a:off x="1961650" y="4421632"/>
            <a:ext cx="2376488" cy="387350"/>
          </a:xfrm>
          <a:prstGeom prst="roundRect">
            <a:avLst>
              <a:gd name="adj" fmla="val 16667"/>
            </a:avLst>
          </a:prstGeom>
          <a:solidFill>
            <a:srgbClr val="FFCC99"/>
          </a:solidFill>
          <a:ln w="9525">
            <a:solidFill>
              <a:schemeClr val="bg2"/>
            </a:solidFill>
            <a:round/>
            <a:headEnd/>
            <a:tailEnd/>
          </a:ln>
          <a:effectLst/>
        </p:spPr>
        <p:txBody>
          <a:bodyPr wrap="none" anchor="ctr"/>
          <a:lstStyle/>
          <a:p>
            <a:pPr algn="ctr"/>
            <a:r>
              <a:rPr lang="fr-FR" sz="1600" b="1" dirty="0" smtClean="0">
                <a:solidFill>
                  <a:srgbClr val="646BA2"/>
                </a:solidFill>
              </a:rPr>
              <a:t>Application des greffons</a:t>
            </a:r>
            <a:endParaRPr lang="fr-FR" sz="1600" dirty="0"/>
          </a:p>
        </p:txBody>
      </p:sp>
      <p:sp>
        <p:nvSpPr>
          <p:cNvPr id="34936" name="Text Box 120"/>
          <p:cNvSpPr txBox="1">
            <a:spLocks noChangeArrowheads="1"/>
          </p:cNvSpPr>
          <p:nvPr/>
        </p:nvSpPr>
        <p:spPr bwMode="auto">
          <a:xfrm>
            <a:off x="7752850" y="1426019"/>
            <a:ext cx="615950" cy="366713"/>
          </a:xfrm>
          <a:prstGeom prst="rect">
            <a:avLst/>
          </a:prstGeom>
          <a:noFill/>
          <a:ln w="9525">
            <a:noFill/>
            <a:miter lim="800000"/>
            <a:headEnd/>
            <a:tailEnd/>
          </a:ln>
          <a:effectLst/>
        </p:spPr>
        <p:txBody>
          <a:bodyPr wrap="none">
            <a:spAutoFit/>
          </a:bodyPr>
          <a:lstStyle/>
          <a:p>
            <a:r>
              <a:rPr lang="fr-FR">
                <a:solidFill>
                  <a:srgbClr val="FF0000"/>
                </a:solidFill>
              </a:rPr>
              <a:t>AA1</a:t>
            </a:r>
          </a:p>
        </p:txBody>
      </p:sp>
      <p:sp>
        <p:nvSpPr>
          <p:cNvPr id="34937" name="Text Box 121"/>
          <p:cNvSpPr txBox="1">
            <a:spLocks noChangeArrowheads="1"/>
          </p:cNvSpPr>
          <p:nvPr/>
        </p:nvSpPr>
        <p:spPr bwMode="auto">
          <a:xfrm>
            <a:off x="7752850" y="2865882"/>
            <a:ext cx="615950" cy="366712"/>
          </a:xfrm>
          <a:prstGeom prst="rect">
            <a:avLst/>
          </a:prstGeom>
          <a:noFill/>
          <a:ln w="9525">
            <a:noFill/>
            <a:miter lim="800000"/>
            <a:headEnd/>
            <a:tailEnd/>
          </a:ln>
          <a:effectLst/>
        </p:spPr>
        <p:txBody>
          <a:bodyPr wrap="none">
            <a:spAutoFit/>
          </a:bodyPr>
          <a:lstStyle/>
          <a:p>
            <a:r>
              <a:rPr lang="fr-FR">
                <a:solidFill>
                  <a:srgbClr val="E9A703"/>
                </a:solidFill>
              </a:rPr>
              <a:t>AA2</a:t>
            </a:r>
          </a:p>
        </p:txBody>
      </p:sp>
      <p:sp>
        <p:nvSpPr>
          <p:cNvPr id="41" name="Hexagone 40"/>
          <p:cNvSpPr/>
          <p:nvPr/>
        </p:nvSpPr>
        <p:spPr>
          <a:xfrm>
            <a:off x="1332981" y="1297417"/>
            <a:ext cx="2428892" cy="121444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8" name="Rectangle 57"/>
          <p:cNvSpPr/>
          <p:nvPr/>
        </p:nvSpPr>
        <p:spPr>
          <a:xfrm>
            <a:off x="1690171" y="1440293"/>
            <a:ext cx="171451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4831" name="Rectangle 15"/>
          <p:cNvSpPr>
            <a:spLocks noChangeArrowheads="1"/>
          </p:cNvSpPr>
          <p:nvPr/>
        </p:nvSpPr>
        <p:spPr bwMode="auto">
          <a:xfrm>
            <a:off x="1767961" y="1568884"/>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34832" name="Rectangle 16"/>
          <p:cNvSpPr>
            <a:spLocks noChangeArrowheads="1"/>
          </p:cNvSpPr>
          <p:nvPr/>
        </p:nvSpPr>
        <p:spPr bwMode="auto">
          <a:xfrm>
            <a:off x="2412486" y="1568884"/>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34833" name="Rectangle 17"/>
          <p:cNvSpPr>
            <a:spLocks noChangeArrowheads="1"/>
          </p:cNvSpPr>
          <p:nvPr/>
        </p:nvSpPr>
        <p:spPr bwMode="auto">
          <a:xfrm>
            <a:off x="2118799" y="2011797"/>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34834" name="Line 18"/>
          <p:cNvSpPr>
            <a:spLocks noChangeShapeType="1"/>
          </p:cNvSpPr>
          <p:nvPr/>
        </p:nvSpPr>
        <p:spPr bwMode="auto">
          <a:xfrm>
            <a:off x="2060061" y="1680009"/>
            <a:ext cx="352425" cy="0"/>
          </a:xfrm>
          <a:prstGeom prst="line">
            <a:avLst/>
          </a:prstGeom>
          <a:noFill/>
          <a:ln w="9525">
            <a:solidFill>
              <a:srgbClr val="4C5280"/>
            </a:solidFill>
            <a:round/>
            <a:headEnd/>
            <a:tailEnd type="triangle" w="med" len="med"/>
          </a:ln>
          <a:effectLst/>
        </p:spPr>
        <p:txBody>
          <a:bodyPr/>
          <a:lstStyle/>
          <a:p>
            <a:endParaRPr lang="fr-FR"/>
          </a:p>
        </p:txBody>
      </p:sp>
      <p:sp>
        <p:nvSpPr>
          <p:cNvPr id="34835" name="Line 19"/>
          <p:cNvSpPr>
            <a:spLocks noChangeShapeType="1"/>
          </p:cNvSpPr>
          <p:nvPr/>
        </p:nvSpPr>
        <p:spPr bwMode="auto">
          <a:xfrm>
            <a:off x="2060061" y="1680009"/>
            <a:ext cx="119063" cy="331788"/>
          </a:xfrm>
          <a:prstGeom prst="line">
            <a:avLst/>
          </a:prstGeom>
          <a:noFill/>
          <a:ln w="9525">
            <a:solidFill>
              <a:srgbClr val="4C5280"/>
            </a:solidFill>
            <a:round/>
            <a:headEnd/>
            <a:tailEnd type="triangle" w="med" len="med"/>
          </a:ln>
          <a:effectLst/>
        </p:spPr>
        <p:txBody>
          <a:bodyPr/>
          <a:lstStyle/>
          <a:p>
            <a:endParaRPr lang="fr-FR"/>
          </a:p>
        </p:txBody>
      </p:sp>
      <p:sp>
        <p:nvSpPr>
          <p:cNvPr id="34836" name="Line 20"/>
          <p:cNvSpPr>
            <a:spLocks noChangeShapeType="1"/>
          </p:cNvSpPr>
          <p:nvPr/>
        </p:nvSpPr>
        <p:spPr bwMode="auto">
          <a:xfrm>
            <a:off x="2707761" y="1680009"/>
            <a:ext cx="350838" cy="0"/>
          </a:xfrm>
          <a:prstGeom prst="line">
            <a:avLst/>
          </a:prstGeom>
          <a:noFill/>
          <a:ln w="9525">
            <a:solidFill>
              <a:srgbClr val="4C5280"/>
            </a:solidFill>
            <a:round/>
            <a:headEnd/>
            <a:tailEnd type="triangle" w="med" len="med"/>
          </a:ln>
          <a:effectLst/>
        </p:spPr>
        <p:txBody>
          <a:bodyPr/>
          <a:lstStyle/>
          <a:p>
            <a:endParaRPr lang="fr-FR"/>
          </a:p>
        </p:txBody>
      </p:sp>
      <p:sp>
        <p:nvSpPr>
          <p:cNvPr id="34837" name="Rectangle 21"/>
          <p:cNvSpPr>
            <a:spLocks noChangeArrowheads="1"/>
          </p:cNvSpPr>
          <p:nvPr/>
        </p:nvSpPr>
        <p:spPr bwMode="auto">
          <a:xfrm>
            <a:off x="3058599" y="1568884"/>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40" name="AutoShape 57"/>
          <p:cNvCxnSpPr>
            <a:cxnSpLocks noChangeShapeType="1"/>
          </p:cNvCxnSpPr>
          <p:nvPr/>
        </p:nvCxnSpPr>
        <p:spPr bwMode="auto">
          <a:xfrm rot="10800000" flipV="1">
            <a:off x="4303180" y="1643498"/>
            <a:ext cx="928687" cy="2043112"/>
          </a:xfrm>
          <a:prstGeom prst="bentConnector3">
            <a:avLst>
              <a:gd name="adj1" fmla="val 49231"/>
            </a:avLst>
          </a:prstGeom>
          <a:noFill/>
          <a:ln w="41275">
            <a:solidFill>
              <a:srgbClr val="339966"/>
            </a:solidFill>
            <a:miter lim="800000"/>
            <a:headEnd/>
            <a:tailEnd type="triangle" w="med" len="med"/>
          </a:ln>
          <a:effectLst/>
        </p:spPr>
      </p:cxnSp>
      <p:cxnSp>
        <p:nvCxnSpPr>
          <p:cNvPr id="42" name="AutoShape 58"/>
          <p:cNvCxnSpPr>
            <a:cxnSpLocks noChangeShapeType="1"/>
          </p:cNvCxnSpPr>
          <p:nvPr/>
        </p:nvCxnSpPr>
        <p:spPr bwMode="auto">
          <a:xfrm rot="10800000" flipV="1">
            <a:off x="4303180" y="3086535"/>
            <a:ext cx="950912" cy="600075"/>
          </a:xfrm>
          <a:prstGeom prst="bentConnector3">
            <a:avLst>
              <a:gd name="adj1" fmla="val 49250"/>
            </a:avLst>
          </a:prstGeom>
          <a:noFill/>
          <a:ln w="41275">
            <a:solidFill>
              <a:srgbClr val="339966"/>
            </a:solidFill>
            <a:miter lim="800000"/>
            <a:headEnd/>
            <a:tailEnd type="triangle" w="med" len="med"/>
          </a:ln>
          <a:effectLst/>
        </p:spPr>
      </p:cxnSp>
      <p:sp>
        <p:nvSpPr>
          <p:cNvPr id="45" name="Rectangle 60"/>
          <p:cNvSpPr>
            <a:spLocks noChangeArrowheads="1"/>
          </p:cNvSpPr>
          <p:nvPr/>
        </p:nvSpPr>
        <p:spPr bwMode="auto">
          <a:xfrm>
            <a:off x="3366555" y="3939023"/>
            <a:ext cx="576262" cy="431800"/>
          </a:xfrm>
          <a:prstGeom prst="rect">
            <a:avLst/>
          </a:prstGeom>
          <a:solidFill>
            <a:srgbClr val="FFCC99"/>
          </a:solidFill>
          <a:ln w="9525">
            <a:solidFill>
              <a:schemeClr val="bg2"/>
            </a:solidFill>
            <a:miter lim="800000"/>
            <a:headEnd/>
            <a:tailEnd/>
          </a:ln>
          <a:effectLst/>
        </p:spPr>
        <p:txBody>
          <a:bodyPr wrap="none" anchor="ctr"/>
          <a:lstStyle/>
          <a:p>
            <a:endParaRPr lang="fr-FR"/>
          </a:p>
        </p:txBody>
      </p:sp>
      <p:sp>
        <p:nvSpPr>
          <p:cNvPr id="46" name="Rectangle 61"/>
          <p:cNvSpPr>
            <a:spLocks noChangeArrowheads="1"/>
          </p:cNvSpPr>
          <p:nvPr/>
        </p:nvSpPr>
        <p:spPr bwMode="auto">
          <a:xfrm>
            <a:off x="3511017" y="4010460"/>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47" name="Rectangle 62"/>
          <p:cNvSpPr>
            <a:spLocks noChangeArrowheads="1"/>
          </p:cNvSpPr>
          <p:nvPr/>
        </p:nvSpPr>
        <p:spPr bwMode="auto">
          <a:xfrm>
            <a:off x="2142592" y="3939023"/>
            <a:ext cx="936625" cy="431800"/>
          </a:xfrm>
          <a:prstGeom prst="rect">
            <a:avLst/>
          </a:prstGeom>
          <a:solidFill>
            <a:srgbClr val="FF99CC"/>
          </a:solidFill>
          <a:ln w="9525">
            <a:solidFill>
              <a:schemeClr val="bg2"/>
            </a:solidFill>
            <a:miter lim="800000"/>
            <a:headEnd/>
            <a:tailEnd/>
          </a:ln>
          <a:effectLst/>
        </p:spPr>
        <p:txBody>
          <a:bodyPr wrap="none" anchor="ctr"/>
          <a:lstStyle/>
          <a:p>
            <a:endParaRPr lang="fr-FR"/>
          </a:p>
        </p:txBody>
      </p:sp>
      <p:sp>
        <p:nvSpPr>
          <p:cNvPr id="48" name="Rectangle 63"/>
          <p:cNvSpPr>
            <a:spLocks noChangeArrowheads="1"/>
          </p:cNvSpPr>
          <p:nvPr/>
        </p:nvSpPr>
        <p:spPr bwMode="auto">
          <a:xfrm>
            <a:off x="2287055" y="4019985"/>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49" name="Rectangle 64"/>
          <p:cNvSpPr>
            <a:spLocks noChangeArrowheads="1"/>
          </p:cNvSpPr>
          <p:nvPr/>
        </p:nvSpPr>
        <p:spPr bwMode="auto">
          <a:xfrm>
            <a:off x="2647417" y="4019985"/>
            <a:ext cx="293688"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cxnSp>
        <p:nvCxnSpPr>
          <p:cNvPr id="50" name="AutoShape 68"/>
          <p:cNvCxnSpPr>
            <a:cxnSpLocks noChangeShapeType="1"/>
          </p:cNvCxnSpPr>
          <p:nvPr/>
        </p:nvCxnSpPr>
        <p:spPr bwMode="auto">
          <a:xfrm rot="10800000" flipH="1" flipV="1">
            <a:off x="1926692" y="3686610"/>
            <a:ext cx="1588" cy="922338"/>
          </a:xfrm>
          <a:prstGeom prst="curvedConnector3">
            <a:avLst>
              <a:gd name="adj1" fmla="val -14400000"/>
            </a:avLst>
          </a:prstGeom>
          <a:noFill/>
          <a:ln w="50800">
            <a:solidFill>
              <a:srgbClr val="4A507C"/>
            </a:solidFill>
            <a:round/>
            <a:headEnd/>
            <a:tailEnd type="triangle" w="med" len="med"/>
          </a:ln>
          <a:effectLst/>
        </p:spPr>
      </p:cxnSp>
      <p:sp>
        <p:nvSpPr>
          <p:cNvPr id="51" name="Rectangle 69"/>
          <p:cNvSpPr>
            <a:spLocks noChangeArrowheads="1"/>
          </p:cNvSpPr>
          <p:nvPr/>
        </p:nvSpPr>
        <p:spPr bwMode="auto">
          <a:xfrm>
            <a:off x="714348" y="3858076"/>
            <a:ext cx="874214" cy="523220"/>
          </a:xfrm>
          <a:prstGeom prst="rect">
            <a:avLst/>
          </a:prstGeom>
          <a:noFill/>
          <a:ln w="9525">
            <a:noFill/>
            <a:miter lim="800000"/>
            <a:headEnd/>
            <a:tailEnd/>
          </a:ln>
          <a:effectLst/>
        </p:spPr>
        <p:txBody>
          <a:bodyPr wrap="none">
            <a:spAutoFit/>
          </a:bodyPr>
          <a:lstStyle/>
          <a:p>
            <a:pPr algn="l"/>
            <a:r>
              <a:rPr lang="fr-FR" sz="1400" b="1" dirty="0" smtClean="0">
                <a:solidFill>
                  <a:srgbClr val="646BA2"/>
                </a:solidFill>
              </a:rPr>
              <a:t>Points de</a:t>
            </a:r>
            <a:br>
              <a:rPr lang="fr-FR" sz="1400" b="1" dirty="0" smtClean="0">
                <a:solidFill>
                  <a:srgbClr val="646BA2"/>
                </a:solidFill>
              </a:rPr>
            </a:br>
            <a:r>
              <a:rPr lang="fr-FR" sz="1400" b="1" dirty="0" smtClean="0">
                <a:solidFill>
                  <a:srgbClr val="646BA2"/>
                </a:solidFill>
              </a:rPr>
              <a:t>jonction</a:t>
            </a:r>
            <a:endParaRPr lang="fr-FR" sz="1400" b="1" dirty="0">
              <a:solidFill>
                <a:srgbClr val="646BA2"/>
              </a:solidFill>
            </a:endParaRPr>
          </a:p>
        </p:txBody>
      </p:sp>
      <p:sp>
        <p:nvSpPr>
          <p:cNvPr id="52" name="Hexagone 51"/>
          <p:cNvSpPr/>
          <p:nvPr/>
        </p:nvSpPr>
        <p:spPr>
          <a:xfrm>
            <a:off x="4143372" y="4929646"/>
            <a:ext cx="4412198" cy="15113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55" name="Rectangle 54"/>
          <p:cNvSpPr/>
          <p:nvPr/>
        </p:nvSpPr>
        <p:spPr>
          <a:xfrm>
            <a:off x="4500562" y="5072522"/>
            <a:ext cx="3626380" cy="12255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4" name="AutoShape 6"/>
          <p:cNvSpPr>
            <a:spLocks noChangeArrowheads="1"/>
          </p:cNvSpPr>
          <p:nvPr/>
        </p:nvSpPr>
        <p:spPr bwMode="auto">
          <a:xfrm flipV="1">
            <a:off x="2528407" y="4901080"/>
            <a:ext cx="1439863" cy="1035050"/>
          </a:xfrm>
          <a:custGeom>
            <a:avLst/>
            <a:gdLst>
              <a:gd name="G0" fmla="+- 17289 0 0"/>
              <a:gd name="G1" fmla="+- 4074 0 0"/>
              <a:gd name="G2" fmla="+- 12158 0 4074"/>
              <a:gd name="G3" fmla="+- G2 0 4074"/>
              <a:gd name="G4" fmla="*/ G3 32768 32059"/>
              <a:gd name="G5" fmla="*/ G4 1 2"/>
              <a:gd name="G6" fmla="+- 21600 0 17289"/>
              <a:gd name="G7" fmla="*/ G6 4074 6079"/>
              <a:gd name="G8" fmla="+- G7 17289 0"/>
              <a:gd name="T0" fmla="*/ 17289 w 21600"/>
              <a:gd name="T1" fmla="*/ 0 h 21600"/>
              <a:gd name="T2" fmla="*/ 17289 w 21600"/>
              <a:gd name="T3" fmla="*/ 12158 h 21600"/>
              <a:gd name="T4" fmla="*/ 205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289" y="0"/>
                </a:lnTo>
                <a:lnTo>
                  <a:pt x="17289" y="4074"/>
                </a:lnTo>
                <a:lnTo>
                  <a:pt x="12427" y="4074"/>
                </a:lnTo>
                <a:cubicBezTo>
                  <a:pt x="5564" y="4074"/>
                  <a:pt x="0" y="7693"/>
                  <a:pt x="0" y="12158"/>
                </a:cubicBezTo>
                <a:lnTo>
                  <a:pt x="0" y="21600"/>
                </a:lnTo>
                <a:lnTo>
                  <a:pt x="4099" y="21600"/>
                </a:lnTo>
                <a:lnTo>
                  <a:pt x="4099" y="12158"/>
                </a:lnTo>
                <a:cubicBezTo>
                  <a:pt x="4099" y="9908"/>
                  <a:pt x="7828" y="8084"/>
                  <a:pt x="12427" y="8084"/>
                </a:cubicBezTo>
                <a:lnTo>
                  <a:pt x="17289" y="8084"/>
                </a:lnTo>
                <a:lnTo>
                  <a:pt x="17289" y="12158"/>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fr-FR"/>
          </a:p>
        </p:txBody>
      </p:sp>
      <p:grpSp>
        <p:nvGrpSpPr>
          <p:cNvPr id="4" name="Group 33"/>
          <p:cNvGrpSpPr>
            <a:grpSpLocks/>
          </p:cNvGrpSpPr>
          <p:nvPr/>
        </p:nvGrpSpPr>
        <p:grpSpPr bwMode="auto">
          <a:xfrm>
            <a:off x="4555042" y="5155070"/>
            <a:ext cx="3522663" cy="1111250"/>
            <a:chOff x="2340" y="2867"/>
            <a:chExt cx="2468" cy="855"/>
          </a:xfrm>
        </p:grpSpPr>
        <p:sp>
          <p:nvSpPr>
            <p:cNvPr id="66" name="Rectangle 34"/>
            <p:cNvSpPr>
              <a:spLocks noChangeArrowheads="1"/>
            </p:cNvSpPr>
            <p:nvPr/>
          </p:nvSpPr>
          <p:spPr bwMode="auto">
            <a:xfrm>
              <a:off x="2340" y="3166"/>
              <a:ext cx="206" cy="214"/>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67" name="Rectangle 35"/>
            <p:cNvSpPr>
              <a:spLocks noChangeArrowheads="1"/>
            </p:cNvSpPr>
            <p:nvPr/>
          </p:nvSpPr>
          <p:spPr bwMode="auto">
            <a:xfrm>
              <a:off x="2792" y="3166"/>
              <a:ext cx="206" cy="214"/>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68" name="Rectangle 36"/>
            <p:cNvSpPr>
              <a:spLocks noChangeArrowheads="1"/>
            </p:cNvSpPr>
            <p:nvPr/>
          </p:nvSpPr>
          <p:spPr bwMode="auto">
            <a:xfrm>
              <a:off x="2586" y="3508"/>
              <a:ext cx="206" cy="214"/>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69" name="Line 37"/>
            <p:cNvSpPr>
              <a:spLocks noChangeShapeType="1"/>
            </p:cNvSpPr>
            <p:nvPr/>
          </p:nvSpPr>
          <p:spPr bwMode="auto">
            <a:xfrm>
              <a:off x="2546" y="3166"/>
              <a:ext cx="246" cy="0"/>
            </a:xfrm>
            <a:prstGeom prst="line">
              <a:avLst/>
            </a:prstGeom>
            <a:noFill/>
            <a:ln w="9525">
              <a:solidFill>
                <a:srgbClr val="4C5280"/>
              </a:solidFill>
              <a:round/>
              <a:headEnd/>
              <a:tailEnd type="triangle" w="med" len="med"/>
            </a:ln>
            <a:effectLst/>
          </p:spPr>
          <p:txBody>
            <a:bodyPr/>
            <a:lstStyle/>
            <a:p>
              <a:endParaRPr lang="fr-FR"/>
            </a:p>
          </p:txBody>
        </p:sp>
        <p:sp>
          <p:nvSpPr>
            <p:cNvPr id="70" name="Line 38"/>
            <p:cNvSpPr>
              <a:spLocks noChangeShapeType="1"/>
            </p:cNvSpPr>
            <p:nvPr/>
          </p:nvSpPr>
          <p:spPr bwMode="auto">
            <a:xfrm>
              <a:off x="2546" y="3252"/>
              <a:ext cx="82" cy="256"/>
            </a:xfrm>
            <a:prstGeom prst="line">
              <a:avLst/>
            </a:prstGeom>
            <a:noFill/>
            <a:ln w="9525">
              <a:solidFill>
                <a:srgbClr val="4C5280"/>
              </a:solidFill>
              <a:round/>
              <a:headEnd/>
              <a:tailEnd type="triangle" w="med" len="med"/>
            </a:ln>
            <a:effectLst/>
          </p:spPr>
          <p:txBody>
            <a:bodyPr/>
            <a:lstStyle/>
            <a:p>
              <a:endParaRPr lang="fr-FR"/>
            </a:p>
          </p:txBody>
        </p:sp>
        <p:sp>
          <p:nvSpPr>
            <p:cNvPr id="71" name="Line 39"/>
            <p:cNvSpPr>
              <a:spLocks noChangeShapeType="1"/>
            </p:cNvSpPr>
            <p:nvPr/>
          </p:nvSpPr>
          <p:spPr bwMode="auto">
            <a:xfrm>
              <a:off x="3450" y="3252"/>
              <a:ext cx="247" cy="0"/>
            </a:xfrm>
            <a:prstGeom prst="line">
              <a:avLst/>
            </a:prstGeom>
            <a:noFill/>
            <a:ln w="9525">
              <a:solidFill>
                <a:srgbClr val="4C5280"/>
              </a:solidFill>
              <a:round/>
              <a:headEnd/>
              <a:tailEnd type="triangle" w="med" len="med"/>
            </a:ln>
            <a:effectLst/>
          </p:spPr>
          <p:txBody>
            <a:bodyPr/>
            <a:lstStyle/>
            <a:p>
              <a:endParaRPr lang="fr-FR"/>
            </a:p>
          </p:txBody>
        </p:sp>
        <p:sp>
          <p:nvSpPr>
            <p:cNvPr id="72" name="Rectangle 40"/>
            <p:cNvSpPr>
              <a:spLocks noChangeArrowheads="1"/>
            </p:cNvSpPr>
            <p:nvPr/>
          </p:nvSpPr>
          <p:spPr bwMode="auto">
            <a:xfrm>
              <a:off x="3697" y="3166"/>
              <a:ext cx="206" cy="214"/>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sp>
          <p:nvSpPr>
            <p:cNvPr id="73" name="Line 41"/>
            <p:cNvSpPr>
              <a:spLocks noChangeShapeType="1"/>
            </p:cNvSpPr>
            <p:nvPr/>
          </p:nvSpPr>
          <p:spPr bwMode="auto">
            <a:xfrm>
              <a:off x="3532" y="3294"/>
              <a:ext cx="165" cy="257"/>
            </a:xfrm>
            <a:prstGeom prst="line">
              <a:avLst/>
            </a:prstGeom>
            <a:noFill/>
            <a:ln w="9525">
              <a:solidFill>
                <a:srgbClr val="FF9900"/>
              </a:solidFill>
              <a:round/>
              <a:headEnd/>
              <a:tailEnd type="triangle" w="med" len="med"/>
            </a:ln>
            <a:effectLst/>
          </p:spPr>
          <p:txBody>
            <a:bodyPr/>
            <a:lstStyle/>
            <a:p>
              <a:endParaRPr lang="fr-FR"/>
            </a:p>
          </p:txBody>
        </p:sp>
        <p:sp>
          <p:nvSpPr>
            <p:cNvPr id="74" name="Rectangle 42"/>
            <p:cNvSpPr>
              <a:spLocks noChangeArrowheads="1"/>
            </p:cNvSpPr>
            <p:nvPr/>
          </p:nvSpPr>
          <p:spPr bwMode="auto">
            <a:xfrm>
              <a:off x="3697" y="3465"/>
              <a:ext cx="206" cy="214"/>
            </a:xfrm>
            <a:prstGeom prst="rect">
              <a:avLst/>
            </a:prstGeom>
            <a:solidFill>
              <a:srgbClr val="FF9900"/>
            </a:solidFill>
            <a:ln w="9525">
              <a:solidFill>
                <a:srgbClr val="FF9900"/>
              </a:solidFill>
              <a:miter lim="800000"/>
              <a:headEnd/>
              <a:tailEnd/>
            </a:ln>
            <a:effectLst/>
          </p:spPr>
          <p:txBody>
            <a:bodyPr wrap="none" anchor="ctr"/>
            <a:lstStyle/>
            <a:p>
              <a:pPr algn="ctr"/>
              <a:r>
                <a:rPr lang="fr-FR" sz="1400">
                  <a:solidFill>
                    <a:schemeClr val="bg1"/>
                  </a:solidFill>
                </a:rPr>
                <a:t>D1</a:t>
              </a:r>
            </a:p>
          </p:txBody>
        </p:sp>
        <p:sp>
          <p:nvSpPr>
            <p:cNvPr id="75" name="Line 43"/>
            <p:cNvSpPr>
              <a:spLocks noChangeShapeType="1"/>
            </p:cNvSpPr>
            <p:nvPr/>
          </p:nvSpPr>
          <p:spPr bwMode="auto">
            <a:xfrm flipV="1">
              <a:off x="2546" y="2952"/>
              <a:ext cx="246" cy="299"/>
            </a:xfrm>
            <a:prstGeom prst="line">
              <a:avLst/>
            </a:prstGeom>
            <a:noFill/>
            <a:ln w="9525">
              <a:solidFill>
                <a:srgbClr val="FF0000"/>
              </a:solidFill>
              <a:round/>
              <a:headEnd/>
              <a:tailEnd type="triangle" w="med" len="med"/>
            </a:ln>
            <a:effectLst/>
          </p:spPr>
          <p:txBody>
            <a:bodyPr/>
            <a:lstStyle/>
            <a:p>
              <a:endParaRPr lang="fr-FR"/>
            </a:p>
          </p:txBody>
        </p:sp>
        <p:sp>
          <p:nvSpPr>
            <p:cNvPr id="76" name="Rectangle 44"/>
            <p:cNvSpPr>
              <a:spLocks noChangeArrowheads="1"/>
            </p:cNvSpPr>
            <p:nvPr/>
          </p:nvSpPr>
          <p:spPr bwMode="auto">
            <a:xfrm>
              <a:off x="3245" y="2867"/>
              <a:ext cx="205" cy="214"/>
            </a:xfrm>
            <a:prstGeom prst="rect">
              <a:avLst/>
            </a:prstGeom>
            <a:solidFill>
              <a:srgbClr val="FF0000"/>
            </a:solidFill>
            <a:ln w="9525">
              <a:solidFill>
                <a:srgbClr val="FF0000"/>
              </a:solidFill>
              <a:miter lim="800000"/>
              <a:headEnd/>
              <a:tailEnd/>
            </a:ln>
            <a:effectLst/>
          </p:spPr>
          <p:txBody>
            <a:bodyPr wrap="none" anchor="ctr"/>
            <a:lstStyle/>
            <a:p>
              <a:pPr algn="ctr"/>
              <a:r>
                <a:rPr lang="fr-FR" sz="1400">
                  <a:solidFill>
                    <a:schemeClr val="bg1"/>
                  </a:solidFill>
                </a:rPr>
                <a:t>E1</a:t>
              </a:r>
            </a:p>
          </p:txBody>
        </p:sp>
        <p:sp>
          <p:nvSpPr>
            <p:cNvPr id="77" name="Line 45"/>
            <p:cNvSpPr>
              <a:spLocks noChangeShapeType="1"/>
            </p:cNvSpPr>
            <p:nvPr/>
          </p:nvSpPr>
          <p:spPr bwMode="auto">
            <a:xfrm>
              <a:off x="4355" y="3253"/>
              <a:ext cx="247" cy="0"/>
            </a:xfrm>
            <a:prstGeom prst="line">
              <a:avLst/>
            </a:prstGeom>
            <a:noFill/>
            <a:ln w="9525">
              <a:solidFill>
                <a:srgbClr val="FF0000"/>
              </a:solidFill>
              <a:round/>
              <a:headEnd/>
              <a:tailEnd type="triangle" w="med" len="med"/>
            </a:ln>
            <a:effectLst/>
          </p:spPr>
          <p:txBody>
            <a:bodyPr/>
            <a:lstStyle/>
            <a:p>
              <a:endParaRPr lang="fr-FR"/>
            </a:p>
          </p:txBody>
        </p:sp>
        <p:sp>
          <p:nvSpPr>
            <p:cNvPr id="78" name="Rectangle 46"/>
            <p:cNvSpPr>
              <a:spLocks noChangeArrowheads="1"/>
            </p:cNvSpPr>
            <p:nvPr/>
          </p:nvSpPr>
          <p:spPr bwMode="auto">
            <a:xfrm>
              <a:off x="4602" y="3167"/>
              <a:ext cx="206" cy="214"/>
            </a:xfrm>
            <a:prstGeom prst="rect">
              <a:avLst/>
            </a:prstGeom>
            <a:solidFill>
              <a:srgbClr val="FF0000"/>
            </a:solidFill>
            <a:ln w="9525">
              <a:solidFill>
                <a:srgbClr val="FF0000"/>
              </a:solidFill>
              <a:miter lim="800000"/>
              <a:headEnd/>
              <a:tailEnd/>
            </a:ln>
            <a:effectLst/>
          </p:spPr>
          <p:txBody>
            <a:bodyPr wrap="none" anchor="ctr"/>
            <a:lstStyle/>
            <a:p>
              <a:pPr algn="ctr"/>
              <a:r>
                <a:rPr lang="fr-FR" sz="1400" dirty="0">
                  <a:solidFill>
                    <a:schemeClr val="bg1"/>
                  </a:solidFill>
                </a:rPr>
                <a:t>E2</a:t>
              </a:r>
            </a:p>
          </p:txBody>
        </p:sp>
        <p:sp>
          <p:nvSpPr>
            <p:cNvPr id="79" name="Rectangle 47"/>
            <p:cNvSpPr>
              <a:spLocks noChangeArrowheads="1"/>
            </p:cNvSpPr>
            <p:nvPr/>
          </p:nvSpPr>
          <p:spPr bwMode="auto">
            <a:xfrm>
              <a:off x="3327" y="3166"/>
              <a:ext cx="206" cy="214"/>
            </a:xfrm>
            <a:prstGeom prst="rect">
              <a:avLst/>
            </a:prstGeom>
            <a:solidFill>
              <a:srgbClr val="99CCFF"/>
            </a:solidFill>
            <a:ln w="9525">
              <a:solidFill>
                <a:srgbClr val="99CCFF"/>
              </a:solidFill>
              <a:miter lim="800000"/>
              <a:headEnd/>
              <a:tailEnd/>
            </a:ln>
            <a:effectLst/>
          </p:spPr>
          <p:txBody>
            <a:bodyPr wrap="none" anchor="ctr"/>
            <a:lstStyle/>
            <a:p>
              <a:pPr algn="ctr"/>
              <a:r>
                <a:rPr lang="fr-FR" sz="1400">
                  <a:solidFill>
                    <a:schemeClr val="bg1"/>
                  </a:solidFill>
                </a:rPr>
                <a:t>b</a:t>
              </a:r>
            </a:p>
          </p:txBody>
        </p:sp>
        <p:sp>
          <p:nvSpPr>
            <p:cNvPr id="80" name="Line 48"/>
            <p:cNvSpPr>
              <a:spLocks noChangeShapeType="1"/>
            </p:cNvSpPr>
            <p:nvPr/>
          </p:nvSpPr>
          <p:spPr bwMode="auto">
            <a:xfrm>
              <a:off x="2998" y="3252"/>
              <a:ext cx="329" cy="0"/>
            </a:xfrm>
            <a:prstGeom prst="line">
              <a:avLst/>
            </a:prstGeom>
            <a:noFill/>
            <a:ln w="9525">
              <a:solidFill>
                <a:srgbClr val="FF9900"/>
              </a:solidFill>
              <a:round/>
              <a:headEnd/>
              <a:tailEnd type="triangle" w="med" len="med"/>
            </a:ln>
            <a:effectLst/>
          </p:spPr>
          <p:txBody>
            <a:bodyPr/>
            <a:lstStyle/>
            <a:p>
              <a:endParaRPr lang="fr-FR"/>
            </a:p>
          </p:txBody>
        </p:sp>
        <p:sp>
          <p:nvSpPr>
            <p:cNvPr id="81" name="Rectangle 49"/>
            <p:cNvSpPr>
              <a:spLocks noChangeArrowheads="1"/>
            </p:cNvSpPr>
            <p:nvPr/>
          </p:nvSpPr>
          <p:spPr bwMode="auto">
            <a:xfrm>
              <a:off x="4149" y="3166"/>
              <a:ext cx="206" cy="214"/>
            </a:xfrm>
            <a:prstGeom prst="rect">
              <a:avLst/>
            </a:prstGeom>
            <a:solidFill>
              <a:srgbClr val="99CCFF"/>
            </a:solidFill>
            <a:ln w="9525">
              <a:solidFill>
                <a:srgbClr val="99CCFF"/>
              </a:solidFill>
              <a:miter lim="800000"/>
              <a:headEnd/>
              <a:tailEnd/>
            </a:ln>
            <a:effectLst/>
          </p:spPr>
          <p:txBody>
            <a:bodyPr wrap="none" anchor="ctr"/>
            <a:lstStyle/>
            <a:p>
              <a:pPr algn="ctr"/>
              <a:r>
                <a:rPr lang="fr-FR" sz="1400">
                  <a:solidFill>
                    <a:schemeClr val="bg1"/>
                  </a:solidFill>
                </a:rPr>
                <a:t>a</a:t>
              </a:r>
            </a:p>
          </p:txBody>
        </p:sp>
        <p:sp>
          <p:nvSpPr>
            <p:cNvPr id="82" name="Line 50"/>
            <p:cNvSpPr>
              <a:spLocks noChangeShapeType="1"/>
            </p:cNvSpPr>
            <p:nvPr/>
          </p:nvSpPr>
          <p:spPr bwMode="auto">
            <a:xfrm>
              <a:off x="3903" y="3252"/>
              <a:ext cx="246" cy="0"/>
            </a:xfrm>
            <a:prstGeom prst="line">
              <a:avLst/>
            </a:prstGeom>
            <a:noFill/>
            <a:ln w="9525">
              <a:solidFill>
                <a:srgbClr val="FF0000"/>
              </a:solidFill>
              <a:round/>
              <a:headEnd/>
              <a:tailEnd type="triangle" w="med" len="med"/>
            </a:ln>
            <a:effectLst/>
          </p:spPr>
          <p:txBody>
            <a:bodyPr/>
            <a:lstStyle/>
            <a:p>
              <a:endParaRPr lang="fr-FR"/>
            </a:p>
          </p:txBody>
        </p:sp>
        <p:sp>
          <p:nvSpPr>
            <p:cNvPr id="83" name="Rectangle 51"/>
            <p:cNvSpPr>
              <a:spLocks noChangeArrowheads="1"/>
            </p:cNvSpPr>
            <p:nvPr/>
          </p:nvSpPr>
          <p:spPr bwMode="auto">
            <a:xfrm>
              <a:off x="2792" y="2867"/>
              <a:ext cx="206" cy="214"/>
            </a:xfrm>
            <a:prstGeom prst="rect">
              <a:avLst/>
            </a:prstGeom>
            <a:solidFill>
              <a:srgbClr val="99CCFF"/>
            </a:solidFill>
            <a:ln w="9525">
              <a:solidFill>
                <a:srgbClr val="99CCFF"/>
              </a:solidFill>
              <a:miter lim="800000"/>
              <a:headEnd/>
              <a:tailEnd/>
            </a:ln>
            <a:effectLst/>
          </p:spPr>
          <p:txBody>
            <a:bodyPr wrap="none" anchor="ctr"/>
            <a:lstStyle/>
            <a:p>
              <a:pPr algn="ctr"/>
              <a:r>
                <a:rPr lang="fr-FR" sz="1400">
                  <a:solidFill>
                    <a:schemeClr val="bg1"/>
                  </a:solidFill>
                </a:rPr>
                <a:t>a</a:t>
              </a:r>
            </a:p>
          </p:txBody>
        </p:sp>
        <p:sp>
          <p:nvSpPr>
            <p:cNvPr id="84" name="Line 52"/>
            <p:cNvSpPr>
              <a:spLocks noChangeShapeType="1"/>
            </p:cNvSpPr>
            <p:nvPr/>
          </p:nvSpPr>
          <p:spPr bwMode="auto">
            <a:xfrm>
              <a:off x="2998" y="2952"/>
              <a:ext cx="247" cy="0"/>
            </a:xfrm>
            <a:prstGeom prst="line">
              <a:avLst/>
            </a:prstGeom>
            <a:noFill/>
            <a:ln w="9525">
              <a:solidFill>
                <a:srgbClr val="FF0000"/>
              </a:solidFill>
              <a:round/>
              <a:headEnd/>
              <a:tailEnd type="triangle" w="med" len="med"/>
            </a:ln>
            <a:effectLst/>
          </p:spPr>
          <p:txBody>
            <a:bodyPr/>
            <a:lstStyle/>
            <a:p>
              <a:endParaRPr lang="fr-FR"/>
            </a:p>
          </p:txBody>
        </p:sp>
      </p:grpSp>
      <p:cxnSp>
        <p:nvCxnSpPr>
          <p:cNvPr id="85" name="AutoShape 59"/>
          <p:cNvCxnSpPr>
            <a:cxnSpLocks noChangeShapeType="1"/>
          </p:cNvCxnSpPr>
          <p:nvPr/>
        </p:nvCxnSpPr>
        <p:spPr bwMode="auto">
          <a:xfrm flipH="1">
            <a:off x="4371495" y="3624730"/>
            <a:ext cx="3354387" cy="1036638"/>
          </a:xfrm>
          <a:prstGeom prst="bentConnector3">
            <a:avLst>
              <a:gd name="adj1" fmla="val -21157"/>
            </a:avLst>
          </a:prstGeom>
          <a:noFill/>
          <a:ln w="41275">
            <a:solidFill>
              <a:srgbClr val="99CCFF"/>
            </a:solidFill>
            <a:miter lim="800000"/>
            <a:headEnd/>
            <a:tailEnd type="triangle" w="med" len="med"/>
          </a:ln>
          <a:effectLst/>
        </p:spPr>
      </p:cxnSp>
      <p:cxnSp>
        <p:nvCxnSpPr>
          <p:cNvPr id="86" name="AutoShape 67"/>
          <p:cNvCxnSpPr>
            <a:cxnSpLocks noChangeShapeType="1"/>
          </p:cNvCxnSpPr>
          <p:nvPr/>
        </p:nvCxnSpPr>
        <p:spPr bwMode="auto">
          <a:xfrm flipH="1">
            <a:off x="4371495" y="2229318"/>
            <a:ext cx="3330575" cy="2432050"/>
          </a:xfrm>
          <a:prstGeom prst="bentConnector3">
            <a:avLst>
              <a:gd name="adj1" fmla="val -21690"/>
            </a:avLst>
          </a:prstGeom>
          <a:noFill/>
          <a:ln w="41275">
            <a:solidFill>
              <a:srgbClr val="99CCFF"/>
            </a:solidFill>
            <a:miter lim="800000"/>
            <a:headEnd/>
            <a:tailEnd type="triangle" w="med" len="med"/>
          </a:ln>
          <a:effectLst/>
        </p:spPr>
      </p:cxnSp>
      <p:sp>
        <p:nvSpPr>
          <p:cNvPr id="89" name="AutoShape 73"/>
          <p:cNvSpPr>
            <a:spLocks noChangeArrowheads="1"/>
          </p:cNvSpPr>
          <p:nvPr/>
        </p:nvSpPr>
        <p:spPr bwMode="auto">
          <a:xfrm>
            <a:off x="2012950" y="1497455"/>
            <a:ext cx="5799138" cy="4249737"/>
          </a:xfrm>
          <a:prstGeom prst="foldedCorner">
            <a:avLst>
              <a:gd name="adj" fmla="val 125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l"/>
            <a:endParaRPr lang="en-US" sz="1000" b="1" dirty="0">
              <a:solidFill>
                <a:srgbClr val="FF6600"/>
              </a:solidFill>
              <a:latin typeface="Arial Unicode MS" pitchFamily="34" charset="-128"/>
              <a:cs typeface="Courier New" pitchFamily="49" charset="0"/>
            </a:endParaRPr>
          </a:p>
        </p:txBody>
      </p:sp>
      <p:sp>
        <p:nvSpPr>
          <p:cNvPr id="90" name="Rectangle 74"/>
          <p:cNvSpPr>
            <a:spLocks noChangeArrowheads="1"/>
          </p:cNvSpPr>
          <p:nvPr/>
        </p:nvSpPr>
        <p:spPr bwMode="auto">
          <a:xfrm>
            <a:off x="2328596" y="3464672"/>
            <a:ext cx="5223141" cy="15559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1000">
              <a:solidFill>
                <a:srgbClr val="FF0000"/>
              </a:solidFill>
            </a:endParaRPr>
          </a:p>
        </p:txBody>
      </p:sp>
      <p:sp>
        <p:nvSpPr>
          <p:cNvPr id="91" name="Rectangle 75"/>
          <p:cNvSpPr>
            <a:spLocks noChangeArrowheads="1"/>
          </p:cNvSpPr>
          <p:nvPr/>
        </p:nvSpPr>
        <p:spPr bwMode="auto">
          <a:xfrm>
            <a:off x="2328596" y="1657391"/>
            <a:ext cx="5223141" cy="13937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1000">
              <a:solidFill>
                <a:srgbClr val="FF0000"/>
              </a:solidFill>
            </a:endParaRPr>
          </a:p>
        </p:txBody>
      </p:sp>
      <p:pic>
        <p:nvPicPr>
          <p:cNvPr id="92" name="Picture 76"/>
          <p:cNvPicPr>
            <a:picLocks noChangeAspect="1" noChangeArrowheads="1"/>
          </p:cNvPicPr>
          <p:nvPr/>
        </p:nvPicPr>
        <p:blipFill>
          <a:blip r:embed="rId3"/>
          <a:srcRect/>
          <a:stretch>
            <a:fillRect/>
          </a:stretch>
        </p:blipFill>
        <p:spPr bwMode="auto">
          <a:xfrm>
            <a:off x="2429972" y="1796764"/>
            <a:ext cx="5015782" cy="1151542"/>
          </a:xfrm>
          <a:prstGeom prst="rect">
            <a:avLst/>
          </a:prstGeom>
          <a:noFill/>
          <a:ln w="9525">
            <a:solidFill>
              <a:srgbClr val="4A507C"/>
            </a:solidFill>
            <a:miter lim="800000"/>
            <a:headEnd/>
            <a:tailEnd/>
          </a:ln>
          <a:effectLst/>
        </p:spPr>
      </p:pic>
      <p:pic>
        <p:nvPicPr>
          <p:cNvPr id="93" name="Picture 77"/>
          <p:cNvPicPr>
            <a:picLocks noChangeAspect="1" noChangeArrowheads="1"/>
          </p:cNvPicPr>
          <p:nvPr/>
        </p:nvPicPr>
        <p:blipFill>
          <a:blip r:embed="rId4"/>
          <a:srcRect/>
          <a:stretch>
            <a:fillRect/>
          </a:stretch>
        </p:blipFill>
        <p:spPr bwMode="auto">
          <a:xfrm>
            <a:off x="2432276" y="3569773"/>
            <a:ext cx="5004262" cy="1368598"/>
          </a:xfrm>
          <a:prstGeom prst="rect">
            <a:avLst/>
          </a:prstGeom>
          <a:noFill/>
          <a:ln w="9525">
            <a:solidFill>
              <a:srgbClr val="4A507C"/>
            </a:solidFill>
            <a:miter lim="800000"/>
            <a:headEnd/>
            <a:tailEnd/>
          </a:ln>
          <a:effectLst/>
        </p:spPr>
      </p:pic>
      <p:sp>
        <p:nvSpPr>
          <p:cNvPr id="87" name="ZoneTexte 86"/>
          <p:cNvSpPr txBox="1"/>
          <p:nvPr/>
        </p:nvSpPr>
        <p:spPr>
          <a:xfrm rot="2431790">
            <a:off x="6098144" y="1629238"/>
            <a:ext cx="1955022" cy="646331"/>
          </a:xfrm>
          <a:prstGeom prst="rect">
            <a:avLst/>
          </a:prstGeom>
          <a:noFill/>
        </p:spPr>
        <p:txBody>
          <a:bodyPr wrap="none" rtlCol="0">
            <a:spAutoFit/>
          </a:bodyPr>
          <a:lstStyle/>
          <a:p>
            <a:r>
              <a:rPr lang="fr-FR" sz="3600" dirty="0" smtClean="0">
                <a:solidFill>
                  <a:srgbClr val="FF0000"/>
                </a:solidFill>
              </a:rPr>
              <a:t>Exemples</a:t>
            </a:r>
            <a:endParaRPr lang="fr-FR" sz="3600" dirty="0">
              <a:solidFill>
                <a:srgbClr val="FF0000"/>
              </a:solidFill>
            </a:endParaRPr>
          </a:p>
        </p:txBody>
      </p:sp>
      <p:sp>
        <p:nvSpPr>
          <p:cNvPr id="88" name="Espace réservé de la date 87"/>
          <p:cNvSpPr>
            <a:spLocks noGrp="1"/>
          </p:cNvSpPr>
          <p:nvPr>
            <p:ph type="dt" sz="half" idx="10"/>
          </p:nvPr>
        </p:nvSpPr>
        <p:spPr/>
        <p:txBody>
          <a:bodyPr/>
          <a:lstStyle/>
          <a:p>
            <a:fld id="{94E276E9-DA5E-4007-BBB8-73144FB62AF0}" type="datetime4">
              <a:rPr lang="fr-FR" smtClean="0"/>
              <a:pPr/>
              <a:t>11 mars 2009</a:t>
            </a:fld>
            <a:endParaRPr lang="en-US"/>
          </a:p>
        </p:txBody>
      </p:sp>
      <p:sp>
        <p:nvSpPr>
          <p:cNvPr id="95" name="Espace réservé du numéro de diapositive 94"/>
          <p:cNvSpPr>
            <a:spLocks noGrp="1"/>
          </p:cNvSpPr>
          <p:nvPr>
            <p:ph type="sldNum" sz="quarter" idx="12"/>
          </p:nvPr>
        </p:nvSpPr>
        <p:spPr/>
        <p:txBody>
          <a:bodyPr/>
          <a:lstStyle/>
          <a:p>
            <a:fld id="{6294C92D-0306-4E69-9CD3-20855E849650}" type="slidenum">
              <a:rPr lang="en-US" smtClean="0"/>
              <a:pPr/>
              <a:t>33</a:t>
            </a:fld>
            <a:r>
              <a:rPr lang="en-US" smtClean="0"/>
              <a:t> / 57</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274638"/>
            <a:ext cx="7643834" cy="1143000"/>
          </a:xfrm>
        </p:spPr>
        <p:txBody>
          <a:bodyPr>
            <a:normAutofit fontScale="90000"/>
          </a:bodyPr>
          <a:lstStyle/>
          <a:p>
            <a:r>
              <a:rPr lang="fr-FR" dirty="0" smtClean="0"/>
              <a:t>Architecture fonctionnelle </a:t>
            </a:r>
            <a:br>
              <a:rPr lang="fr-FR" dirty="0" smtClean="0"/>
            </a:br>
            <a:r>
              <a:rPr lang="fr-FR" dirty="0" smtClean="0"/>
              <a:t>du Tisseur d’AA</a:t>
            </a:r>
            <a:endParaRPr lang="fr-FR" dirty="0"/>
          </a:p>
        </p:txBody>
      </p:sp>
      <p:sp>
        <p:nvSpPr>
          <p:cNvPr id="61" name="Espace réservé du pied de page 60"/>
          <p:cNvSpPr>
            <a:spLocks noGrp="1"/>
          </p:cNvSpPr>
          <p:nvPr>
            <p:ph type="ftr" sz="quarter" idx="11"/>
          </p:nvPr>
        </p:nvSpPr>
        <p:spPr/>
        <p:txBody>
          <a:bodyPr/>
          <a:lstStyle/>
          <a:p>
            <a:r>
              <a:rPr lang="fr-FR" smtClean="0"/>
              <a:t>Soutenance de thèse D. CHEUNG-FOO-WO</a:t>
            </a:r>
            <a:endParaRPr lang="en-US" dirty="0"/>
          </a:p>
        </p:txBody>
      </p:sp>
      <p:grpSp>
        <p:nvGrpSpPr>
          <p:cNvPr id="6" name="Groupe 66"/>
          <p:cNvGrpSpPr/>
          <p:nvPr/>
        </p:nvGrpSpPr>
        <p:grpSpPr>
          <a:xfrm>
            <a:off x="1152500" y="2115207"/>
            <a:ext cx="1143008" cy="1428761"/>
            <a:chOff x="642910" y="1571612"/>
            <a:chExt cx="1143008" cy="1428761"/>
          </a:xfrm>
        </p:grpSpPr>
        <p:sp>
          <p:nvSpPr>
            <p:cNvPr id="68"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69"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800">
                <a:solidFill>
                  <a:srgbClr val="FF0000"/>
                </a:solidFill>
              </a:endParaRPr>
            </a:p>
          </p:txBody>
        </p:sp>
        <p:sp>
          <p:nvSpPr>
            <p:cNvPr id="70"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1200" b="1" dirty="0" err="1">
                  <a:solidFill>
                    <a:srgbClr val="646BA2"/>
                  </a:solidFill>
                </a:rPr>
                <a:t>Pointcut</a:t>
              </a:r>
              <a:endParaRPr lang="fr-FR" sz="1200" b="1" dirty="0">
                <a:solidFill>
                  <a:srgbClr val="646BA2"/>
                </a:solidFill>
              </a:endParaRPr>
            </a:p>
          </p:txBody>
        </p:sp>
        <p:sp>
          <p:nvSpPr>
            <p:cNvPr id="71" name="Text Box 22"/>
            <p:cNvSpPr txBox="1">
              <a:spLocks noChangeArrowheads="1"/>
            </p:cNvSpPr>
            <p:nvPr/>
          </p:nvSpPr>
          <p:spPr bwMode="auto">
            <a:xfrm>
              <a:off x="741335" y="2392351"/>
              <a:ext cx="992188" cy="457200"/>
            </a:xfrm>
            <a:prstGeom prst="rect">
              <a:avLst/>
            </a:prstGeom>
            <a:noFill/>
            <a:ln w="9525">
              <a:noFill/>
              <a:miter lim="800000"/>
              <a:headEnd/>
              <a:tailEnd/>
            </a:ln>
          </p:spPr>
          <p:txBody>
            <a:bodyPr>
              <a:spAutoFit/>
            </a:bodyPr>
            <a:lstStyle/>
            <a:p>
              <a:pPr algn="l">
                <a:spcBef>
                  <a:spcPct val="50000"/>
                </a:spcBef>
              </a:pPr>
              <a:r>
                <a:rPr lang="fr-FR" sz="1200" b="1">
                  <a:solidFill>
                    <a:srgbClr val="646BA2"/>
                  </a:solidFill>
                </a:rPr>
                <a:t>Adaptation Advice</a:t>
              </a:r>
            </a:p>
          </p:txBody>
        </p:sp>
        <p:sp>
          <p:nvSpPr>
            <p:cNvPr id="72" name="Text Box 65"/>
            <p:cNvSpPr txBox="1">
              <a:spLocks noChangeArrowheads="1"/>
            </p:cNvSpPr>
            <p:nvPr/>
          </p:nvSpPr>
          <p:spPr bwMode="auto">
            <a:xfrm>
              <a:off x="642910" y="1571612"/>
              <a:ext cx="463588" cy="369332"/>
            </a:xfrm>
            <a:prstGeom prst="rect">
              <a:avLst/>
            </a:prstGeom>
            <a:noFill/>
            <a:ln w="9525">
              <a:noFill/>
              <a:miter lim="800000"/>
              <a:headEnd/>
              <a:tailEnd/>
            </a:ln>
          </p:spPr>
          <p:txBody>
            <a:bodyPr wrap="none">
              <a:spAutoFit/>
            </a:bodyPr>
            <a:lstStyle/>
            <a:p>
              <a:r>
                <a:rPr lang="fr-FR" b="1" dirty="0" smtClean="0">
                  <a:solidFill>
                    <a:srgbClr val="646BA2"/>
                  </a:solidFill>
                </a:rPr>
                <a:t>AA</a:t>
              </a:r>
              <a:endParaRPr lang="fr-FR" dirty="0">
                <a:solidFill>
                  <a:srgbClr val="FF0000"/>
                </a:solidFill>
              </a:endParaRPr>
            </a:p>
          </p:txBody>
        </p:sp>
      </p:grpSp>
      <p:grpSp>
        <p:nvGrpSpPr>
          <p:cNvPr id="7" name="Groupe 72"/>
          <p:cNvGrpSpPr/>
          <p:nvPr/>
        </p:nvGrpSpPr>
        <p:grpSpPr>
          <a:xfrm>
            <a:off x="1304900" y="2267607"/>
            <a:ext cx="1143008" cy="1428761"/>
            <a:chOff x="642910" y="1571612"/>
            <a:chExt cx="1143008" cy="1428761"/>
          </a:xfrm>
        </p:grpSpPr>
        <p:sp>
          <p:nvSpPr>
            <p:cNvPr id="74"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75"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800">
                <a:solidFill>
                  <a:srgbClr val="FF0000"/>
                </a:solidFill>
              </a:endParaRPr>
            </a:p>
          </p:txBody>
        </p:sp>
        <p:sp>
          <p:nvSpPr>
            <p:cNvPr id="76"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1200" b="1" dirty="0" err="1">
                  <a:solidFill>
                    <a:srgbClr val="646BA2"/>
                  </a:solidFill>
                </a:rPr>
                <a:t>Pointcut</a:t>
              </a:r>
              <a:endParaRPr lang="fr-FR" sz="1200" b="1" dirty="0">
                <a:solidFill>
                  <a:srgbClr val="646BA2"/>
                </a:solidFill>
              </a:endParaRPr>
            </a:p>
          </p:txBody>
        </p:sp>
        <p:sp>
          <p:nvSpPr>
            <p:cNvPr id="77" name="Text Box 22"/>
            <p:cNvSpPr txBox="1">
              <a:spLocks noChangeArrowheads="1"/>
            </p:cNvSpPr>
            <p:nvPr/>
          </p:nvSpPr>
          <p:spPr bwMode="auto">
            <a:xfrm>
              <a:off x="741335" y="2392351"/>
              <a:ext cx="992188" cy="457200"/>
            </a:xfrm>
            <a:prstGeom prst="rect">
              <a:avLst/>
            </a:prstGeom>
            <a:noFill/>
            <a:ln w="9525">
              <a:noFill/>
              <a:miter lim="800000"/>
              <a:headEnd/>
              <a:tailEnd/>
            </a:ln>
          </p:spPr>
          <p:txBody>
            <a:bodyPr>
              <a:spAutoFit/>
            </a:bodyPr>
            <a:lstStyle/>
            <a:p>
              <a:pPr algn="l">
                <a:spcBef>
                  <a:spcPct val="50000"/>
                </a:spcBef>
              </a:pPr>
              <a:r>
                <a:rPr lang="fr-FR" sz="1200" b="1">
                  <a:solidFill>
                    <a:srgbClr val="646BA2"/>
                  </a:solidFill>
                </a:rPr>
                <a:t>Adaptation Advice</a:t>
              </a:r>
            </a:p>
          </p:txBody>
        </p:sp>
        <p:sp>
          <p:nvSpPr>
            <p:cNvPr id="78" name="Text Box 65"/>
            <p:cNvSpPr txBox="1">
              <a:spLocks noChangeArrowheads="1"/>
            </p:cNvSpPr>
            <p:nvPr/>
          </p:nvSpPr>
          <p:spPr bwMode="auto">
            <a:xfrm>
              <a:off x="642910" y="1571612"/>
              <a:ext cx="463588" cy="369332"/>
            </a:xfrm>
            <a:prstGeom prst="rect">
              <a:avLst/>
            </a:prstGeom>
            <a:noFill/>
            <a:ln w="9525">
              <a:noFill/>
              <a:miter lim="800000"/>
              <a:headEnd/>
              <a:tailEnd/>
            </a:ln>
          </p:spPr>
          <p:txBody>
            <a:bodyPr wrap="none">
              <a:spAutoFit/>
            </a:bodyPr>
            <a:lstStyle/>
            <a:p>
              <a:r>
                <a:rPr lang="fr-FR" b="1" dirty="0" smtClean="0">
                  <a:solidFill>
                    <a:srgbClr val="646BA2"/>
                  </a:solidFill>
                </a:rPr>
                <a:t>AA</a:t>
              </a:r>
              <a:endParaRPr lang="fr-FR" dirty="0">
                <a:solidFill>
                  <a:srgbClr val="FF0000"/>
                </a:solidFill>
              </a:endParaRPr>
            </a:p>
          </p:txBody>
        </p:sp>
      </p:grpSp>
      <p:grpSp>
        <p:nvGrpSpPr>
          <p:cNvPr id="8" name="Groupe 78"/>
          <p:cNvGrpSpPr/>
          <p:nvPr/>
        </p:nvGrpSpPr>
        <p:grpSpPr>
          <a:xfrm>
            <a:off x="1457300" y="2420007"/>
            <a:ext cx="1143008" cy="1428761"/>
            <a:chOff x="642910" y="1571612"/>
            <a:chExt cx="1143008" cy="1428761"/>
          </a:xfrm>
        </p:grpSpPr>
        <p:sp>
          <p:nvSpPr>
            <p:cNvPr id="80"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81"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800">
                <a:solidFill>
                  <a:srgbClr val="FF0000"/>
                </a:solidFill>
              </a:endParaRPr>
            </a:p>
          </p:txBody>
        </p:sp>
        <p:sp>
          <p:nvSpPr>
            <p:cNvPr id="82"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r>
                <a:rPr lang="fr-FR" sz="1200" b="1" dirty="0" smtClean="0">
                  <a:solidFill>
                    <a:srgbClr val="646BA2"/>
                  </a:solidFill>
                </a:rPr>
                <a:t>Points de</a:t>
              </a:r>
            </a:p>
            <a:p>
              <a:r>
                <a:rPr lang="fr-FR" sz="1200" b="1" dirty="0" smtClean="0">
                  <a:solidFill>
                    <a:srgbClr val="646BA2"/>
                  </a:solidFill>
                </a:rPr>
                <a:t> coupe</a:t>
              </a:r>
              <a:endParaRPr lang="fr-FR" sz="1200" b="1" dirty="0">
                <a:solidFill>
                  <a:srgbClr val="646BA2"/>
                </a:solidFill>
              </a:endParaRPr>
            </a:p>
          </p:txBody>
        </p:sp>
        <p:sp>
          <p:nvSpPr>
            <p:cNvPr id="83" name="Text Box 22"/>
            <p:cNvSpPr txBox="1">
              <a:spLocks noChangeArrowheads="1"/>
            </p:cNvSpPr>
            <p:nvPr/>
          </p:nvSpPr>
          <p:spPr bwMode="auto">
            <a:xfrm>
              <a:off x="741335" y="2392351"/>
              <a:ext cx="992188" cy="276999"/>
            </a:xfrm>
            <a:prstGeom prst="rect">
              <a:avLst/>
            </a:prstGeom>
            <a:noFill/>
            <a:ln w="9525">
              <a:noFill/>
              <a:miter lim="800000"/>
              <a:headEnd/>
              <a:tailEnd/>
            </a:ln>
          </p:spPr>
          <p:txBody>
            <a:bodyPr>
              <a:spAutoFit/>
            </a:bodyPr>
            <a:lstStyle/>
            <a:p>
              <a:pPr algn="l">
                <a:spcBef>
                  <a:spcPct val="50000"/>
                </a:spcBef>
              </a:pPr>
              <a:r>
                <a:rPr lang="fr-FR" sz="1200" b="1" dirty="0" smtClean="0">
                  <a:solidFill>
                    <a:srgbClr val="646BA2"/>
                  </a:solidFill>
                </a:rPr>
                <a:t>Greffon</a:t>
              </a:r>
              <a:endParaRPr lang="fr-FR" sz="1200" b="1" dirty="0">
                <a:solidFill>
                  <a:srgbClr val="646BA2"/>
                </a:solidFill>
              </a:endParaRPr>
            </a:p>
          </p:txBody>
        </p:sp>
        <p:sp>
          <p:nvSpPr>
            <p:cNvPr id="84" name="Text Box 65"/>
            <p:cNvSpPr txBox="1">
              <a:spLocks noChangeArrowheads="1"/>
            </p:cNvSpPr>
            <p:nvPr/>
          </p:nvSpPr>
          <p:spPr bwMode="auto">
            <a:xfrm>
              <a:off x="642910" y="1571612"/>
              <a:ext cx="463588" cy="369332"/>
            </a:xfrm>
            <a:prstGeom prst="rect">
              <a:avLst/>
            </a:prstGeom>
            <a:noFill/>
            <a:ln w="9525">
              <a:noFill/>
              <a:miter lim="800000"/>
              <a:headEnd/>
              <a:tailEnd/>
            </a:ln>
          </p:spPr>
          <p:txBody>
            <a:bodyPr wrap="none">
              <a:spAutoFit/>
            </a:bodyPr>
            <a:lstStyle/>
            <a:p>
              <a:r>
                <a:rPr lang="fr-FR" b="1" dirty="0" smtClean="0">
                  <a:solidFill>
                    <a:srgbClr val="646BA2"/>
                  </a:solidFill>
                </a:rPr>
                <a:t>AA</a:t>
              </a:r>
              <a:endParaRPr lang="fr-FR" dirty="0">
                <a:solidFill>
                  <a:srgbClr val="FF0000"/>
                </a:solidFill>
              </a:endParaRPr>
            </a:p>
          </p:txBody>
        </p:sp>
      </p:grpSp>
      <p:grpSp>
        <p:nvGrpSpPr>
          <p:cNvPr id="9" name="Groupe 94"/>
          <p:cNvGrpSpPr/>
          <p:nvPr/>
        </p:nvGrpSpPr>
        <p:grpSpPr>
          <a:xfrm>
            <a:off x="1114404" y="4972727"/>
            <a:ext cx="1285884" cy="714380"/>
            <a:chOff x="785786" y="4429132"/>
            <a:chExt cx="2595561" cy="1357322"/>
          </a:xfrm>
        </p:grpSpPr>
        <p:sp>
          <p:nvSpPr>
            <p:cNvPr id="96" name="AutoShape 105"/>
            <p:cNvSpPr>
              <a:spLocks noChangeArrowheads="1"/>
            </p:cNvSpPr>
            <p:nvPr/>
          </p:nvSpPr>
          <p:spPr bwMode="auto">
            <a:xfrm>
              <a:off x="785786" y="4429132"/>
              <a:ext cx="2595561" cy="1357322"/>
            </a:xfrm>
            <a:prstGeom prst="flowChartPreparation">
              <a:avLst/>
            </a:prstGeom>
            <a:solidFill>
              <a:srgbClr val="CCFFFF"/>
            </a:solidFill>
            <a:ln w="9525">
              <a:solidFill>
                <a:schemeClr val="bg2"/>
              </a:solidFill>
              <a:miter lim="800000"/>
              <a:headEnd/>
              <a:tailEnd/>
            </a:ln>
          </p:spPr>
          <p:txBody>
            <a:bodyPr wrap="none" anchor="ctr"/>
            <a:lstStyle/>
            <a:p>
              <a:endParaRPr lang="fr-FR"/>
            </a:p>
          </p:txBody>
        </p:sp>
        <p:sp>
          <p:nvSpPr>
            <p:cNvPr id="97" name="Rectangle 15"/>
            <p:cNvSpPr>
              <a:spLocks noChangeArrowheads="1"/>
            </p:cNvSpPr>
            <p:nvPr/>
          </p:nvSpPr>
          <p:spPr bwMode="auto">
            <a:xfrm>
              <a:off x="1292197" y="4787907"/>
              <a:ext cx="292100" cy="277813"/>
            </a:xfrm>
            <a:prstGeom prst="rect">
              <a:avLst/>
            </a:prstGeom>
            <a:solidFill>
              <a:srgbClr val="4C5280"/>
            </a:solidFill>
            <a:ln w="9525">
              <a:solidFill>
                <a:srgbClr val="4C5280"/>
              </a:solidFill>
              <a:miter lim="800000"/>
              <a:headEnd/>
              <a:tailEnd/>
            </a:ln>
          </p:spPr>
          <p:txBody>
            <a:bodyPr wrap="none" anchor="ctr"/>
            <a:lstStyle/>
            <a:p>
              <a:pPr algn="ctr"/>
              <a:endParaRPr lang="fr-FR" sz="1400" dirty="0">
                <a:solidFill>
                  <a:schemeClr val="bg1"/>
                </a:solidFill>
              </a:endParaRPr>
            </a:p>
          </p:txBody>
        </p:sp>
        <p:sp>
          <p:nvSpPr>
            <p:cNvPr id="98" name="Rectangle 16"/>
            <p:cNvSpPr>
              <a:spLocks noChangeArrowheads="1"/>
            </p:cNvSpPr>
            <p:nvPr/>
          </p:nvSpPr>
          <p:spPr bwMode="auto">
            <a:xfrm>
              <a:off x="1936722" y="4787907"/>
              <a:ext cx="295275" cy="277813"/>
            </a:xfrm>
            <a:prstGeom prst="rect">
              <a:avLst/>
            </a:prstGeom>
            <a:solidFill>
              <a:srgbClr val="4C5280"/>
            </a:solidFill>
            <a:ln w="9525">
              <a:solidFill>
                <a:srgbClr val="4C5280"/>
              </a:solidFill>
              <a:miter lim="800000"/>
              <a:headEnd/>
              <a:tailEnd/>
            </a:ln>
          </p:spPr>
          <p:txBody>
            <a:bodyPr wrap="none" anchor="ctr"/>
            <a:lstStyle/>
            <a:p>
              <a:pPr algn="ctr"/>
              <a:endParaRPr lang="fr-FR" sz="1400" dirty="0">
                <a:solidFill>
                  <a:schemeClr val="bg1"/>
                </a:solidFill>
              </a:endParaRPr>
            </a:p>
          </p:txBody>
        </p:sp>
        <p:sp>
          <p:nvSpPr>
            <p:cNvPr id="99" name="Rectangle 17"/>
            <p:cNvSpPr>
              <a:spLocks noChangeArrowheads="1"/>
            </p:cNvSpPr>
            <p:nvPr/>
          </p:nvSpPr>
          <p:spPr bwMode="auto">
            <a:xfrm>
              <a:off x="1643035" y="5230820"/>
              <a:ext cx="293687" cy="277812"/>
            </a:xfrm>
            <a:prstGeom prst="rect">
              <a:avLst/>
            </a:prstGeom>
            <a:solidFill>
              <a:srgbClr val="4C5280"/>
            </a:solidFill>
            <a:ln w="9525">
              <a:solidFill>
                <a:srgbClr val="4C5280"/>
              </a:solidFill>
              <a:miter lim="800000"/>
              <a:headEnd/>
              <a:tailEnd/>
            </a:ln>
          </p:spPr>
          <p:txBody>
            <a:bodyPr wrap="none" anchor="ctr"/>
            <a:lstStyle/>
            <a:p>
              <a:pPr algn="ctr"/>
              <a:endParaRPr lang="fr-FR" sz="1400" dirty="0">
                <a:solidFill>
                  <a:schemeClr val="bg1"/>
                </a:solidFill>
              </a:endParaRPr>
            </a:p>
          </p:txBody>
        </p:sp>
        <p:sp>
          <p:nvSpPr>
            <p:cNvPr id="100" name="Line 18"/>
            <p:cNvSpPr>
              <a:spLocks noChangeShapeType="1"/>
            </p:cNvSpPr>
            <p:nvPr/>
          </p:nvSpPr>
          <p:spPr bwMode="auto">
            <a:xfrm>
              <a:off x="1584297" y="4899032"/>
              <a:ext cx="352425" cy="0"/>
            </a:xfrm>
            <a:prstGeom prst="line">
              <a:avLst/>
            </a:prstGeom>
            <a:noFill/>
            <a:ln w="9525">
              <a:solidFill>
                <a:srgbClr val="4C5280"/>
              </a:solidFill>
              <a:round/>
              <a:headEnd/>
              <a:tailEnd type="triangle" w="med" len="med"/>
            </a:ln>
          </p:spPr>
          <p:txBody>
            <a:bodyPr/>
            <a:lstStyle/>
            <a:p>
              <a:endParaRPr lang="fr-FR"/>
            </a:p>
          </p:txBody>
        </p:sp>
        <p:sp>
          <p:nvSpPr>
            <p:cNvPr id="101" name="Line 19"/>
            <p:cNvSpPr>
              <a:spLocks noChangeShapeType="1"/>
            </p:cNvSpPr>
            <p:nvPr/>
          </p:nvSpPr>
          <p:spPr bwMode="auto">
            <a:xfrm>
              <a:off x="1584297" y="4899032"/>
              <a:ext cx="119063" cy="331788"/>
            </a:xfrm>
            <a:prstGeom prst="line">
              <a:avLst/>
            </a:prstGeom>
            <a:noFill/>
            <a:ln w="9525">
              <a:solidFill>
                <a:srgbClr val="4C5280"/>
              </a:solidFill>
              <a:round/>
              <a:headEnd/>
              <a:tailEnd type="triangle" w="med" len="med"/>
            </a:ln>
          </p:spPr>
          <p:txBody>
            <a:bodyPr/>
            <a:lstStyle/>
            <a:p>
              <a:endParaRPr lang="fr-FR"/>
            </a:p>
          </p:txBody>
        </p:sp>
        <p:sp>
          <p:nvSpPr>
            <p:cNvPr id="102" name="Line 20"/>
            <p:cNvSpPr>
              <a:spLocks noChangeShapeType="1"/>
            </p:cNvSpPr>
            <p:nvPr/>
          </p:nvSpPr>
          <p:spPr bwMode="auto">
            <a:xfrm>
              <a:off x="2231997" y="4899032"/>
              <a:ext cx="350838" cy="0"/>
            </a:xfrm>
            <a:prstGeom prst="line">
              <a:avLst/>
            </a:prstGeom>
            <a:noFill/>
            <a:ln w="9525">
              <a:solidFill>
                <a:srgbClr val="4C5280"/>
              </a:solidFill>
              <a:round/>
              <a:headEnd/>
              <a:tailEnd type="triangle" w="med" len="med"/>
            </a:ln>
          </p:spPr>
          <p:txBody>
            <a:bodyPr/>
            <a:lstStyle/>
            <a:p>
              <a:endParaRPr lang="fr-FR"/>
            </a:p>
          </p:txBody>
        </p:sp>
        <p:sp>
          <p:nvSpPr>
            <p:cNvPr id="103" name="Rectangle 21"/>
            <p:cNvSpPr>
              <a:spLocks noChangeArrowheads="1"/>
            </p:cNvSpPr>
            <p:nvPr/>
          </p:nvSpPr>
          <p:spPr bwMode="auto">
            <a:xfrm>
              <a:off x="2582835" y="4787907"/>
              <a:ext cx="293687" cy="277813"/>
            </a:xfrm>
            <a:prstGeom prst="rect">
              <a:avLst/>
            </a:prstGeom>
            <a:solidFill>
              <a:srgbClr val="4C5280"/>
            </a:solidFill>
            <a:ln w="9525">
              <a:solidFill>
                <a:srgbClr val="4C5280"/>
              </a:solidFill>
              <a:miter lim="800000"/>
              <a:headEnd/>
              <a:tailEnd/>
            </a:ln>
          </p:spPr>
          <p:txBody>
            <a:bodyPr wrap="none" anchor="ctr"/>
            <a:lstStyle/>
            <a:p>
              <a:pPr algn="ctr"/>
              <a:endParaRPr lang="fr-FR" sz="1400" dirty="0">
                <a:solidFill>
                  <a:schemeClr val="bg1"/>
                </a:solidFill>
              </a:endParaRPr>
            </a:p>
          </p:txBody>
        </p:sp>
      </p:grpSp>
      <p:sp>
        <p:nvSpPr>
          <p:cNvPr id="131" name="Organigramme : Jonction de sommaire 130"/>
          <p:cNvSpPr/>
          <p:nvPr/>
        </p:nvSpPr>
        <p:spPr>
          <a:xfrm>
            <a:off x="3571868" y="2462873"/>
            <a:ext cx="1143008" cy="1071570"/>
          </a:xfrm>
          <a:prstGeom prst="flowChartSummingJunct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2" name="Organigramme : Jonction de sommaire 131"/>
          <p:cNvSpPr/>
          <p:nvPr/>
        </p:nvSpPr>
        <p:spPr>
          <a:xfrm>
            <a:off x="4643438" y="3677319"/>
            <a:ext cx="1143008" cy="1071570"/>
          </a:xfrm>
          <a:prstGeom prst="flowChartSummingJunc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3" name="Flèche droite 132"/>
          <p:cNvSpPr/>
          <p:nvPr/>
        </p:nvSpPr>
        <p:spPr>
          <a:xfrm>
            <a:off x="2714612" y="2748625"/>
            <a:ext cx="785818" cy="28575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4" name="Flèche droite 133"/>
          <p:cNvSpPr/>
          <p:nvPr/>
        </p:nvSpPr>
        <p:spPr>
          <a:xfrm rot="18696790" flipV="1">
            <a:off x="1967773" y="4119130"/>
            <a:ext cx="2054735" cy="263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5" name="Virage 134"/>
          <p:cNvSpPr/>
          <p:nvPr/>
        </p:nvSpPr>
        <p:spPr>
          <a:xfrm rot="5400000">
            <a:off x="4679157" y="2927220"/>
            <a:ext cx="785818" cy="571504"/>
          </a:xfrm>
          <a:prstGeom prst="bentArrow">
            <a:avLst>
              <a:gd name="adj1" fmla="val 25000"/>
              <a:gd name="adj2" fmla="val 25000"/>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solidFill>
                <a:schemeClr val="tx1"/>
              </a:solidFill>
            </a:endParaRPr>
          </a:p>
        </p:txBody>
      </p:sp>
      <p:sp>
        <p:nvSpPr>
          <p:cNvPr id="136" name="Organigramme : Jonction de sommaire 135"/>
          <p:cNvSpPr/>
          <p:nvPr/>
        </p:nvSpPr>
        <p:spPr>
          <a:xfrm>
            <a:off x="6786578" y="4820327"/>
            <a:ext cx="1143008" cy="1071570"/>
          </a:xfrm>
          <a:prstGeom prst="flowChartSummingJunc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7" name="Virage 136"/>
          <p:cNvSpPr/>
          <p:nvPr/>
        </p:nvSpPr>
        <p:spPr>
          <a:xfrm flipV="1">
            <a:off x="5143504" y="4820327"/>
            <a:ext cx="1643074" cy="571504"/>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solidFill>
                <a:schemeClr val="tx1"/>
              </a:solidFill>
            </a:endParaRPr>
          </a:p>
        </p:txBody>
      </p:sp>
      <p:sp>
        <p:nvSpPr>
          <p:cNvPr id="138" name="Flèche droite 137"/>
          <p:cNvSpPr/>
          <p:nvPr/>
        </p:nvSpPr>
        <p:spPr>
          <a:xfrm flipV="1">
            <a:off x="2357421" y="5391829"/>
            <a:ext cx="4429157" cy="28575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0" name="Rectangle 20"/>
          <p:cNvSpPr>
            <a:spLocks noChangeArrowheads="1"/>
          </p:cNvSpPr>
          <p:nvPr/>
        </p:nvSpPr>
        <p:spPr bwMode="auto">
          <a:xfrm>
            <a:off x="5357818" y="2748625"/>
            <a:ext cx="1500198" cy="394623"/>
          </a:xfrm>
          <a:prstGeom prst="rect">
            <a:avLst/>
          </a:prstGeom>
          <a:solidFill>
            <a:srgbClr val="CCFFCC"/>
          </a:solidFill>
          <a:ln w="28575">
            <a:solidFill>
              <a:schemeClr val="bg2"/>
            </a:solidFill>
            <a:miter lim="800000"/>
            <a:headEnd/>
            <a:tailEnd/>
          </a:ln>
        </p:spPr>
        <p:txBody>
          <a:bodyPr wrap="none" anchor="ctr"/>
          <a:lstStyle/>
          <a:p>
            <a:pPr algn="l"/>
            <a:r>
              <a:rPr lang="fr-FR" sz="1200" b="1" dirty="0" smtClean="0">
                <a:solidFill>
                  <a:srgbClr val="646BA2"/>
                </a:solidFill>
              </a:rPr>
              <a:t>Points de jonction</a:t>
            </a:r>
            <a:endParaRPr lang="fr-FR" sz="1200" b="1" dirty="0">
              <a:solidFill>
                <a:srgbClr val="646BA2"/>
              </a:solidFill>
            </a:endParaRPr>
          </a:p>
        </p:txBody>
      </p:sp>
      <p:sp>
        <p:nvSpPr>
          <p:cNvPr id="141" name="Rectangle 20"/>
          <p:cNvSpPr>
            <a:spLocks noChangeArrowheads="1"/>
          </p:cNvSpPr>
          <p:nvPr/>
        </p:nvSpPr>
        <p:spPr bwMode="auto">
          <a:xfrm>
            <a:off x="2500298" y="5034641"/>
            <a:ext cx="1500198" cy="32318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l"/>
            <a:r>
              <a:rPr lang="fr-FR" sz="1200" b="1" dirty="0" smtClean="0">
                <a:solidFill>
                  <a:srgbClr val="646BA2"/>
                </a:solidFill>
              </a:rPr>
              <a:t>Assemblage initial</a:t>
            </a:r>
            <a:endParaRPr lang="fr-FR" sz="1200" b="1" dirty="0">
              <a:solidFill>
                <a:srgbClr val="646BA2"/>
              </a:solidFill>
            </a:endParaRPr>
          </a:p>
        </p:txBody>
      </p:sp>
      <p:sp>
        <p:nvSpPr>
          <p:cNvPr id="144" name="Rectangle 20"/>
          <p:cNvSpPr>
            <a:spLocks noChangeArrowheads="1"/>
          </p:cNvSpPr>
          <p:nvPr/>
        </p:nvSpPr>
        <p:spPr bwMode="auto">
          <a:xfrm>
            <a:off x="5572132" y="4714884"/>
            <a:ext cx="1000132" cy="3911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l"/>
            <a:r>
              <a:rPr lang="fr-FR" sz="1200" b="1" dirty="0" smtClean="0">
                <a:solidFill>
                  <a:srgbClr val="646BA2"/>
                </a:solidFill>
              </a:rPr>
              <a:t>instances de </a:t>
            </a:r>
          </a:p>
          <a:p>
            <a:pPr algn="l"/>
            <a:r>
              <a:rPr lang="fr-FR" sz="1200" b="1" dirty="0" smtClean="0">
                <a:solidFill>
                  <a:srgbClr val="646BA2"/>
                </a:solidFill>
              </a:rPr>
              <a:t>Greffons</a:t>
            </a:r>
            <a:endParaRPr lang="fr-FR" sz="1200" b="1" dirty="0">
              <a:solidFill>
                <a:srgbClr val="646BA2"/>
              </a:solidFill>
            </a:endParaRPr>
          </a:p>
        </p:txBody>
      </p:sp>
      <p:sp>
        <p:nvSpPr>
          <p:cNvPr id="145" name="Virage 144"/>
          <p:cNvSpPr/>
          <p:nvPr/>
        </p:nvSpPr>
        <p:spPr>
          <a:xfrm flipV="1">
            <a:off x="1928794" y="3891633"/>
            <a:ext cx="2714644" cy="500066"/>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solidFill>
                <a:schemeClr val="tx1"/>
              </a:solidFill>
            </a:endParaRPr>
          </a:p>
        </p:txBody>
      </p:sp>
      <p:sp>
        <p:nvSpPr>
          <p:cNvPr id="147" name="Flèche droite 146"/>
          <p:cNvSpPr/>
          <p:nvPr/>
        </p:nvSpPr>
        <p:spPr>
          <a:xfrm flipV="1">
            <a:off x="7991500" y="5177515"/>
            <a:ext cx="1081094" cy="3231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9" name="Rectangle 20"/>
          <p:cNvSpPr>
            <a:spLocks noChangeArrowheads="1"/>
          </p:cNvSpPr>
          <p:nvPr/>
        </p:nvSpPr>
        <p:spPr bwMode="auto">
          <a:xfrm>
            <a:off x="8001024" y="5572140"/>
            <a:ext cx="1071570" cy="39462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l"/>
            <a:r>
              <a:rPr lang="fr-FR" sz="1200" b="1" dirty="0" smtClean="0">
                <a:solidFill>
                  <a:srgbClr val="646BA2"/>
                </a:solidFill>
              </a:rPr>
              <a:t>Assemblage </a:t>
            </a:r>
          </a:p>
          <a:p>
            <a:pPr algn="ctr"/>
            <a:r>
              <a:rPr lang="fr-FR" sz="1200" b="1" dirty="0" smtClean="0">
                <a:solidFill>
                  <a:srgbClr val="646BA2"/>
                </a:solidFill>
              </a:rPr>
              <a:t>final</a:t>
            </a:r>
            <a:endParaRPr lang="fr-FR" sz="1200" b="1" dirty="0">
              <a:solidFill>
                <a:srgbClr val="646BA2"/>
              </a:solidFill>
            </a:endParaRPr>
          </a:p>
        </p:txBody>
      </p:sp>
      <p:sp>
        <p:nvSpPr>
          <p:cNvPr id="153" name="Rectangle à coins arrondis 152"/>
          <p:cNvSpPr/>
          <p:nvPr/>
        </p:nvSpPr>
        <p:spPr>
          <a:xfrm rot="18938826">
            <a:off x="3761354" y="1848774"/>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Calcul des points de coupe</a:t>
            </a:r>
            <a:endParaRPr lang="fr-FR" sz="1200" dirty="0"/>
          </a:p>
        </p:txBody>
      </p:sp>
      <p:sp>
        <p:nvSpPr>
          <p:cNvPr id="154" name="Rectangle à coins arrondis 153"/>
          <p:cNvSpPr/>
          <p:nvPr/>
        </p:nvSpPr>
        <p:spPr>
          <a:xfrm rot="18938826">
            <a:off x="5496049" y="3668729"/>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Fabrique d’instances de greffons</a:t>
            </a:r>
            <a:endParaRPr lang="fr-FR" sz="1200" dirty="0"/>
          </a:p>
        </p:txBody>
      </p:sp>
      <p:sp>
        <p:nvSpPr>
          <p:cNvPr id="156" name="Rectangle à coins arrondis 155"/>
          <p:cNvSpPr/>
          <p:nvPr/>
        </p:nvSpPr>
        <p:spPr>
          <a:xfrm rot="18938826">
            <a:off x="6968851" y="4240233"/>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Composition des instances de greffons </a:t>
            </a:r>
            <a:endParaRPr lang="fr-FR" sz="1200" dirty="0"/>
          </a:p>
        </p:txBody>
      </p:sp>
      <p:sp>
        <p:nvSpPr>
          <p:cNvPr id="50" name="Espace réservé de la date 49"/>
          <p:cNvSpPr>
            <a:spLocks noGrp="1"/>
          </p:cNvSpPr>
          <p:nvPr>
            <p:ph type="dt" sz="half" idx="10"/>
          </p:nvPr>
        </p:nvSpPr>
        <p:spPr/>
        <p:txBody>
          <a:bodyPr/>
          <a:lstStyle/>
          <a:p>
            <a:fld id="{4439784A-A95B-4C55-927D-A2A24CA38563}" type="datetime4">
              <a:rPr lang="fr-FR" smtClean="0"/>
              <a:pPr/>
              <a:t>11 mars 2009</a:t>
            </a:fld>
            <a:endParaRPr lang="en-US"/>
          </a:p>
        </p:txBody>
      </p:sp>
      <p:sp>
        <p:nvSpPr>
          <p:cNvPr id="52" name="Espace réservé du numéro de diapositive 51"/>
          <p:cNvSpPr>
            <a:spLocks noGrp="1"/>
          </p:cNvSpPr>
          <p:nvPr>
            <p:ph type="sldNum" sz="quarter" idx="12"/>
          </p:nvPr>
        </p:nvSpPr>
        <p:spPr/>
        <p:txBody>
          <a:bodyPr/>
          <a:lstStyle/>
          <a:p>
            <a:fld id="{6294C92D-0306-4E69-9CD3-20855E849650}" type="slidenum">
              <a:rPr lang="en-US" smtClean="0"/>
              <a:pPr/>
              <a:t>34</a:t>
            </a:fld>
            <a:r>
              <a:rPr lang="en-US" smtClean="0"/>
              <a:t> / 57</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2285984" y="1500174"/>
            <a:ext cx="6643733" cy="17859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1000">
              <a:solidFill>
                <a:srgbClr val="FF0000"/>
              </a:solidFill>
            </a:endParaRPr>
          </a:p>
        </p:txBody>
      </p:sp>
      <p:pic>
        <p:nvPicPr>
          <p:cNvPr id="119811" name="Picture 3"/>
          <p:cNvPicPr>
            <a:picLocks noChangeAspect="1" noChangeArrowheads="1"/>
          </p:cNvPicPr>
          <p:nvPr/>
        </p:nvPicPr>
        <p:blipFill>
          <a:blip r:embed="rId3"/>
          <a:srcRect/>
          <a:stretch>
            <a:fillRect/>
          </a:stretch>
        </p:blipFill>
        <p:spPr bwMode="auto">
          <a:xfrm>
            <a:off x="2398177" y="1649422"/>
            <a:ext cx="6440740" cy="1493826"/>
          </a:xfrm>
          <a:prstGeom prst="rect">
            <a:avLst/>
          </a:prstGeom>
          <a:noFill/>
          <a:ln w="9525">
            <a:solidFill>
              <a:srgbClr val="4A507C"/>
            </a:solidFill>
            <a:miter lim="800000"/>
            <a:headEnd/>
            <a:tailEnd/>
          </a:ln>
          <a:effectLst/>
        </p:spPr>
      </p:pic>
      <p:sp>
        <p:nvSpPr>
          <p:cNvPr id="119813" name="Rectangle 5"/>
          <p:cNvSpPr>
            <a:spLocks noGrp="1" noChangeArrowheads="1"/>
          </p:cNvSpPr>
          <p:nvPr>
            <p:ph type="title"/>
          </p:nvPr>
        </p:nvSpPr>
        <p:spPr>
          <a:xfrm>
            <a:off x="914400" y="0"/>
            <a:ext cx="8229600" cy="1143000"/>
          </a:xfrm>
        </p:spPr>
        <p:txBody>
          <a:bodyPr>
            <a:normAutofit fontScale="90000"/>
          </a:bodyPr>
          <a:lstStyle/>
          <a:p>
            <a:r>
              <a:rPr lang="fr-FR" dirty="0"/>
              <a:t>AA: </a:t>
            </a:r>
            <a:r>
              <a:rPr lang="fr-FR" dirty="0" smtClean="0"/>
              <a:t>Langage et </a:t>
            </a:r>
            <a:br>
              <a:rPr lang="fr-FR" dirty="0" smtClean="0"/>
            </a:br>
            <a:r>
              <a:rPr lang="fr-FR" dirty="0" smtClean="0"/>
              <a:t>Calcul du point de coupe </a:t>
            </a:r>
            <a:endParaRPr lang="fr-FR" dirty="0"/>
          </a:p>
        </p:txBody>
      </p:sp>
      <p:sp>
        <p:nvSpPr>
          <p:cNvPr id="61" name="Espace réservé du pied de page 60"/>
          <p:cNvSpPr>
            <a:spLocks noGrp="1"/>
          </p:cNvSpPr>
          <p:nvPr>
            <p:ph type="ftr" sz="quarter" idx="11"/>
          </p:nvPr>
        </p:nvSpPr>
        <p:spPr/>
        <p:txBody>
          <a:bodyPr/>
          <a:lstStyle/>
          <a:p>
            <a:r>
              <a:rPr lang="fr-FR" smtClean="0"/>
              <a:t>Soutenance de thèse D. CHEUNG-FOO-WO</a:t>
            </a:r>
            <a:endParaRPr lang="en-US" dirty="0"/>
          </a:p>
        </p:txBody>
      </p:sp>
      <p:sp>
        <p:nvSpPr>
          <p:cNvPr id="119838" name="AutoShape 30"/>
          <p:cNvSpPr>
            <a:spLocks noChangeArrowheads="1"/>
          </p:cNvSpPr>
          <p:nvPr/>
        </p:nvSpPr>
        <p:spPr bwMode="auto">
          <a:xfrm rot="10800000">
            <a:off x="571472" y="2071678"/>
            <a:ext cx="1511300" cy="1655762"/>
          </a:xfrm>
          <a:prstGeom prst="foldedCorner">
            <a:avLst>
              <a:gd name="adj" fmla="val 12500"/>
            </a:avLst>
          </a:prstGeom>
          <a:ln>
            <a:headEnd/>
            <a:tailEnd/>
          </a:ln>
        </p:spPr>
        <p:style>
          <a:lnRef idx="1">
            <a:schemeClr val="dk1"/>
          </a:lnRef>
          <a:fillRef idx="2">
            <a:schemeClr val="dk1"/>
          </a:fillRef>
          <a:effectRef idx="1">
            <a:schemeClr val="dk1"/>
          </a:effectRef>
          <a:fontRef idx="minor">
            <a:schemeClr val="dk1"/>
          </a:fontRef>
        </p:style>
        <p:txBody>
          <a:bodyPr rot="10800000" wrap="none" anchor="ctr"/>
          <a:lstStyle/>
          <a:p>
            <a:pPr algn="ctr"/>
            <a:endParaRPr lang="en-US" sz="1000" b="1">
              <a:solidFill>
                <a:srgbClr val="FF6600"/>
              </a:solidFill>
              <a:latin typeface="Arial Unicode MS" pitchFamily="34" charset="-128"/>
              <a:cs typeface="Courier New" pitchFamily="49" charset="0"/>
            </a:endParaRPr>
          </a:p>
        </p:txBody>
      </p:sp>
      <p:sp>
        <p:nvSpPr>
          <p:cNvPr id="119839" name="Rectangle 31"/>
          <p:cNvSpPr>
            <a:spLocks noChangeArrowheads="1"/>
          </p:cNvSpPr>
          <p:nvPr/>
        </p:nvSpPr>
        <p:spPr bwMode="auto">
          <a:xfrm>
            <a:off x="630209" y="2959090"/>
            <a:ext cx="1393825" cy="676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r>
              <a:rPr lang="en-US" sz="1400" dirty="0" err="1" smtClean="0">
                <a:solidFill>
                  <a:srgbClr val="646BA2"/>
                </a:solidFill>
              </a:rPr>
              <a:t>Greffon</a:t>
            </a:r>
            <a:endParaRPr lang="en-US" sz="1400" dirty="0">
              <a:solidFill>
                <a:srgbClr val="646BA2"/>
              </a:solidFill>
            </a:endParaRPr>
          </a:p>
        </p:txBody>
      </p:sp>
      <p:sp>
        <p:nvSpPr>
          <p:cNvPr id="119840" name="Rectangle 32"/>
          <p:cNvSpPr>
            <a:spLocks noChangeArrowheads="1"/>
          </p:cNvSpPr>
          <p:nvPr/>
        </p:nvSpPr>
        <p:spPr bwMode="auto">
          <a:xfrm>
            <a:off x="630209" y="2359015"/>
            <a:ext cx="1393825" cy="5556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en-US" sz="1400" dirty="0" smtClean="0">
                <a:solidFill>
                  <a:srgbClr val="646BA2"/>
                </a:solidFill>
              </a:rPr>
              <a:t>P. Coupe</a:t>
            </a:r>
            <a:endParaRPr lang="en-US" sz="1400" dirty="0">
              <a:solidFill>
                <a:srgbClr val="646BA2"/>
              </a:solidFill>
            </a:endParaRPr>
          </a:p>
        </p:txBody>
      </p:sp>
      <p:sp>
        <p:nvSpPr>
          <p:cNvPr id="119841" name="Rectangle 33"/>
          <p:cNvSpPr>
            <a:spLocks noChangeArrowheads="1"/>
          </p:cNvSpPr>
          <p:nvPr/>
        </p:nvSpPr>
        <p:spPr bwMode="auto">
          <a:xfrm>
            <a:off x="1736696" y="2500307"/>
            <a:ext cx="263535" cy="280984"/>
          </a:xfrm>
          <a:prstGeom prst="rect">
            <a:avLst/>
          </a:prstGeom>
          <a:solidFill>
            <a:srgbClr val="FFCC99"/>
          </a:solidFill>
          <a:ln w="9525">
            <a:solidFill>
              <a:schemeClr val="bg2"/>
            </a:solidFill>
            <a:miter lim="800000"/>
            <a:headEnd/>
            <a:tailEnd/>
          </a:ln>
          <a:effectLst/>
        </p:spPr>
        <p:txBody>
          <a:bodyPr wrap="none" anchor="ctr"/>
          <a:lstStyle/>
          <a:p>
            <a:pPr algn="ctr"/>
            <a:r>
              <a:rPr lang="en-US" sz="1600" dirty="0">
                <a:solidFill>
                  <a:srgbClr val="3A3F60"/>
                </a:solidFill>
              </a:rPr>
              <a:t>T*</a:t>
            </a:r>
            <a:endParaRPr lang="fr-FR" sz="1600" dirty="0"/>
          </a:p>
        </p:txBody>
      </p:sp>
      <p:sp>
        <p:nvSpPr>
          <p:cNvPr id="119842" name="Rectangle 34"/>
          <p:cNvSpPr>
            <a:spLocks noChangeArrowheads="1"/>
          </p:cNvSpPr>
          <p:nvPr/>
        </p:nvSpPr>
        <p:spPr bwMode="auto">
          <a:xfrm>
            <a:off x="1357290" y="2500307"/>
            <a:ext cx="279394" cy="280984"/>
          </a:xfrm>
          <a:prstGeom prst="rect">
            <a:avLst/>
          </a:prstGeom>
          <a:solidFill>
            <a:srgbClr val="708E83"/>
          </a:solidFill>
          <a:ln w="9525">
            <a:solidFill>
              <a:schemeClr val="bg2"/>
            </a:solidFill>
            <a:miter lim="800000"/>
            <a:headEnd/>
            <a:tailEnd/>
          </a:ln>
          <a:effectLst/>
        </p:spPr>
        <p:txBody>
          <a:bodyPr wrap="none" anchor="ctr"/>
          <a:lstStyle/>
          <a:p>
            <a:pPr algn="ctr"/>
            <a:r>
              <a:rPr lang="en-US" sz="1400" dirty="0">
                <a:solidFill>
                  <a:srgbClr val="3A3F60"/>
                </a:solidFill>
              </a:rPr>
              <a:t>O*</a:t>
            </a:r>
          </a:p>
        </p:txBody>
      </p:sp>
      <p:sp>
        <p:nvSpPr>
          <p:cNvPr id="53" name="Rectangle 52"/>
          <p:cNvSpPr/>
          <p:nvPr/>
        </p:nvSpPr>
        <p:spPr>
          <a:xfrm>
            <a:off x="3000364" y="6143644"/>
            <a:ext cx="5857916" cy="35719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Perspective 1 :  Amélioration du calcul de point de coupe</a:t>
            </a:r>
            <a:endParaRPr lang="fr-FR" dirty="0"/>
          </a:p>
        </p:txBody>
      </p:sp>
      <p:sp>
        <p:nvSpPr>
          <p:cNvPr id="63" name="Rectangle 62"/>
          <p:cNvSpPr/>
          <p:nvPr/>
        </p:nvSpPr>
        <p:spPr>
          <a:xfrm>
            <a:off x="2571736" y="2000240"/>
            <a:ext cx="1357322" cy="26671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0" name="Rectangle 69"/>
          <p:cNvSpPr/>
          <p:nvPr/>
        </p:nvSpPr>
        <p:spPr>
          <a:xfrm>
            <a:off x="3000364" y="2305050"/>
            <a:ext cx="5643602" cy="695322"/>
          </a:xfrm>
          <a:prstGeom prst="rect">
            <a:avLst/>
          </a:prstGeom>
          <a:no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74" name="Connecteur droit avec flèche 73"/>
          <p:cNvCxnSpPr/>
          <p:nvPr/>
        </p:nvCxnSpPr>
        <p:spPr>
          <a:xfrm rot="10800000">
            <a:off x="3786182" y="2500306"/>
            <a:ext cx="2000264"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10800000">
            <a:off x="3500430" y="2928934"/>
            <a:ext cx="1500198"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5643570" y="3681715"/>
            <a:ext cx="2115323" cy="461665"/>
          </a:xfrm>
          <a:prstGeom prst="rect">
            <a:avLst/>
          </a:prstGeom>
          <a:noFill/>
        </p:spPr>
        <p:txBody>
          <a:bodyPr wrap="none" rtlCol="0">
            <a:spAutoFit/>
          </a:bodyPr>
          <a:lstStyle/>
          <a:p>
            <a:r>
              <a:rPr lang="fr-FR" sz="2400" dirty="0" smtClean="0"/>
              <a:t>ct3,  ct2, ct1, …</a:t>
            </a:r>
            <a:endParaRPr lang="fr-FR" sz="2400" dirty="0"/>
          </a:p>
        </p:txBody>
      </p:sp>
      <p:sp>
        <p:nvSpPr>
          <p:cNvPr id="78" name="Hexagone 77"/>
          <p:cNvSpPr/>
          <p:nvPr/>
        </p:nvSpPr>
        <p:spPr>
          <a:xfrm>
            <a:off x="142844" y="4214818"/>
            <a:ext cx="2428892" cy="121444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79" name="Rectangle 78"/>
          <p:cNvSpPr/>
          <p:nvPr/>
        </p:nvSpPr>
        <p:spPr>
          <a:xfrm>
            <a:off x="500034" y="4357694"/>
            <a:ext cx="171451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0" name="Rectangle 15"/>
          <p:cNvSpPr>
            <a:spLocks noChangeArrowheads="1"/>
          </p:cNvSpPr>
          <p:nvPr/>
        </p:nvSpPr>
        <p:spPr bwMode="auto">
          <a:xfrm>
            <a:off x="577824" y="4486285"/>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A2</a:t>
            </a:r>
          </a:p>
        </p:txBody>
      </p:sp>
      <p:sp>
        <p:nvSpPr>
          <p:cNvPr id="81" name="Rectangle 16"/>
          <p:cNvSpPr>
            <a:spLocks noChangeArrowheads="1"/>
          </p:cNvSpPr>
          <p:nvPr/>
        </p:nvSpPr>
        <p:spPr bwMode="auto">
          <a:xfrm>
            <a:off x="1222349" y="4486285"/>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B1</a:t>
            </a:r>
          </a:p>
        </p:txBody>
      </p:sp>
      <p:sp>
        <p:nvSpPr>
          <p:cNvPr id="82" name="Rectangle 17"/>
          <p:cNvSpPr>
            <a:spLocks noChangeArrowheads="1"/>
          </p:cNvSpPr>
          <p:nvPr/>
        </p:nvSpPr>
        <p:spPr bwMode="auto">
          <a:xfrm>
            <a:off x="928662" y="4929198"/>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C3</a:t>
            </a:r>
          </a:p>
        </p:txBody>
      </p:sp>
      <p:sp>
        <p:nvSpPr>
          <p:cNvPr id="83" name="Line 18"/>
          <p:cNvSpPr>
            <a:spLocks noChangeShapeType="1"/>
          </p:cNvSpPr>
          <p:nvPr/>
        </p:nvSpPr>
        <p:spPr bwMode="auto">
          <a:xfrm>
            <a:off x="869924" y="4597410"/>
            <a:ext cx="352425" cy="0"/>
          </a:xfrm>
          <a:prstGeom prst="line">
            <a:avLst/>
          </a:prstGeom>
          <a:noFill/>
          <a:ln w="9525">
            <a:solidFill>
              <a:srgbClr val="4C5280"/>
            </a:solidFill>
            <a:round/>
            <a:headEnd/>
            <a:tailEnd type="triangle" w="med" len="med"/>
          </a:ln>
          <a:effectLst/>
        </p:spPr>
        <p:txBody>
          <a:bodyPr/>
          <a:lstStyle/>
          <a:p>
            <a:endParaRPr lang="fr-FR"/>
          </a:p>
        </p:txBody>
      </p:sp>
      <p:sp>
        <p:nvSpPr>
          <p:cNvPr id="84" name="Line 19"/>
          <p:cNvSpPr>
            <a:spLocks noChangeShapeType="1"/>
          </p:cNvSpPr>
          <p:nvPr/>
        </p:nvSpPr>
        <p:spPr bwMode="auto">
          <a:xfrm>
            <a:off x="869924" y="4597410"/>
            <a:ext cx="119063" cy="331788"/>
          </a:xfrm>
          <a:prstGeom prst="line">
            <a:avLst/>
          </a:prstGeom>
          <a:noFill/>
          <a:ln w="9525">
            <a:solidFill>
              <a:srgbClr val="4C5280"/>
            </a:solidFill>
            <a:round/>
            <a:headEnd/>
            <a:tailEnd type="triangle" w="med" len="med"/>
          </a:ln>
          <a:effectLst/>
        </p:spPr>
        <p:txBody>
          <a:bodyPr/>
          <a:lstStyle/>
          <a:p>
            <a:endParaRPr lang="fr-FR"/>
          </a:p>
        </p:txBody>
      </p:sp>
      <p:sp>
        <p:nvSpPr>
          <p:cNvPr id="85" name="Line 20"/>
          <p:cNvSpPr>
            <a:spLocks noChangeShapeType="1"/>
          </p:cNvSpPr>
          <p:nvPr/>
        </p:nvSpPr>
        <p:spPr bwMode="auto">
          <a:xfrm>
            <a:off x="1517624" y="4597410"/>
            <a:ext cx="350838" cy="0"/>
          </a:xfrm>
          <a:prstGeom prst="line">
            <a:avLst/>
          </a:prstGeom>
          <a:noFill/>
          <a:ln w="9525">
            <a:solidFill>
              <a:srgbClr val="4C5280"/>
            </a:solidFill>
            <a:round/>
            <a:headEnd/>
            <a:tailEnd type="triangle" w="med" len="med"/>
          </a:ln>
          <a:effectLst/>
        </p:spPr>
        <p:txBody>
          <a:bodyPr/>
          <a:lstStyle/>
          <a:p>
            <a:endParaRPr lang="fr-FR"/>
          </a:p>
        </p:txBody>
      </p:sp>
      <p:sp>
        <p:nvSpPr>
          <p:cNvPr id="86" name="Rectangle 21"/>
          <p:cNvSpPr>
            <a:spLocks noChangeArrowheads="1"/>
          </p:cNvSpPr>
          <p:nvPr/>
        </p:nvSpPr>
        <p:spPr bwMode="auto">
          <a:xfrm>
            <a:off x="1868462" y="4486285"/>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400">
                <a:solidFill>
                  <a:schemeClr val="bg1"/>
                </a:solidFill>
              </a:rPr>
              <a:t>A1</a:t>
            </a:r>
          </a:p>
        </p:txBody>
      </p:sp>
      <p:sp>
        <p:nvSpPr>
          <p:cNvPr id="87" name="ZoneTexte 86"/>
          <p:cNvSpPr txBox="1"/>
          <p:nvPr/>
        </p:nvSpPr>
        <p:spPr>
          <a:xfrm>
            <a:off x="4643438" y="4429132"/>
            <a:ext cx="4223592" cy="830997"/>
          </a:xfrm>
          <a:prstGeom prst="rect">
            <a:avLst/>
          </a:prstGeom>
          <a:noFill/>
        </p:spPr>
        <p:txBody>
          <a:bodyPr wrap="none" rtlCol="0">
            <a:spAutoFit/>
          </a:bodyPr>
          <a:lstStyle/>
          <a:p>
            <a:r>
              <a:rPr lang="fr-FR" sz="2400" dirty="0" smtClean="0"/>
              <a:t>Après avoir parcouru la liste des</a:t>
            </a:r>
            <a:br>
              <a:rPr lang="fr-FR" sz="2400" dirty="0" smtClean="0"/>
            </a:br>
            <a:r>
              <a:rPr lang="fr-FR" sz="2400" dirty="0" smtClean="0"/>
              <a:t>composants de l’assemblage</a:t>
            </a:r>
            <a:endParaRPr lang="fr-FR" sz="2400" dirty="0"/>
          </a:p>
        </p:txBody>
      </p:sp>
      <p:sp>
        <p:nvSpPr>
          <p:cNvPr id="32" name="Espace réservé de la date 31"/>
          <p:cNvSpPr>
            <a:spLocks noGrp="1"/>
          </p:cNvSpPr>
          <p:nvPr>
            <p:ph type="dt" sz="half" idx="10"/>
          </p:nvPr>
        </p:nvSpPr>
        <p:spPr/>
        <p:txBody>
          <a:bodyPr/>
          <a:lstStyle/>
          <a:p>
            <a:fld id="{7AADFE29-869B-49E2-902C-6A10015F7A1E}" type="datetime4">
              <a:rPr lang="fr-FR" smtClean="0"/>
              <a:pPr/>
              <a:t>11 mars 2009</a:t>
            </a:fld>
            <a:endParaRPr lang="en-US"/>
          </a:p>
        </p:txBody>
      </p:sp>
      <p:sp>
        <p:nvSpPr>
          <p:cNvPr id="29" name="Espace réservé du numéro de diapositive 28"/>
          <p:cNvSpPr>
            <a:spLocks noGrp="1"/>
          </p:cNvSpPr>
          <p:nvPr>
            <p:ph type="sldNum" sz="quarter" idx="12"/>
          </p:nvPr>
        </p:nvSpPr>
        <p:spPr/>
        <p:txBody>
          <a:bodyPr/>
          <a:lstStyle/>
          <a:p>
            <a:fld id="{6294C92D-0306-4E69-9CD3-20855E849650}" type="slidenum">
              <a:rPr lang="en-US" smtClean="0"/>
              <a:pPr/>
              <a:t>35</a:t>
            </a:fld>
            <a:r>
              <a:rPr lang="en-US" smtClean="0"/>
              <a:t> / 57</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fr-FR" sz="4000" dirty="0" smtClean="0"/>
              <a:t>AA: Fabrique d’i-greffons, Composition, et Gestion des conflits </a:t>
            </a:r>
            <a:endParaRPr lang="en-US" sz="4000" dirty="0"/>
          </a:p>
        </p:txBody>
      </p:sp>
      <p:sp>
        <p:nvSpPr>
          <p:cNvPr id="62" name="Espace réservé du pied de page 61"/>
          <p:cNvSpPr>
            <a:spLocks noGrp="1"/>
          </p:cNvSpPr>
          <p:nvPr>
            <p:ph type="ftr" sz="quarter" idx="11"/>
          </p:nvPr>
        </p:nvSpPr>
        <p:spPr/>
        <p:txBody>
          <a:bodyPr/>
          <a:lstStyle/>
          <a:p>
            <a:r>
              <a:rPr lang="fr-FR" smtClean="0"/>
              <a:t>Soutenance de thèse D. CHEUNG-FOO-WO</a:t>
            </a:r>
            <a:endParaRPr lang="en-US" dirty="0"/>
          </a:p>
        </p:txBody>
      </p:sp>
      <p:sp>
        <p:nvSpPr>
          <p:cNvPr id="73842" name="Rectangle 114"/>
          <p:cNvSpPr>
            <a:spLocks noChangeArrowheads="1"/>
          </p:cNvSpPr>
          <p:nvPr/>
        </p:nvSpPr>
        <p:spPr bwMode="auto">
          <a:xfrm>
            <a:off x="4364036" y="2209797"/>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73843" name="Rectangle 115"/>
          <p:cNvSpPr>
            <a:spLocks noChangeArrowheads="1"/>
          </p:cNvSpPr>
          <p:nvPr/>
        </p:nvSpPr>
        <p:spPr bwMode="auto">
          <a:xfrm>
            <a:off x="5008561" y="2209797"/>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73844" name="Rectangle 116"/>
          <p:cNvSpPr>
            <a:spLocks noChangeArrowheads="1"/>
          </p:cNvSpPr>
          <p:nvPr/>
        </p:nvSpPr>
        <p:spPr bwMode="auto">
          <a:xfrm>
            <a:off x="4714873" y="2652710"/>
            <a:ext cx="293688"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73845" name="Line 117"/>
          <p:cNvSpPr>
            <a:spLocks noChangeShapeType="1"/>
          </p:cNvSpPr>
          <p:nvPr/>
        </p:nvSpPr>
        <p:spPr bwMode="auto">
          <a:xfrm>
            <a:off x="4656136" y="2320922"/>
            <a:ext cx="352425" cy="1588"/>
          </a:xfrm>
          <a:prstGeom prst="line">
            <a:avLst/>
          </a:prstGeom>
          <a:noFill/>
          <a:ln w="9525">
            <a:solidFill>
              <a:srgbClr val="4C5280"/>
            </a:solidFill>
            <a:round/>
            <a:headEnd/>
            <a:tailEnd type="triangle" w="med" len="med"/>
          </a:ln>
          <a:effectLst/>
        </p:spPr>
        <p:txBody>
          <a:bodyPr/>
          <a:lstStyle/>
          <a:p>
            <a:endParaRPr lang="fr-FR"/>
          </a:p>
        </p:txBody>
      </p:sp>
      <p:sp>
        <p:nvSpPr>
          <p:cNvPr id="73846" name="Line 118"/>
          <p:cNvSpPr>
            <a:spLocks noChangeShapeType="1"/>
          </p:cNvSpPr>
          <p:nvPr/>
        </p:nvSpPr>
        <p:spPr bwMode="auto">
          <a:xfrm>
            <a:off x="4656136" y="2320922"/>
            <a:ext cx="119062" cy="331788"/>
          </a:xfrm>
          <a:prstGeom prst="line">
            <a:avLst/>
          </a:prstGeom>
          <a:noFill/>
          <a:ln w="9525">
            <a:solidFill>
              <a:srgbClr val="4C5280"/>
            </a:solidFill>
            <a:round/>
            <a:headEnd/>
            <a:tailEnd type="triangle" w="med" len="med"/>
          </a:ln>
          <a:effectLst/>
        </p:spPr>
        <p:txBody>
          <a:bodyPr/>
          <a:lstStyle/>
          <a:p>
            <a:endParaRPr lang="fr-FR"/>
          </a:p>
        </p:txBody>
      </p:sp>
      <p:sp>
        <p:nvSpPr>
          <p:cNvPr id="73847" name="Rectangle 119"/>
          <p:cNvSpPr>
            <a:spLocks noChangeArrowheads="1"/>
          </p:cNvSpPr>
          <p:nvPr/>
        </p:nvSpPr>
        <p:spPr bwMode="auto">
          <a:xfrm>
            <a:off x="6734173" y="1776410"/>
            <a:ext cx="1296988" cy="288925"/>
          </a:xfrm>
          <a:prstGeom prst="rect">
            <a:avLst/>
          </a:prstGeom>
          <a:solidFill>
            <a:schemeClr val="tx1"/>
          </a:solidFill>
          <a:ln w="9525">
            <a:solidFill>
              <a:schemeClr val="bg2"/>
            </a:solidFill>
            <a:miter lim="800000"/>
            <a:headEnd/>
            <a:tailEnd/>
          </a:ln>
          <a:effectLst/>
        </p:spPr>
        <p:txBody>
          <a:bodyPr wrap="none" anchor="ctr"/>
          <a:lstStyle/>
          <a:p>
            <a:pPr algn="ctr"/>
            <a:r>
              <a:rPr lang="fr-FR" sz="2000" dirty="0" err="1" smtClean="0">
                <a:solidFill>
                  <a:schemeClr val="bg1"/>
                </a:solidFill>
              </a:rPr>
              <a:t>IGreffon</a:t>
            </a:r>
            <a:r>
              <a:rPr lang="fr-FR" sz="2000" dirty="0" smtClean="0">
                <a:solidFill>
                  <a:schemeClr val="bg1"/>
                </a:solidFill>
              </a:rPr>
              <a:t> 1</a:t>
            </a:r>
            <a:endParaRPr lang="fr-FR" sz="2000" dirty="0">
              <a:solidFill>
                <a:schemeClr val="bg1"/>
              </a:solidFill>
            </a:endParaRPr>
          </a:p>
        </p:txBody>
      </p:sp>
      <p:sp>
        <p:nvSpPr>
          <p:cNvPr id="73848" name="Rectangle 120"/>
          <p:cNvSpPr>
            <a:spLocks noChangeArrowheads="1"/>
          </p:cNvSpPr>
          <p:nvPr/>
        </p:nvSpPr>
        <p:spPr bwMode="auto">
          <a:xfrm>
            <a:off x="7526336" y="2711447"/>
            <a:ext cx="1296987" cy="288925"/>
          </a:xfrm>
          <a:prstGeom prst="rect">
            <a:avLst/>
          </a:prstGeom>
          <a:solidFill>
            <a:schemeClr val="tx1"/>
          </a:solidFill>
          <a:ln w="9525">
            <a:solidFill>
              <a:schemeClr val="bg2"/>
            </a:solidFill>
            <a:miter lim="800000"/>
            <a:headEnd/>
            <a:tailEnd/>
          </a:ln>
          <a:effectLst/>
        </p:spPr>
        <p:txBody>
          <a:bodyPr wrap="none" anchor="ctr"/>
          <a:lstStyle/>
          <a:p>
            <a:pPr algn="ctr"/>
            <a:r>
              <a:rPr lang="fr-FR" sz="2000" dirty="0" err="1" smtClean="0">
                <a:solidFill>
                  <a:schemeClr val="bg1"/>
                </a:solidFill>
              </a:rPr>
              <a:t>IGreffon</a:t>
            </a:r>
            <a:r>
              <a:rPr lang="fr-FR" sz="2000" dirty="0" smtClean="0">
                <a:solidFill>
                  <a:schemeClr val="bg1"/>
                </a:solidFill>
              </a:rPr>
              <a:t> 2</a:t>
            </a:r>
            <a:endParaRPr lang="fr-FR" sz="2000" dirty="0">
              <a:solidFill>
                <a:schemeClr val="bg1"/>
              </a:solidFill>
            </a:endParaRPr>
          </a:p>
        </p:txBody>
      </p:sp>
      <p:sp>
        <p:nvSpPr>
          <p:cNvPr id="73849" name="Line 121"/>
          <p:cNvSpPr>
            <a:spLocks noChangeShapeType="1"/>
          </p:cNvSpPr>
          <p:nvPr/>
        </p:nvSpPr>
        <p:spPr bwMode="auto">
          <a:xfrm flipV="1">
            <a:off x="6230936" y="1920872"/>
            <a:ext cx="503237" cy="287338"/>
          </a:xfrm>
          <a:prstGeom prst="line">
            <a:avLst/>
          </a:prstGeom>
          <a:noFill/>
          <a:ln w="9525">
            <a:solidFill>
              <a:srgbClr val="2B2137"/>
            </a:solidFill>
            <a:round/>
            <a:headEnd/>
            <a:tailEnd type="triangle" w="med" len="med"/>
          </a:ln>
          <a:effectLst/>
        </p:spPr>
        <p:txBody>
          <a:bodyPr/>
          <a:lstStyle/>
          <a:p>
            <a:endParaRPr lang="fr-FR"/>
          </a:p>
        </p:txBody>
      </p:sp>
      <p:sp>
        <p:nvSpPr>
          <p:cNvPr id="73850" name="Line 122"/>
          <p:cNvSpPr>
            <a:spLocks noChangeShapeType="1"/>
          </p:cNvSpPr>
          <p:nvPr/>
        </p:nvSpPr>
        <p:spPr bwMode="auto">
          <a:xfrm>
            <a:off x="7023098" y="2640010"/>
            <a:ext cx="503238" cy="217487"/>
          </a:xfrm>
          <a:prstGeom prst="line">
            <a:avLst/>
          </a:prstGeom>
          <a:noFill/>
          <a:ln w="9525">
            <a:solidFill>
              <a:srgbClr val="2B2137"/>
            </a:solidFill>
            <a:round/>
            <a:headEnd/>
            <a:tailEnd type="triangle" w="med" len="med"/>
          </a:ln>
          <a:effectLst/>
        </p:spPr>
        <p:txBody>
          <a:bodyPr/>
          <a:lstStyle/>
          <a:p>
            <a:endParaRPr lang="fr-FR"/>
          </a:p>
        </p:txBody>
      </p:sp>
      <p:sp>
        <p:nvSpPr>
          <p:cNvPr id="73851" name="Rectangle 123"/>
          <p:cNvSpPr>
            <a:spLocks noChangeArrowheads="1"/>
          </p:cNvSpPr>
          <p:nvPr/>
        </p:nvSpPr>
        <p:spPr bwMode="auto">
          <a:xfrm>
            <a:off x="5510211" y="1992310"/>
            <a:ext cx="719137" cy="287337"/>
          </a:xfrm>
          <a:prstGeom prst="rect">
            <a:avLst/>
          </a:prstGeom>
          <a:solidFill>
            <a:srgbClr val="4C5280"/>
          </a:solidFill>
          <a:ln w="9525">
            <a:solidFill>
              <a:schemeClr val="bg2"/>
            </a:solidFill>
            <a:miter lim="800000"/>
            <a:headEnd/>
            <a:tailEnd/>
          </a:ln>
          <a:effectLst/>
        </p:spPr>
        <p:txBody>
          <a:bodyPr wrap="none" anchor="ctr"/>
          <a:lstStyle/>
          <a:p>
            <a:pPr algn="ctr"/>
            <a:r>
              <a:rPr lang="fr-FR" sz="2000">
                <a:solidFill>
                  <a:schemeClr val="bg1"/>
                </a:solidFill>
              </a:rPr>
              <a:t>Before</a:t>
            </a:r>
          </a:p>
        </p:txBody>
      </p:sp>
      <p:sp>
        <p:nvSpPr>
          <p:cNvPr id="73852" name="Rectangle 124"/>
          <p:cNvSpPr>
            <a:spLocks noChangeArrowheads="1"/>
          </p:cNvSpPr>
          <p:nvPr/>
        </p:nvSpPr>
        <p:spPr bwMode="auto">
          <a:xfrm>
            <a:off x="6303961" y="2495547"/>
            <a:ext cx="719137" cy="287338"/>
          </a:xfrm>
          <a:prstGeom prst="rect">
            <a:avLst/>
          </a:prstGeom>
          <a:solidFill>
            <a:srgbClr val="4C5280"/>
          </a:solidFill>
          <a:ln w="9525">
            <a:solidFill>
              <a:schemeClr val="bg2"/>
            </a:solidFill>
            <a:miter lim="800000"/>
            <a:headEnd/>
            <a:tailEnd/>
          </a:ln>
          <a:effectLst/>
        </p:spPr>
        <p:txBody>
          <a:bodyPr wrap="none" anchor="ctr"/>
          <a:lstStyle/>
          <a:p>
            <a:pPr algn="ctr"/>
            <a:r>
              <a:rPr lang="fr-FR" sz="2000">
                <a:solidFill>
                  <a:schemeClr val="bg1"/>
                </a:solidFill>
              </a:rPr>
              <a:t>After</a:t>
            </a:r>
          </a:p>
        </p:txBody>
      </p:sp>
      <p:sp>
        <p:nvSpPr>
          <p:cNvPr id="73853" name="Line 125"/>
          <p:cNvSpPr>
            <a:spLocks noChangeShapeType="1"/>
          </p:cNvSpPr>
          <p:nvPr/>
        </p:nvSpPr>
        <p:spPr bwMode="auto">
          <a:xfrm flipV="1">
            <a:off x="5294311" y="2135185"/>
            <a:ext cx="215900" cy="215900"/>
          </a:xfrm>
          <a:prstGeom prst="line">
            <a:avLst/>
          </a:prstGeom>
          <a:noFill/>
          <a:ln w="9525">
            <a:solidFill>
              <a:srgbClr val="2B2137"/>
            </a:solidFill>
            <a:round/>
            <a:headEnd/>
            <a:tailEnd type="triangle" w="med" len="med"/>
          </a:ln>
          <a:effectLst/>
        </p:spPr>
        <p:txBody>
          <a:bodyPr/>
          <a:lstStyle/>
          <a:p>
            <a:endParaRPr lang="fr-FR"/>
          </a:p>
        </p:txBody>
      </p:sp>
      <p:sp>
        <p:nvSpPr>
          <p:cNvPr id="73854" name="Line 126"/>
          <p:cNvSpPr>
            <a:spLocks noChangeShapeType="1"/>
          </p:cNvSpPr>
          <p:nvPr/>
        </p:nvSpPr>
        <p:spPr bwMode="auto">
          <a:xfrm>
            <a:off x="5294311" y="2351085"/>
            <a:ext cx="1008062" cy="288925"/>
          </a:xfrm>
          <a:prstGeom prst="line">
            <a:avLst/>
          </a:prstGeom>
          <a:noFill/>
          <a:ln w="9525">
            <a:solidFill>
              <a:srgbClr val="2B2137"/>
            </a:solidFill>
            <a:round/>
            <a:headEnd/>
            <a:tailEnd type="triangle" w="med" len="med"/>
          </a:ln>
          <a:effectLst/>
        </p:spPr>
        <p:txBody>
          <a:bodyPr/>
          <a:lstStyle/>
          <a:p>
            <a:endParaRPr lang="fr-FR"/>
          </a:p>
        </p:txBody>
      </p:sp>
      <p:sp>
        <p:nvSpPr>
          <p:cNvPr id="73855" name="Rectangle 127"/>
          <p:cNvSpPr>
            <a:spLocks noChangeArrowheads="1"/>
          </p:cNvSpPr>
          <p:nvPr/>
        </p:nvSpPr>
        <p:spPr bwMode="auto">
          <a:xfrm>
            <a:off x="5510211" y="1993897"/>
            <a:ext cx="719137" cy="287338"/>
          </a:xfrm>
          <a:prstGeom prst="rect">
            <a:avLst/>
          </a:prstGeom>
          <a:solidFill>
            <a:srgbClr val="FFCC99"/>
          </a:solidFill>
          <a:ln w="9525">
            <a:solidFill>
              <a:schemeClr val="bg2"/>
            </a:solidFill>
            <a:miter lim="800000"/>
            <a:headEnd/>
            <a:tailEnd/>
          </a:ln>
          <a:effectLst/>
        </p:spPr>
        <p:txBody>
          <a:bodyPr wrap="none" anchor="ctr"/>
          <a:lstStyle/>
          <a:p>
            <a:pPr algn="ctr"/>
            <a:r>
              <a:rPr lang="fr-FR"/>
              <a:t>Before</a:t>
            </a:r>
          </a:p>
        </p:txBody>
      </p:sp>
      <p:sp>
        <p:nvSpPr>
          <p:cNvPr id="73856" name="Rectangle 128"/>
          <p:cNvSpPr>
            <a:spLocks noChangeArrowheads="1"/>
          </p:cNvSpPr>
          <p:nvPr/>
        </p:nvSpPr>
        <p:spPr bwMode="auto">
          <a:xfrm>
            <a:off x="6303961" y="2497135"/>
            <a:ext cx="719137" cy="287337"/>
          </a:xfrm>
          <a:prstGeom prst="rect">
            <a:avLst/>
          </a:prstGeom>
          <a:solidFill>
            <a:srgbClr val="FFCC99"/>
          </a:solidFill>
          <a:ln w="9525">
            <a:solidFill>
              <a:schemeClr val="bg2"/>
            </a:solidFill>
            <a:miter lim="800000"/>
            <a:headEnd/>
            <a:tailEnd/>
          </a:ln>
          <a:effectLst/>
        </p:spPr>
        <p:txBody>
          <a:bodyPr wrap="none" anchor="ctr"/>
          <a:lstStyle/>
          <a:p>
            <a:pPr algn="ctr"/>
            <a:r>
              <a:rPr lang="fr-FR"/>
              <a:t>After</a:t>
            </a:r>
          </a:p>
        </p:txBody>
      </p:sp>
      <p:sp>
        <p:nvSpPr>
          <p:cNvPr id="73857" name="Rectangle 129"/>
          <p:cNvSpPr>
            <a:spLocks noChangeArrowheads="1"/>
          </p:cNvSpPr>
          <p:nvPr/>
        </p:nvSpPr>
        <p:spPr bwMode="auto">
          <a:xfrm>
            <a:off x="4359273" y="2208210"/>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73858" name="Rectangle 130"/>
          <p:cNvSpPr>
            <a:spLocks noChangeArrowheads="1"/>
          </p:cNvSpPr>
          <p:nvPr/>
        </p:nvSpPr>
        <p:spPr bwMode="auto">
          <a:xfrm>
            <a:off x="5006973" y="220821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73859" name="Rectangle 131"/>
          <p:cNvSpPr>
            <a:spLocks noChangeArrowheads="1"/>
          </p:cNvSpPr>
          <p:nvPr/>
        </p:nvSpPr>
        <p:spPr bwMode="auto">
          <a:xfrm>
            <a:off x="4357686" y="2206622"/>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73860" name="Rectangle 132"/>
          <p:cNvSpPr>
            <a:spLocks noChangeArrowheads="1"/>
          </p:cNvSpPr>
          <p:nvPr/>
        </p:nvSpPr>
        <p:spPr bwMode="auto">
          <a:xfrm>
            <a:off x="4719636" y="2640010"/>
            <a:ext cx="293687"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73861" name="Rectangle 133"/>
          <p:cNvSpPr>
            <a:spLocks noChangeArrowheads="1"/>
          </p:cNvSpPr>
          <p:nvPr/>
        </p:nvSpPr>
        <p:spPr bwMode="auto">
          <a:xfrm>
            <a:off x="5011736" y="219551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73862" name="Rectangle 134"/>
          <p:cNvSpPr>
            <a:spLocks noChangeArrowheads="1"/>
          </p:cNvSpPr>
          <p:nvPr/>
        </p:nvSpPr>
        <p:spPr bwMode="auto">
          <a:xfrm>
            <a:off x="4362448" y="2193922"/>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73863" name="Rectangle 135"/>
          <p:cNvSpPr>
            <a:spLocks noChangeArrowheads="1"/>
          </p:cNvSpPr>
          <p:nvPr/>
        </p:nvSpPr>
        <p:spPr bwMode="auto">
          <a:xfrm>
            <a:off x="214282" y="1428736"/>
            <a:ext cx="4429156" cy="4679950"/>
          </a:xfrm>
          <a:prstGeom prst="rect">
            <a:avLst/>
          </a:prstGeom>
          <a:noFill/>
          <a:ln w="9525">
            <a:noFill/>
            <a:miter lim="800000"/>
            <a:headEnd/>
            <a:tailEnd/>
          </a:ln>
          <a:effectLst/>
        </p:spPr>
        <p:txBody>
          <a:bodyPr/>
          <a:lstStyle/>
          <a:p>
            <a:pPr marL="342900" lvl="0" indent="-342900">
              <a:spcBef>
                <a:spcPct val="20000"/>
              </a:spcBef>
              <a:buFont typeface="Arial" pitchFamily="34" charset="0"/>
              <a:buChar char="•"/>
            </a:pPr>
            <a:r>
              <a:rPr lang="fr-FR" sz="2400" dirty="0" smtClean="0">
                <a:solidFill>
                  <a:srgbClr val="4A507C"/>
                </a:solidFill>
              </a:rPr>
              <a:t>A l’instar des approches classiques AOP :</a:t>
            </a:r>
          </a:p>
          <a:p>
            <a:pPr marL="800100" lvl="1" indent="-342900">
              <a:spcBef>
                <a:spcPct val="20000"/>
              </a:spcBef>
              <a:buFont typeface="Arial" pitchFamily="34" charset="0"/>
              <a:buChar char="•"/>
            </a:pPr>
            <a:r>
              <a:rPr lang="fr-FR" sz="2000" dirty="0" smtClean="0">
                <a:solidFill>
                  <a:prstClr val="black"/>
                </a:solidFill>
              </a:rPr>
              <a:t>Composition externe entre </a:t>
            </a:r>
            <a:br>
              <a:rPr lang="fr-FR" sz="2000" dirty="0" smtClean="0">
                <a:solidFill>
                  <a:prstClr val="black"/>
                </a:solidFill>
              </a:rPr>
            </a:br>
            <a:r>
              <a:rPr lang="fr-FR" sz="2000" dirty="0" smtClean="0">
                <a:solidFill>
                  <a:prstClr val="black"/>
                </a:solidFill>
              </a:rPr>
              <a:t>les greffons</a:t>
            </a:r>
          </a:p>
          <a:p>
            <a:pPr marL="342900" lvl="0" indent="-342900">
              <a:spcBef>
                <a:spcPct val="20000"/>
              </a:spcBef>
              <a:buFont typeface="Arial" pitchFamily="34" charset="0"/>
              <a:buChar char="•"/>
            </a:pPr>
            <a:endParaRPr lang="fr-FR" sz="2400" dirty="0" smtClean="0">
              <a:solidFill>
                <a:prstClr val="black"/>
              </a:solidFill>
            </a:endParaRPr>
          </a:p>
          <a:p>
            <a:pPr marL="342900" lvl="0" indent="-342900">
              <a:spcBef>
                <a:spcPct val="20000"/>
              </a:spcBef>
              <a:buFont typeface="Arial" pitchFamily="34" charset="0"/>
              <a:buChar char="•"/>
            </a:pPr>
            <a:r>
              <a:rPr lang="fr-FR" sz="2400" dirty="0" smtClean="0">
                <a:solidFill>
                  <a:srgbClr val="4A507C"/>
                </a:solidFill>
              </a:rPr>
              <a:t>Mon approche intègre une logique de fusion (inspirée des travaux antérieurs de </a:t>
            </a:r>
            <a:r>
              <a:rPr lang="fr-FR" sz="2400" dirty="0" err="1" smtClean="0">
                <a:solidFill>
                  <a:srgbClr val="4A507C"/>
                </a:solidFill>
              </a:rPr>
              <a:t>Rainbow</a:t>
            </a:r>
            <a:r>
              <a:rPr lang="fr-FR" sz="2400" dirty="0" smtClean="0">
                <a:solidFill>
                  <a:srgbClr val="4A507C"/>
                </a:solidFill>
              </a:rPr>
              <a:t> [30]) :</a:t>
            </a:r>
          </a:p>
          <a:p>
            <a:pPr marL="742950" lvl="1" indent="-285750">
              <a:spcBef>
                <a:spcPct val="20000"/>
              </a:spcBef>
              <a:buFont typeface="Arial" pitchFamily="34" charset="0"/>
              <a:buChar char="–"/>
            </a:pPr>
            <a:r>
              <a:rPr lang="fr-FR" sz="2000" dirty="0" smtClean="0">
                <a:solidFill>
                  <a:prstClr val="black"/>
                </a:solidFill>
              </a:rPr>
              <a:t>On connait partiellement la sémantique du greffon</a:t>
            </a:r>
          </a:p>
          <a:p>
            <a:pPr marL="742950" lvl="1" indent="-285750">
              <a:spcBef>
                <a:spcPct val="20000"/>
              </a:spcBef>
              <a:buFont typeface="Arial" pitchFamily="34" charset="0"/>
              <a:buChar char="–"/>
            </a:pPr>
            <a:r>
              <a:rPr lang="fr-FR" sz="2000" dirty="0" smtClean="0">
                <a:solidFill>
                  <a:prstClr val="black"/>
                </a:solidFill>
              </a:rPr>
              <a:t>Instances de greffons fusionnés</a:t>
            </a:r>
          </a:p>
          <a:p>
            <a:pPr marL="742950" lvl="1" indent="-285750">
              <a:spcBef>
                <a:spcPct val="20000"/>
              </a:spcBef>
              <a:buFont typeface="Arial" pitchFamily="34" charset="0"/>
              <a:buChar char="–"/>
            </a:pPr>
            <a:r>
              <a:rPr lang="fr-FR" sz="2000" dirty="0" smtClean="0">
                <a:solidFill>
                  <a:prstClr val="black"/>
                </a:solidFill>
              </a:rPr>
              <a:t>Logique de Fusion dotée de propriétés </a:t>
            </a:r>
            <a:endParaRPr lang="fr-FR" sz="2400" dirty="0">
              <a:solidFill>
                <a:srgbClr val="708E83"/>
              </a:solidFill>
              <a:latin typeface="Eras Demi ITC" pitchFamily="34" charset="0"/>
            </a:endParaRPr>
          </a:p>
        </p:txBody>
      </p:sp>
      <p:sp>
        <p:nvSpPr>
          <p:cNvPr id="29" name="Rectangle 22"/>
          <p:cNvSpPr>
            <a:spLocks noChangeArrowheads="1"/>
          </p:cNvSpPr>
          <p:nvPr/>
        </p:nvSpPr>
        <p:spPr bwMode="auto">
          <a:xfrm>
            <a:off x="6215074" y="4213230"/>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32" name="Rectangle 23"/>
          <p:cNvSpPr>
            <a:spLocks noChangeArrowheads="1"/>
          </p:cNvSpPr>
          <p:nvPr/>
        </p:nvSpPr>
        <p:spPr bwMode="auto">
          <a:xfrm>
            <a:off x="6859599" y="421323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33" name="Rectangle 24"/>
          <p:cNvSpPr>
            <a:spLocks noChangeArrowheads="1"/>
          </p:cNvSpPr>
          <p:nvPr/>
        </p:nvSpPr>
        <p:spPr bwMode="auto">
          <a:xfrm>
            <a:off x="6565911" y="4656142"/>
            <a:ext cx="293688"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34" name="Line 25"/>
          <p:cNvSpPr>
            <a:spLocks noChangeShapeType="1"/>
          </p:cNvSpPr>
          <p:nvPr/>
        </p:nvSpPr>
        <p:spPr bwMode="auto">
          <a:xfrm>
            <a:off x="6507174" y="4324355"/>
            <a:ext cx="352425" cy="0"/>
          </a:xfrm>
          <a:prstGeom prst="line">
            <a:avLst/>
          </a:prstGeom>
          <a:noFill/>
          <a:ln w="9525">
            <a:solidFill>
              <a:srgbClr val="4C5280"/>
            </a:solidFill>
            <a:round/>
            <a:headEnd/>
            <a:tailEnd type="triangle" w="med" len="med"/>
          </a:ln>
          <a:effectLst/>
        </p:spPr>
        <p:txBody>
          <a:bodyPr/>
          <a:lstStyle/>
          <a:p>
            <a:endParaRPr lang="fr-FR"/>
          </a:p>
        </p:txBody>
      </p:sp>
      <p:sp>
        <p:nvSpPr>
          <p:cNvPr id="35" name="Line 26"/>
          <p:cNvSpPr>
            <a:spLocks noChangeShapeType="1"/>
          </p:cNvSpPr>
          <p:nvPr/>
        </p:nvSpPr>
        <p:spPr bwMode="auto">
          <a:xfrm>
            <a:off x="6507174" y="4324355"/>
            <a:ext cx="119062" cy="331787"/>
          </a:xfrm>
          <a:prstGeom prst="line">
            <a:avLst/>
          </a:prstGeom>
          <a:noFill/>
          <a:ln w="9525">
            <a:solidFill>
              <a:srgbClr val="4C5280"/>
            </a:solidFill>
            <a:round/>
            <a:headEnd/>
            <a:tailEnd type="triangle" w="med" len="med"/>
          </a:ln>
          <a:effectLst/>
        </p:spPr>
        <p:txBody>
          <a:bodyPr/>
          <a:lstStyle/>
          <a:p>
            <a:endParaRPr lang="fr-FR"/>
          </a:p>
        </p:txBody>
      </p:sp>
      <p:sp>
        <p:nvSpPr>
          <p:cNvPr id="36" name="Rectangle 27"/>
          <p:cNvSpPr>
            <a:spLocks noChangeArrowheads="1"/>
          </p:cNvSpPr>
          <p:nvPr/>
        </p:nvSpPr>
        <p:spPr bwMode="auto">
          <a:xfrm>
            <a:off x="4916501" y="4821256"/>
            <a:ext cx="1296988" cy="358775"/>
          </a:xfrm>
          <a:prstGeom prst="rect">
            <a:avLst/>
          </a:prstGeom>
          <a:solidFill>
            <a:srgbClr val="DDDDDD"/>
          </a:solidFill>
          <a:ln w="9525">
            <a:solidFill>
              <a:schemeClr val="bg2"/>
            </a:solidFill>
            <a:miter lim="800000"/>
            <a:headEnd/>
            <a:tailEnd/>
          </a:ln>
          <a:effectLst/>
        </p:spPr>
        <p:txBody>
          <a:bodyPr wrap="none" anchor="ctr"/>
          <a:lstStyle/>
          <a:p>
            <a:pPr algn="ctr"/>
            <a:r>
              <a:rPr lang="fr-FR" sz="2000" dirty="0" err="1" smtClean="0">
                <a:solidFill>
                  <a:schemeClr val="tx2"/>
                </a:solidFill>
              </a:rPr>
              <a:t>IGreffon</a:t>
            </a:r>
            <a:r>
              <a:rPr lang="fr-FR" sz="2000" dirty="0" smtClean="0">
                <a:solidFill>
                  <a:schemeClr val="tx2"/>
                </a:solidFill>
              </a:rPr>
              <a:t> 1</a:t>
            </a:r>
            <a:endParaRPr lang="fr-FR" sz="2000" dirty="0">
              <a:solidFill>
                <a:schemeClr val="tx2"/>
              </a:solidFill>
            </a:endParaRPr>
          </a:p>
        </p:txBody>
      </p:sp>
      <p:sp>
        <p:nvSpPr>
          <p:cNvPr id="37" name="Rectangle 28"/>
          <p:cNvSpPr>
            <a:spLocks noChangeArrowheads="1"/>
          </p:cNvSpPr>
          <p:nvPr/>
        </p:nvSpPr>
        <p:spPr bwMode="auto">
          <a:xfrm>
            <a:off x="4916501" y="5253056"/>
            <a:ext cx="1296988" cy="358775"/>
          </a:xfrm>
          <a:prstGeom prst="rect">
            <a:avLst/>
          </a:prstGeom>
          <a:solidFill>
            <a:srgbClr val="DDDDDD"/>
          </a:solidFill>
          <a:ln w="9525">
            <a:solidFill>
              <a:schemeClr val="bg2"/>
            </a:solidFill>
            <a:miter lim="800000"/>
            <a:headEnd/>
            <a:tailEnd/>
          </a:ln>
          <a:effectLst/>
        </p:spPr>
        <p:txBody>
          <a:bodyPr wrap="none" anchor="ctr"/>
          <a:lstStyle/>
          <a:p>
            <a:pPr algn="ctr"/>
            <a:r>
              <a:rPr lang="fr-FR" sz="2000" dirty="0" err="1" smtClean="0">
                <a:solidFill>
                  <a:schemeClr val="tx2"/>
                </a:solidFill>
              </a:rPr>
              <a:t>IGreffon</a:t>
            </a:r>
            <a:r>
              <a:rPr lang="fr-FR" sz="2000" dirty="0" smtClean="0">
                <a:solidFill>
                  <a:schemeClr val="tx2"/>
                </a:solidFill>
              </a:rPr>
              <a:t> 2</a:t>
            </a:r>
            <a:endParaRPr lang="fr-FR" sz="2000" dirty="0">
              <a:solidFill>
                <a:schemeClr val="tx2"/>
              </a:solidFill>
            </a:endParaRPr>
          </a:p>
        </p:txBody>
      </p:sp>
      <p:sp>
        <p:nvSpPr>
          <p:cNvPr id="38" name="Rectangle 29"/>
          <p:cNvSpPr>
            <a:spLocks noChangeArrowheads="1"/>
          </p:cNvSpPr>
          <p:nvPr/>
        </p:nvSpPr>
        <p:spPr bwMode="auto">
          <a:xfrm>
            <a:off x="4916501" y="5756294"/>
            <a:ext cx="1584325" cy="360362"/>
          </a:xfrm>
          <a:prstGeom prst="rect">
            <a:avLst/>
          </a:prstGeom>
          <a:solidFill>
            <a:srgbClr val="DDDDDD"/>
          </a:solidFill>
          <a:ln w="9525">
            <a:solidFill>
              <a:schemeClr val="bg2"/>
            </a:solidFill>
            <a:miter lim="800000"/>
            <a:headEnd/>
            <a:tailEnd/>
          </a:ln>
          <a:effectLst/>
        </p:spPr>
        <p:txBody>
          <a:bodyPr wrap="none" anchor="ctr"/>
          <a:lstStyle/>
          <a:p>
            <a:pPr algn="ctr"/>
            <a:r>
              <a:rPr lang="fr-FR" sz="2000" dirty="0" err="1" smtClean="0">
                <a:solidFill>
                  <a:schemeClr val="tx2"/>
                </a:solidFill>
              </a:rPr>
              <a:t>IGreffon</a:t>
            </a:r>
            <a:r>
              <a:rPr lang="fr-FR" sz="2000" dirty="0" smtClean="0">
                <a:solidFill>
                  <a:schemeClr val="tx2"/>
                </a:solidFill>
              </a:rPr>
              <a:t> 1</a:t>
            </a:r>
            <a:r>
              <a:rPr lang="en-US" sz="2000" dirty="0">
                <a:sym typeface="Wingdings 2" pitchFamily="18" charset="2"/>
              </a:rPr>
              <a:t></a:t>
            </a:r>
            <a:r>
              <a:rPr lang="fr-FR" sz="2000" dirty="0">
                <a:solidFill>
                  <a:schemeClr val="tx2"/>
                </a:solidFill>
              </a:rPr>
              <a:t>2 </a:t>
            </a:r>
          </a:p>
        </p:txBody>
      </p:sp>
      <p:sp>
        <p:nvSpPr>
          <p:cNvPr id="39" name="AutoShape 30"/>
          <p:cNvSpPr>
            <a:spLocks noChangeArrowheads="1"/>
          </p:cNvSpPr>
          <p:nvPr/>
        </p:nvSpPr>
        <p:spPr bwMode="auto">
          <a:xfrm>
            <a:off x="4556139" y="5037156"/>
            <a:ext cx="287337" cy="288925"/>
          </a:xfrm>
          <a:prstGeom prst="flowChartSummingJunction">
            <a:avLst/>
          </a:prstGeom>
          <a:solidFill>
            <a:srgbClr val="FFFFFF"/>
          </a:solidFill>
          <a:ln w="19050">
            <a:solidFill>
              <a:schemeClr val="tx1"/>
            </a:solidFill>
            <a:round/>
            <a:headEnd/>
            <a:tailEnd/>
          </a:ln>
          <a:effectLst/>
        </p:spPr>
        <p:txBody>
          <a:bodyPr wrap="none" anchor="ctr"/>
          <a:lstStyle/>
          <a:p>
            <a:endParaRPr lang="fr-FR"/>
          </a:p>
        </p:txBody>
      </p:sp>
      <p:sp>
        <p:nvSpPr>
          <p:cNvPr id="40" name="Line 31"/>
          <p:cNvSpPr>
            <a:spLocks noChangeShapeType="1"/>
          </p:cNvSpPr>
          <p:nvPr/>
        </p:nvSpPr>
        <p:spPr bwMode="auto">
          <a:xfrm>
            <a:off x="4627576" y="5684856"/>
            <a:ext cx="187325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41" name="Text Box 32"/>
          <p:cNvSpPr txBox="1">
            <a:spLocks noChangeArrowheads="1"/>
          </p:cNvSpPr>
          <p:nvPr/>
        </p:nvSpPr>
        <p:spPr bwMode="auto">
          <a:xfrm>
            <a:off x="4525976" y="5776931"/>
            <a:ext cx="317500" cy="366713"/>
          </a:xfrm>
          <a:prstGeom prst="rect">
            <a:avLst/>
          </a:prstGeom>
          <a:noFill/>
          <a:ln w="9525">
            <a:noFill/>
            <a:miter lim="800000"/>
            <a:headEnd/>
            <a:tailEnd/>
          </a:ln>
          <a:effectLst/>
        </p:spPr>
        <p:txBody>
          <a:bodyPr wrap="none">
            <a:spAutoFit/>
          </a:bodyPr>
          <a:lstStyle/>
          <a:p>
            <a:r>
              <a:rPr lang="fr-FR"/>
              <a:t>=</a:t>
            </a:r>
          </a:p>
        </p:txBody>
      </p:sp>
      <p:sp>
        <p:nvSpPr>
          <p:cNvPr id="42" name="Rectangle 33"/>
          <p:cNvSpPr>
            <a:spLocks noChangeArrowheads="1"/>
          </p:cNvSpPr>
          <p:nvPr/>
        </p:nvSpPr>
        <p:spPr bwMode="auto">
          <a:xfrm>
            <a:off x="7507299" y="4143380"/>
            <a:ext cx="1516062" cy="358775"/>
          </a:xfrm>
          <a:prstGeom prst="rect">
            <a:avLst/>
          </a:prstGeom>
          <a:solidFill>
            <a:srgbClr val="DDDDDD"/>
          </a:solidFill>
          <a:ln w="9525">
            <a:solidFill>
              <a:schemeClr val="bg2"/>
            </a:solidFill>
            <a:miter lim="800000"/>
            <a:headEnd/>
            <a:tailEnd/>
          </a:ln>
          <a:effectLst/>
        </p:spPr>
        <p:txBody>
          <a:bodyPr wrap="none" anchor="ctr"/>
          <a:lstStyle/>
          <a:p>
            <a:pPr algn="ctr"/>
            <a:r>
              <a:rPr lang="fr-FR" sz="2000" dirty="0" err="1" smtClean="0">
                <a:solidFill>
                  <a:schemeClr val="tx2"/>
                </a:solidFill>
              </a:rPr>
              <a:t>IGreffon</a:t>
            </a:r>
            <a:r>
              <a:rPr lang="fr-FR" sz="2000" dirty="0" smtClean="0">
                <a:solidFill>
                  <a:schemeClr val="tx2"/>
                </a:solidFill>
              </a:rPr>
              <a:t> 1</a:t>
            </a:r>
            <a:r>
              <a:rPr lang="en-US" sz="2000" dirty="0">
                <a:sym typeface="Wingdings 2" pitchFamily="18" charset="2"/>
              </a:rPr>
              <a:t></a:t>
            </a:r>
            <a:r>
              <a:rPr lang="fr-FR" sz="2000" dirty="0">
                <a:solidFill>
                  <a:schemeClr val="tx2"/>
                </a:solidFill>
              </a:rPr>
              <a:t>2 </a:t>
            </a:r>
          </a:p>
        </p:txBody>
      </p:sp>
      <p:sp>
        <p:nvSpPr>
          <p:cNvPr id="43" name="Line 34"/>
          <p:cNvSpPr>
            <a:spLocks noChangeShapeType="1"/>
          </p:cNvSpPr>
          <p:nvPr/>
        </p:nvSpPr>
        <p:spPr bwMode="auto">
          <a:xfrm flipV="1">
            <a:off x="7146936" y="4357692"/>
            <a:ext cx="360363"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44" name="Rectangle 37"/>
          <p:cNvSpPr>
            <a:spLocks noChangeArrowheads="1"/>
          </p:cNvSpPr>
          <p:nvPr/>
        </p:nvSpPr>
        <p:spPr bwMode="auto">
          <a:xfrm>
            <a:off x="6215074" y="4213230"/>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45" name="Rectangle 38"/>
          <p:cNvSpPr>
            <a:spLocks noChangeArrowheads="1"/>
          </p:cNvSpPr>
          <p:nvPr/>
        </p:nvSpPr>
        <p:spPr bwMode="auto">
          <a:xfrm>
            <a:off x="6859599" y="421323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46" name="Rectangle 39"/>
          <p:cNvSpPr>
            <a:spLocks noChangeArrowheads="1"/>
          </p:cNvSpPr>
          <p:nvPr/>
        </p:nvSpPr>
        <p:spPr bwMode="auto">
          <a:xfrm>
            <a:off x="6573849" y="4646617"/>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47" name="Rectangle 40"/>
          <p:cNvSpPr>
            <a:spLocks noChangeArrowheads="1"/>
          </p:cNvSpPr>
          <p:nvPr/>
        </p:nvSpPr>
        <p:spPr bwMode="auto">
          <a:xfrm>
            <a:off x="6223011" y="4203705"/>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48" name="Rectangle 41"/>
          <p:cNvSpPr>
            <a:spLocks noChangeArrowheads="1"/>
          </p:cNvSpPr>
          <p:nvPr/>
        </p:nvSpPr>
        <p:spPr bwMode="auto">
          <a:xfrm>
            <a:off x="6867536" y="4203705"/>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49" name="Rectangle 43"/>
          <p:cNvSpPr>
            <a:spLocks noChangeArrowheads="1"/>
          </p:cNvSpPr>
          <p:nvPr/>
        </p:nvSpPr>
        <p:spPr bwMode="auto">
          <a:xfrm>
            <a:off x="6569086" y="4645030"/>
            <a:ext cx="293688"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50" name="Rectangle 44"/>
          <p:cNvSpPr>
            <a:spLocks noChangeArrowheads="1"/>
          </p:cNvSpPr>
          <p:nvPr/>
        </p:nvSpPr>
        <p:spPr bwMode="auto">
          <a:xfrm>
            <a:off x="6218249" y="4202117"/>
            <a:ext cx="292100"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51" name="Rectangle 45"/>
          <p:cNvSpPr>
            <a:spLocks noChangeArrowheads="1"/>
          </p:cNvSpPr>
          <p:nvPr/>
        </p:nvSpPr>
        <p:spPr bwMode="auto">
          <a:xfrm>
            <a:off x="6862774" y="4202117"/>
            <a:ext cx="295275"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52" name="Rectangle 48"/>
          <p:cNvSpPr>
            <a:spLocks noChangeArrowheads="1"/>
          </p:cNvSpPr>
          <p:nvPr/>
        </p:nvSpPr>
        <p:spPr bwMode="auto">
          <a:xfrm>
            <a:off x="6567499" y="4643442"/>
            <a:ext cx="293687"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53" name="Rectangle 49"/>
          <p:cNvSpPr>
            <a:spLocks noChangeArrowheads="1"/>
          </p:cNvSpPr>
          <p:nvPr/>
        </p:nvSpPr>
        <p:spPr bwMode="auto">
          <a:xfrm>
            <a:off x="6216661" y="4200530"/>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54" name="Rectangle 50"/>
          <p:cNvSpPr>
            <a:spLocks noChangeArrowheads="1"/>
          </p:cNvSpPr>
          <p:nvPr/>
        </p:nvSpPr>
        <p:spPr bwMode="auto">
          <a:xfrm>
            <a:off x="6861186" y="420053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55" name="Rectangle 54"/>
          <p:cNvSpPr>
            <a:spLocks noChangeArrowheads="1"/>
          </p:cNvSpPr>
          <p:nvPr/>
        </p:nvSpPr>
        <p:spPr bwMode="auto">
          <a:xfrm>
            <a:off x="6572261" y="4630742"/>
            <a:ext cx="293688" cy="277813"/>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C3</a:t>
            </a:r>
          </a:p>
        </p:txBody>
      </p:sp>
      <p:sp>
        <p:nvSpPr>
          <p:cNvPr id="56" name="Rectangle 55"/>
          <p:cNvSpPr>
            <a:spLocks noChangeArrowheads="1"/>
          </p:cNvSpPr>
          <p:nvPr/>
        </p:nvSpPr>
        <p:spPr bwMode="auto">
          <a:xfrm>
            <a:off x="6221424" y="4187830"/>
            <a:ext cx="292100"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A2</a:t>
            </a:r>
          </a:p>
        </p:txBody>
      </p:sp>
      <p:sp>
        <p:nvSpPr>
          <p:cNvPr id="57" name="Rectangle 56"/>
          <p:cNvSpPr>
            <a:spLocks noChangeArrowheads="1"/>
          </p:cNvSpPr>
          <p:nvPr/>
        </p:nvSpPr>
        <p:spPr bwMode="auto">
          <a:xfrm>
            <a:off x="6865949" y="4187830"/>
            <a:ext cx="295275" cy="277812"/>
          </a:xfrm>
          <a:prstGeom prst="rect">
            <a:avLst/>
          </a:prstGeom>
          <a:solidFill>
            <a:srgbClr val="4C5280"/>
          </a:solidFill>
          <a:ln w="9525">
            <a:solidFill>
              <a:srgbClr val="4C5280"/>
            </a:solidFill>
            <a:miter lim="800000"/>
            <a:headEnd/>
            <a:tailEnd/>
          </a:ln>
          <a:effectLst/>
        </p:spPr>
        <p:txBody>
          <a:bodyPr wrap="none" anchor="ctr"/>
          <a:lstStyle/>
          <a:p>
            <a:pPr algn="ctr"/>
            <a:r>
              <a:rPr lang="fr-FR" sz="1600">
                <a:solidFill>
                  <a:schemeClr val="bg1"/>
                </a:solidFill>
              </a:rPr>
              <a:t>B1</a:t>
            </a:r>
          </a:p>
        </p:txBody>
      </p:sp>
      <p:sp>
        <p:nvSpPr>
          <p:cNvPr id="58" name="Espace réservé de la date 57"/>
          <p:cNvSpPr>
            <a:spLocks noGrp="1"/>
          </p:cNvSpPr>
          <p:nvPr>
            <p:ph type="dt" sz="half" idx="10"/>
          </p:nvPr>
        </p:nvSpPr>
        <p:spPr/>
        <p:txBody>
          <a:bodyPr/>
          <a:lstStyle/>
          <a:p>
            <a:fld id="{EFA29E8C-1F03-4FC8-B1F2-FCB20F09E764}" type="datetime4">
              <a:rPr lang="fr-FR" smtClean="0"/>
              <a:pPr/>
              <a:t>11 mars 2009</a:t>
            </a:fld>
            <a:endParaRPr lang="en-US"/>
          </a:p>
        </p:txBody>
      </p:sp>
      <p:sp>
        <p:nvSpPr>
          <p:cNvPr id="60" name="Espace réservé du numéro de diapositive 59"/>
          <p:cNvSpPr>
            <a:spLocks noGrp="1"/>
          </p:cNvSpPr>
          <p:nvPr>
            <p:ph type="sldNum" sz="quarter" idx="12"/>
          </p:nvPr>
        </p:nvSpPr>
        <p:spPr/>
        <p:txBody>
          <a:bodyPr/>
          <a:lstStyle/>
          <a:p>
            <a:fld id="{6294C92D-0306-4E69-9CD3-20855E849650}" type="slidenum">
              <a:rPr lang="en-US" smtClean="0"/>
              <a:pPr/>
              <a:t>36</a:t>
            </a:fld>
            <a:r>
              <a:rPr lang="en-US" smtClean="0"/>
              <a:t> / 57</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fr-FR" sz="4000" dirty="0"/>
              <a:t>AA : </a:t>
            </a:r>
            <a:r>
              <a:rPr lang="fr-FR" sz="4000" dirty="0" smtClean="0"/>
              <a:t> Une  logique de Fusion et ses propriétés </a:t>
            </a:r>
            <a:endParaRPr lang="fr-FR" sz="4000" dirty="0"/>
          </a:p>
        </p:txBody>
      </p:sp>
      <p:sp>
        <p:nvSpPr>
          <p:cNvPr id="14339" name="Rectangle 3"/>
          <p:cNvSpPr>
            <a:spLocks noGrp="1" noChangeArrowheads="1"/>
          </p:cNvSpPr>
          <p:nvPr>
            <p:ph idx="1"/>
          </p:nvPr>
        </p:nvSpPr>
        <p:spPr/>
        <p:txBody>
          <a:bodyPr>
            <a:normAutofit/>
          </a:bodyPr>
          <a:lstStyle/>
          <a:p>
            <a:r>
              <a:rPr lang="fr-FR" sz="2400" dirty="0" smtClean="0">
                <a:solidFill>
                  <a:srgbClr val="3A3F60"/>
                </a:solidFill>
              </a:rPr>
              <a:t>Fusion à partir de règles logiques et modifié selon les langages de greffons  </a:t>
            </a:r>
            <a:endParaRPr lang="fr-FR" sz="2400" dirty="0">
              <a:solidFill>
                <a:srgbClr val="3A3F60"/>
              </a:solidFill>
            </a:endParaRPr>
          </a:p>
          <a:p>
            <a:r>
              <a:rPr lang="fr-FR" sz="2400" dirty="0" smtClean="0">
                <a:solidFill>
                  <a:srgbClr val="3A3F60"/>
                </a:solidFill>
              </a:rPr>
              <a:t>Exemple de Propriétés de la composition / fusion inspirées d’ISL [30]</a:t>
            </a:r>
          </a:p>
          <a:p>
            <a:pPr>
              <a:buNone/>
            </a:pPr>
            <a:endParaRPr lang="fr-FR" sz="2400" dirty="0" smtClean="0">
              <a:solidFill>
                <a:srgbClr val="3A3F60"/>
              </a:solidFill>
            </a:endParaRPr>
          </a:p>
          <a:p>
            <a:endParaRPr lang="fr-FR" sz="2400" dirty="0" smtClean="0">
              <a:solidFill>
                <a:srgbClr val="3A3F60"/>
              </a:solidFill>
            </a:endParaRPr>
          </a:p>
          <a:p>
            <a:r>
              <a:rPr lang="fr-FR" sz="2400" dirty="0" smtClean="0">
                <a:solidFill>
                  <a:srgbClr val="3A3F60"/>
                </a:solidFill>
              </a:rPr>
              <a:t>Permet au concepteur de ne pas se soucier de l’ordre d’application des Aspects d’Assemblage</a:t>
            </a:r>
          </a:p>
          <a:p>
            <a:r>
              <a:rPr lang="fr-FR" sz="2400" dirty="0" smtClean="0">
                <a:solidFill>
                  <a:srgbClr val="3A3F60"/>
                </a:solidFill>
              </a:rPr>
              <a:t>Auquel on rajoute </a:t>
            </a: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a:p>
            <a:endParaRPr lang="fr-FR" sz="2800" dirty="0" smtClean="0">
              <a:solidFill>
                <a:srgbClr val="3A3F60"/>
              </a:solidFill>
            </a:endParaRPr>
          </a:p>
        </p:txBody>
      </p:sp>
      <p:sp>
        <p:nvSpPr>
          <p:cNvPr id="8" name="Rectangle 7"/>
          <p:cNvSpPr/>
          <p:nvPr/>
        </p:nvSpPr>
        <p:spPr>
          <a:xfrm>
            <a:off x="3714744" y="6000768"/>
            <a:ext cx="5000660" cy="50006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Perspective 4 :   Autres propriétés pour la fusion</a:t>
            </a:r>
            <a:endParaRPr lang="fr-FR" dirty="0"/>
          </a:p>
        </p:txBody>
      </p:sp>
      <p:sp>
        <p:nvSpPr>
          <p:cNvPr id="14340" name="Rectangle 4"/>
          <p:cNvSpPr>
            <a:spLocks noChangeArrowheads="1"/>
          </p:cNvSpPr>
          <p:nvPr/>
        </p:nvSpPr>
        <p:spPr bwMode="auto">
          <a:xfrm>
            <a:off x="1464447" y="3214686"/>
            <a:ext cx="7056437" cy="86677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lvl="1" algn="l"/>
            <a:r>
              <a:rPr lang="fr-FR" sz="2000" b="1" dirty="0" smtClean="0">
                <a:solidFill>
                  <a:srgbClr val="708E83"/>
                </a:solidFill>
              </a:rPr>
              <a:t>Commutativité </a:t>
            </a:r>
            <a:r>
              <a:rPr lang="fr-FR" sz="2000" dirty="0" smtClean="0">
                <a:solidFill>
                  <a:srgbClr val="708E83"/>
                </a:solidFill>
              </a:rPr>
              <a:t>:  AA0 </a:t>
            </a:r>
            <a:r>
              <a:rPr lang="en-US" sz="2000" dirty="0" smtClean="0">
                <a:solidFill>
                  <a:srgbClr val="708E83"/>
                </a:solidFill>
                <a:sym typeface="Wingdings 2" pitchFamily="18" charset="2"/>
              </a:rPr>
              <a:t> </a:t>
            </a:r>
            <a:r>
              <a:rPr lang="en-US" sz="2000" dirty="0">
                <a:solidFill>
                  <a:srgbClr val="708E83"/>
                </a:solidFill>
                <a:sym typeface="Wingdings 2" pitchFamily="18" charset="2"/>
              </a:rPr>
              <a:t>AA1 = </a:t>
            </a:r>
            <a:r>
              <a:rPr lang="fr-FR" sz="2000" dirty="0">
                <a:solidFill>
                  <a:srgbClr val="708E83"/>
                </a:solidFill>
              </a:rPr>
              <a:t>AA0 </a:t>
            </a:r>
            <a:r>
              <a:rPr lang="en-US" sz="2000" dirty="0">
                <a:solidFill>
                  <a:srgbClr val="708E83"/>
                </a:solidFill>
              </a:rPr>
              <a:t> </a:t>
            </a:r>
            <a:r>
              <a:rPr lang="en-US" sz="2000" dirty="0">
                <a:solidFill>
                  <a:srgbClr val="708E83"/>
                </a:solidFill>
                <a:sym typeface="Wingdings 2" pitchFamily="18" charset="2"/>
              </a:rPr>
              <a:t> A</a:t>
            </a:r>
            <a:r>
              <a:rPr lang="fr-FR" sz="2000" dirty="0">
                <a:solidFill>
                  <a:srgbClr val="708E83"/>
                </a:solidFill>
              </a:rPr>
              <a:t>A</a:t>
            </a:r>
            <a:r>
              <a:rPr lang="en-US" sz="2000" dirty="0">
                <a:solidFill>
                  <a:srgbClr val="708E83"/>
                </a:solidFill>
                <a:sym typeface="Wingdings 2" pitchFamily="18" charset="2"/>
              </a:rPr>
              <a:t>1</a:t>
            </a:r>
            <a:endParaRPr lang="fr-FR" sz="2000" dirty="0">
              <a:solidFill>
                <a:srgbClr val="708E83"/>
              </a:solidFill>
            </a:endParaRPr>
          </a:p>
          <a:p>
            <a:pPr lvl="1" algn="l"/>
            <a:r>
              <a:rPr lang="fr-FR" sz="2000" b="1" dirty="0" smtClean="0">
                <a:solidFill>
                  <a:srgbClr val="708E83"/>
                </a:solidFill>
              </a:rPr>
              <a:t>Associativité</a:t>
            </a:r>
            <a:r>
              <a:rPr lang="fr-FR" sz="2000" dirty="0" smtClean="0">
                <a:solidFill>
                  <a:srgbClr val="708E83"/>
                </a:solidFill>
              </a:rPr>
              <a:t> </a:t>
            </a:r>
            <a:r>
              <a:rPr lang="fr-FR" sz="2000" dirty="0">
                <a:solidFill>
                  <a:srgbClr val="708E83"/>
                </a:solidFill>
              </a:rPr>
              <a:t>: (</a:t>
            </a:r>
            <a:r>
              <a:rPr lang="fr-FR" sz="2000" dirty="0" smtClean="0">
                <a:solidFill>
                  <a:srgbClr val="708E83"/>
                </a:solidFill>
              </a:rPr>
              <a:t>AA0</a:t>
            </a:r>
            <a:r>
              <a:rPr lang="en-US" sz="2000" dirty="0" smtClean="0">
                <a:solidFill>
                  <a:srgbClr val="708E83"/>
                </a:solidFill>
              </a:rPr>
              <a:t> </a:t>
            </a:r>
            <a:r>
              <a:rPr lang="en-US" sz="2000" dirty="0">
                <a:solidFill>
                  <a:srgbClr val="708E83"/>
                </a:solidFill>
                <a:sym typeface="Wingdings 2" pitchFamily="18" charset="2"/>
              </a:rPr>
              <a:t> A</a:t>
            </a:r>
            <a:r>
              <a:rPr lang="fr-FR" sz="2000" dirty="0">
                <a:solidFill>
                  <a:srgbClr val="708E83"/>
                </a:solidFill>
              </a:rPr>
              <a:t>A</a:t>
            </a:r>
            <a:r>
              <a:rPr lang="en-US" sz="2000" dirty="0">
                <a:solidFill>
                  <a:srgbClr val="708E83"/>
                </a:solidFill>
                <a:sym typeface="Wingdings 2" pitchFamily="18" charset="2"/>
              </a:rPr>
              <a:t>1) A</a:t>
            </a:r>
            <a:r>
              <a:rPr lang="fr-FR" sz="2000" dirty="0">
                <a:solidFill>
                  <a:srgbClr val="708E83"/>
                </a:solidFill>
              </a:rPr>
              <a:t>A</a:t>
            </a:r>
            <a:r>
              <a:rPr lang="en-US" sz="2000" dirty="0">
                <a:solidFill>
                  <a:srgbClr val="708E83"/>
                </a:solidFill>
                <a:sym typeface="Wingdings 2" pitchFamily="18" charset="2"/>
              </a:rPr>
              <a:t>2 = </a:t>
            </a:r>
            <a:r>
              <a:rPr lang="fr-FR" sz="2000" dirty="0">
                <a:solidFill>
                  <a:srgbClr val="708E83"/>
                </a:solidFill>
              </a:rPr>
              <a:t>AA0 </a:t>
            </a:r>
            <a:r>
              <a:rPr lang="en-US" sz="2000" dirty="0">
                <a:solidFill>
                  <a:srgbClr val="708E83"/>
                </a:solidFill>
              </a:rPr>
              <a:t> </a:t>
            </a:r>
            <a:r>
              <a:rPr lang="en-US" sz="2000" dirty="0">
                <a:solidFill>
                  <a:srgbClr val="708E83"/>
                </a:solidFill>
                <a:sym typeface="Wingdings 2" pitchFamily="18" charset="2"/>
              </a:rPr>
              <a:t> (A</a:t>
            </a:r>
            <a:r>
              <a:rPr lang="fr-FR" sz="2000" dirty="0">
                <a:solidFill>
                  <a:srgbClr val="708E83"/>
                </a:solidFill>
              </a:rPr>
              <a:t>A</a:t>
            </a:r>
            <a:r>
              <a:rPr lang="en-US" sz="2000" dirty="0">
                <a:solidFill>
                  <a:srgbClr val="708E83"/>
                </a:solidFill>
                <a:sym typeface="Wingdings 2" pitchFamily="18" charset="2"/>
              </a:rPr>
              <a:t>1  A</a:t>
            </a:r>
            <a:r>
              <a:rPr lang="fr-FR" sz="2000" dirty="0">
                <a:solidFill>
                  <a:srgbClr val="708E83"/>
                </a:solidFill>
              </a:rPr>
              <a:t>A</a:t>
            </a:r>
            <a:r>
              <a:rPr lang="en-US" sz="2000" dirty="0">
                <a:solidFill>
                  <a:srgbClr val="708E83"/>
                </a:solidFill>
                <a:sym typeface="Wingdings 2" pitchFamily="18" charset="2"/>
              </a:rPr>
              <a:t>2</a:t>
            </a:r>
            <a:r>
              <a:rPr lang="en-US" sz="2000" dirty="0" smtClean="0">
                <a:solidFill>
                  <a:srgbClr val="708E83"/>
                </a:solidFill>
                <a:sym typeface="Wingdings 2" pitchFamily="18" charset="2"/>
              </a:rPr>
              <a:t>)</a:t>
            </a:r>
            <a:endParaRPr lang="en-US" sz="2000" dirty="0">
              <a:solidFill>
                <a:srgbClr val="708E83"/>
              </a:solidFill>
              <a:sym typeface="Wingdings 2" pitchFamily="18" charset="2"/>
            </a:endParaRPr>
          </a:p>
        </p:txBody>
      </p:sp>
      <p:sp>
        <p:nvSpPr>
          <p:cNvPr id="12" name="Rectangle 4"/>
          <p:cNvSpPr>
            <a:spLocks noChangeArrowheads="1"/>
          </p:cNvSpPr>
          <p:nvPr/>
        </p:nvSpPr>
        <p:spPr bwMode="auto">
          <a:xfrm>
            <a:off x="1464447" y="5348309"/>
            <a:ext cx="7056437" cy="58102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lvl="1" algn="l"/>
            <a:endParaRPr lang="fr-FR" sz="2000" b="1" dirty="0">
              <a:solidFill>
                <a:srgbClr val="708E83"/>
              </a:solidFill>
            </a:endParaRPr>
          </a:p>
          <a:p>
            <a:pPr lvl="1" algn="l"/>
            <a:r>
              <a:rPr lang="fr-FR" sz="2000" b="1" dirty="0" smtClean="0">
                <a:solidFill>
                  <a:srgbClr val="708E83"/>
                </a:solidFill>
              </a:rPr>
              <a:t>Idempotence</a:t>
            </a:r>
            <a:r>
              <a:rPr lang="fr-FR" sz="2000" dirty="0" smtClean="0">
                <a:solidFill>
                  <a:srgbClr val="708E83"/>
                </a:solidFill>
              </a:rPr>
              <a:t> </a:t>
            </a:r>
            <a:r>
              <a:rPr lang="fr-FR" sz="2000" dirty="0">
                <a:solidFill>
                  <a:srgbClr val="708E83"/>
                </a:solidFill>
              </a:rPr>
              <a:t>: </a:t>
            </a:r>
            <a:r>
              <a:rPr lang="fr-FR" sz="2000" dirty="0" smtClean="0">
                <a:solidFill>
                  <a:srgbClr val="708E83"/>
                </a:solidFill>
              </a:rPr>
              <a:t> AA0</a:t>
            </a:r>
            <a:r>
              <a:rPr lang="en-US" sz="2000" dirty="0" smtClean="0">
                <a:solidFill>
                  <a:srgbClr val="708E83"/>
                </a:solidFill>
              </a:rPr>
              <a:t> </a:t>
            </a:r>
            <a:r>
              <a:rPr lang="en-US" sz="2000" dirty="0">
                <a:solidFill>
                  <a:srgbClr val="708E83"/>
                </a:solidFill>
                <a:sym typeface="Wingdings 2" pitchFamily="18" charset="2"/>
              </a:rPr>
              <a:t> A</a:t>
            </a:r>
            <a:r>
              <a:rPr lang="fr-FR" sz="2000" dirty="0">
                <a:solidFill>
                  <a:srgbClr val="708E83"/>
                </a:solidFill>
              </a:rPr>
              <a:t>A</a:t>
            </a:r>
            <a:r>
              <a:rPr lang="en-US" sz="2000" dirty="0">
                <a:solidFill>
                  <a:srgbClr val="708E83"/>
                </a:solidFill>
                <a:sym typeface="Wingdings 2" pitchFamily="18" charset="2"/>
              </a:rPr>
              <a:t>0  = </a:t>
            </a:r>
            <a:r>
              <a:rPr lang="fr-FR" sz="2000" dirty="0">
                <a:solidFill>
                  <a:srgbClr val="708E83"/>
                </a:solidFill>
              </a:rPr>
              <a:t>AA0</a:t>
            </a:r>
          </a:p>
          <a:p>
            <a:pPr algn="l"/>
            <a:endParaRPr lang="fr-FR" sz="2000" dirty="0"/>
          </a:p>
        </p:txBody>
      </p:sp>
      <p:sp>
        <p:nvSpPr>
          <p:cNvPr id="15" name="Espace réservé du pied de page 14"/>
          <p:cNvSpPr>
            <a:spLocks noGrp="1"/>
          </p:cNvSpPr>
          <p:nvPr>
            <p:ph type="ftr" sz="quarter" idx="12"/>
          </p:nvPr>
        </p:nvSpPr>
        <p:spPr/>
        <p:txBody>
          <a:bodyPr/>
          <a:lstStyle/>
          <a:p>
            <a:r>
              <a:rPr lang="fr-FR" smtClean="0"/>
              <a:t>Soutenance de thèse D. CHEUNG-FOO-WO</a:t>
            </a:r>
            <a:endParaRPr lang="en-US" dirty="0"/>
          </a:p>
        </p:txBody>
      </p:sp>
      <p:sp>
        <p:nvSpPr>
          <p:cNvPr id="9" name="Espace réservé de la date 8"/>
          <p:cNvSpPr>
            <a:spLocks noGrp="1"/>
          </p:cNvSpPr>
          <p:nvPr>
            <p:ph type="dt" sz="half" idx="10"/>
          </p:nvPr>
        </p:nvSpPr>
        <p:spPr/>
        <p:txBody>
          <a:bodyPr/>
          <a:lstStyle/>
          <a:p>
            <a:fld id="{0B8FD37D-AD8E-43E1-A887-CE76D0033439}" type="datetime4">
              <a:rPr lang="fr-FR" smtClean="0"/>
              <a:pPr/>
              <a:t>11 mars 2009</a:t>
            </a:fld>
            <a:endParaRPr lang="en-US" dirty="0"/>
          </a:p>
        </p:txBody>
      </p:sp>
      <p:sp>
        <p:nvSpPr>
          <p:cNvPr id="11" name="Espace réservé du numéro de diapositive 10"/>
          <p:cNvSpPr>
            <a:spLocks noGrp="1"/>
          </p:cNvSpPr>
          <p:nvPr>
            <p:ph type="sldNum" sz="quarter" idx="11"/>
          </p:nvPr>
        </p:nvSpPr>
        <p:spPr/>
        <p:txBody>
          <a:bodyPr/>
          <a:lstStyle/>
          <a:p>
            <a:fld id="{1EEAF064-13DC-4D34-B1BB-FC6DCD72F942}" type="slidenum">
              <a:rPr lang="en-US" smtClean="0"/>
              <a:pPr/>
              <a:t>37</a:t>
            </a:fld>
            <a:r>
              <a:rPr lang="en-US" smtClean="0"/>
              <a:t> / 57</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AA : Deux langages de greffons </a:t>
            </a:r>
            <a:endParaRPr lang="fr-FR" dirty="0"/>
          </a:p>
        </p:txBody>
      </p:sp>
      <p:sp>
        <p:nvSpPr>
          <p:cNvPr id="3" name="Espace réservé du contenu 2"/>
          <p:cNvSpPr>
            <a:spLocks noGrp="1"/>
          </p:cNvSpPr>
          <p:nvPr>
            <p:ph idx="1"/>
          </p:nvPr>
        </p:nvSpPr>
        <p:spPr/>
        <p:txBody>
          <a:bodyPr>
            <a:normAutofit/>
          </a:bodyPr>
          <a:lstStyle/>
          <a:p>
            <a:r>
              <a:rPr lang="fr-FR" dirty="0" smtClean="0"/>
              <a:t>ISL4WComp pour gérer la concurrence au niveau de la diffusion d’événements et réécriture de méthode</a:t>
            </a:r>
          </a:p>
          <a:p>
            <a:endParaRPr lang="fr-FR" dirty="0" smtClean="0"/>
          </a:p>
          <a:p>
            <a:endParaRPr lang="fr-FR" dirty="0" smtClean="0"/>
          </a:p>
          <a:p>
            <a:r>
              <a:rPr lang="fr-FR" dirty="0" smtClean="0"/>
              <a:t>BSL pour gérer la concurrence au niveau des appels de méthode</a:t>
            </a:r>
          </a:p>
          <a:p>
            <a:pPr>
              <a:buNone/>
            </a:pPr>
            <a:r>
              <a:rPr lang="fr-FR" dirty="0" smtClean="0"/>
              <a:t>		</a:t>
            </a:r>
            <a:endParaRPr lang="fr-FR" dirty="0">
              <a:solidFill>
                <a:schemeClr val="accent4">
                  <a:lumMod val="75000"/>
                </a:schemeClr>
              </a:solidFill>
            </a:endParaRPr>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11" name="Rectangle 10"/>
          <p:cNvSpPr/>
          <p:nvPr/>
        </p:nvSpPr>
        <p:spPr>
          <a:xfrm>
            <a:off x="2857488" y="3571876"/>
            <a:ext cx="157163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Evénement</a:t>
            </a:r>
            <a:endParaRPr lang="fr-FR" dirty="0"/>
          </a:p>
        </p:txBody>
      </p:sp>
      <p:sp>
        <p:nvSpPr>
          <p:cNvPr id="12" name="Rectangle 11"/>
          <p:cNvSpPr/>
          <p:nvPr/>
        </p:nvSpPr>
        <p:spPr>
          <a:xfrm>
            <a:off x="5572132" y="3571876"/>
            <a:ext cx="300039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Assemblage de composants</a:t>
            </a:r>
            <a:endParaRPr lang="fr-FR" dirty="0"/>
          </a:p>
        </p:txBody>
      </p:sp>
      <p:cxnSp>
        <p:nvCxnSpPr>
          <p:cNvPr id="14" name="Connecteur droit avec flèche 13"/>
          <p:cNvCxnSpPr>
            <a:stCxn id="11" idx="3"/>
            <a:endCxn id="12" idx="1"/>
          </p:cNvCxnSpPr>
          <p:nvPr/>
        </p:nvCxnSpPr>
        <p:spPr>
          <a:xfrm>
            <a:off x="4429124" y="3821909"/>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16" y="5572140"/>
            <a:ext cx="157163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méthode</a:t>
            </a:r>
            <a:endParaRPr lang="fr-FR" dirty="0"/>
          </a:p>
        </p:txBody>
      </p:sp>
      <p:sp>
        <p:nvSpPr>
          <p:cNvPr id="16" name="Rectangle 15"/>
          <p:cNvSpPr/>
          <p:nvPr/>
        </p:nvSpPr>
        <p:spPr>
          <a:xfrm>
            <a:off x="2714612" y="5572140"/>
            <a:ext cx="300039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Assemblage de composants</a:t>
            </a:r>
            <a:endParaRPr lang="fr-FR" dirty="0"/>
          </a:p>
        </p:txBody>
      </p:sp>
      <p:cxnSp>
        <p:nvCxnSpPr>
          <p:cNvPr id="17" name="Connecteur droit avec flèche 16"/>
          <p:cNvCxnSpPr/>
          <p:nvPr/>
        </p:nvCxnSpPr>
        <p:spPr>
          <a:xfrm>
            <a:off x="5715008" y="5857892"/>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00364" y="3714752"/>
            <a:ext cx="157163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Evénement</a:t>
            </a:r>
          </a:p>
          <a:p>
            <a:pPr algn="ctr"/>
            <a:r>
              <a:rPr lang="fr-FR" dirty="0" smtClean="0"/>
              <a:t>Méthode</a:t>
            </a:r>
            <a:endParaRPr lang="fr-FR" dirty="0"/>
          </a:p>
        </p:txBody>
      </p:sp>
      <p:sp>
        <p:nvSpPr>
          <p:cNvPr id="19" name="Rectangle 18"/>
          <p:cNvSpPr/>
          <p:nvPr/>
        </p:nvSpPr>
        <p:spPr>
          <a:xfrm>
            <a:off x="5715008" y="3714752"/>
            <a:ext cx="300039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Assemblage de composants</a:t>
            </a:r>
            <a:endParaRPr lang="fr-FR" dirty="0"/>
          </a:p>
        </p:txBody>
      </p:sp>
      <p:cxnSp>
        <p:nvCxnSpPr>
          <p:cNvPr id="20" name="Connecteur droit avec flèche 19"/>
          <p:cNvCxnSpPr>
            <a:stCxn id="18" idx="3"/>
            <a:endCxn id="19" idx="1"/>
          </p:cNvCxnSpPr>
          <p:nvPr/>
        </p:nvCxnSpPr>
        <p:spPr>
          <a:xfrm>
            <a:off x="4572000" y="3964785"/>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000892" y="5715016"/>
            <a:ext cx="157163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Méthode</a:t>
            </a:r>
            <a:endParaRPr lang="fr-FR" dirty="0"/>
          </a:p>
        </p:txBody>
      </p:sp>
      <p:sp>
        <p:nvSpPr>
          <p:cNvPr id="22" name="Rectangle 21"/>
          <p:cNvSpPr/>
          <p:nvPr/>
        </p:nvSpPr>
        <p:spPr>
          <a:xfrm>
            <a:off x="2857488" y="5715016"/>
            <a:ext cx="300039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Assemblage de composants</a:t>
            </a:r>
            <a:endParaRPr lang="fr-FR" dirty="0"/>
          </a:p>
        </p:txBody>
      </p:sp>
      <p:cxnSp>
        <p:nvCxnSpPr>
          <p:cNvPr id="23" name="Connecteur droit avec flèche 22"/>
          <p:cNvCxnSpPr/>
          <p:nvPr/>
        </p:nvCxnSpPr>
        <p:spPr>
          <a:xfrm>
            <a:off x="5857884" y="6000768"/>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Explosion 1 23"/>
          <p:cNvSpPr/>
          <p:nvPr/>
        </p:nvSpPr>
        <p:spPr>
          <a:xfrm>
            <a:off x="2571736" y="3429000"/>
            <a:ext cx="642910" cy="571504"/>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5" name="Explosion 1 24"/>
          <p:cNvSpPr/>
          <p:nvPr/>
        </p:nvSpPr>
        <p:spPr>
          <a:xfrm>
            <a:off x="8143900" y="5357826"/>
            <a:ext cx="642910" cy="571504"/>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6" name="Espace réservé de la date 25"/>
          <p:cNvSpPr>
            <a:spLocks noGrp="1"/>
          </p:cNvSpPr>
          <p:nvPr>
            <p:ph type="dt" sz="half" idx="10"/>
          </p:nvPr>
        </p:nvSpPr>
        <p:spPr/>
        <p:txBody>
          <a:bodyPr/>
          <a:lstStyle/>
          <a:p>
            <a:fld id="{2E90BA37-161C-4972-A36A-09FA3C364319}" type="datetime4">
              <a:rPr lang="fr-FR" smtClean="0"/>
              <a:pPr/>
              <a:t>11 mars 2009</a:t>
            </a:fld>
            <a:endParaRPr lang="en-US" dirty="0"/>
          </a:p>
        </p:txBody>
      </p:sp>
      <p:sp>
        <p:nvSpPr>
          <p:cNvPr id="28" name="Espace réservé du numéro de diapositive 27"/>
          <p:cNvSpPr>
            <a:spLocks noGrp="1"/>
          </p:cNvSpPr>
          <p:nvPr>
            <p:ph type="sldNum" sz="quarter" idx="11"/>
          </p:nvPr>
        </p:nvSpPr>
        <p:spPr/>
        <p:txBody>
          <a:bodyPr/>
          <a:lstStyle/>
          <a:p>
            <a:fld id="{1EEAF064-13DC-4D34-B1BB-FC6DCD72F942}" type="slidenum">
              <a:rPr lang="en-US" smtClean="0"/>
              <a:pPr/>
              <a:t>38</a:t>
            </a:fld>
            <a:r>
              <a:rPr lang="en-US" smtClean="0"/>
              <a:t> / 57</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0"/>
            <a:ext cx="7715272" cy="1143000"/>
          </a:xfrm>
        </p:spPr>
        <p:txBody>
          <a:bodyPr>
            <a:normAutofit fontScale="90000"/>
          </a:bodyPr>
          <a:lstStyle/>
          <a:p>
            <a:pPr algn="l"/>
            <a:r>
              <a:rPr lang="fr-FR" dirty="0" smtClean="0"/>
              <a:t>AA: le premier langage pour greffon ISL4WComp</a:t>
            </a:r>
            <a:endParaRPr lang="fr-FR" dirty="0"/>
          </a:p>
        </p:txBody>
      </p:sp>
      <p:sp>
        <p:nvSpPr>
          <p:cNvPr id="47" name="Espace réservé du pied de page 46"/>
          <p:cNvSpPr>
            <a:spLocks noGrp="1"/>
          </p:cNvSpPr>
          <p:nvPr>
            <p:ph type="ftr" sz="quarter" idx="11"/>
          </p:nvPr>
        </p:nvSpPr>
        <p:spPr/>
        <p:txBody>
          <a:bodyPr/>
          <a:lstStyle/>
          <a:p>
            <a:r>
              <a:rPr lang="fr-FR" smtClean="0"/>
              <a:t>Soutenance de thèse D. CHEUNG-FOO-WO</a:t>
            </a:r>
            <a:endParaRPr lang="en-US" dirty="0"/>
          </a:p>
        </p:txBody>
      </p:sp>
      <p:sp>
        <p:nvSpPr>
          <p:cNvPr id="26" name="ZoneTexte 25"/>
          <p:cNvSpPr txBox="1"/>
          <p:nvPr/>
        </p:nvSpPr>
        <p:spPr>
          <a:xfrm>
            <a:off x="1071538" y="2513010"/>
            <a:ext cx="4203523" cy="3416320"/>
          </a:xfrm>
          <a:prstGeom prst="rect">
            <a:avLst/>
          </a:prstGeom>
          <a:noFill/>
        </p:spPr>
        <p:txBody>
          <a:bodyPr wrap="none" rtlCol="0">
            <a:spAutoFit/>
          </a:bodyPr>
          <a:lstStyle/>
          <a:p>
            <a:r>
              <a:rPr lang="fr-FR" b="1" dirty="0" smtClean="0"/>
              <a:t>Composants spécifiques </a:t>
            </a:r>
            <a:r>
              <a:rPr lang="fr-FR" dirty="0" smtClean="0"/>
              <a:t>:</a:t>
            </a:r>
          </a:p>
          <a:p>
            <a:r>
              <a:rPr lang="fr-FR" dirty="0" smtClean="0"/>
              <a:t>	Condition, séquence, parallélisme</a:t>
            </a:r>
          </a:p>
          <a:p>
            <a:endParaRPr lang="fr-FR" dirty="0" smtClean="0"/>
          </a:p>
          <a:p>
            <a:r>
              <a:rPr lang="fr-FR" b="1" dirty="0" smtClean="0"/>
              <a:t>Opérateurs internes </a:t>
            </a:r>
            <a:r>
              <a:rPr lang="fr-FR" dirty="0" smtClean="0"/>
              <a:t>:</a:t>
            </a:r>
          </a:p>
          <a:p>
            <a:r>
              <a:rPr lang="fr-FR" dirty="0" smtClean="0"/>
              <a:t>	call, </a:t>
            </a:r>
            <a:r>
              <a:rPr lang="fr-FR" dirty="0" err="1" smtClean="0"/>
              <a:t>delegate</a:t>
            </a:r>
            <a:endParaRPr lang="fr-FR" dirty="0" smtClean="0"/>
          </a:p>
          <a:p>
            <a:endParaRPr lang="fr-FR" dirty="0" smtClean="0"/>
          </a:p>
          <a:p>
            <a:r>
              <a:rPr lang="fr-FR" b="1" dirty="0" smtClean="0"/>
              <a:t>Exemple </a:t>
            </a:r>
            <a:r>
              <a:rPr lang="fr-FR" dirty="0" smtClean="0"/>
              <a:t>:</a:t>
            </a:r>
          </a:p>
          <a:p>
            <a:endParaRPr lang="fr-FR" dirty="0" smtClean="0"/>
          </a:p>
          <a:p>
            <a:r>
              <a:rPr lang="fr-FR" dirty="0" smtClean="0"/>
              <a:t>	C1.^op </a:t>
            </a:r>
            <a:r>
              <a:rPr lang="fr-FR" dirty="0" smtClean="0">
                <a:sym typeface="Wingdings" pitchFamily="2" charset="2"/>
              </a:rPr>
              <a:t> </a:t>
            </a:r>
            <a:r>
              <a:rPr lang="fr-FR" dirty="0" err="1" smtClean="0">
                <a:sym typeface="Wingdings" pitchFamily="2" charset="2"/>
              </a:rPr>
              <a:t>seq</a:t>
            </a:r>
            <a:r>
              <a:rPr lang="fr-FR" dirty="0" smtClean="0">
                <a:sym typeface="Wingdings" pitchFamily="2" charset="2"/>
              </a:rPr>
              <a:t>(C2.</a:t>
            </a:r>
            <a:r>
              <a:rPr lang="fr-FR" dirty="0" err="1" smtClean="0">
                <a:sym typeface="Wingdings" pitchFamily="2" charset="2"/>
              </a:rPr>
              <a:t>a,call</a:t>
            </a:r>
            <a:r>
              <a:rPr lang="fr-FR" dirty="0" smtClean="0">
                <a:sym typeface="Wingdings" pitchFamily="2" charset="2"/>
              </a:rPr>
              <a:t>)</a:t>
            </a:r>
            <a:endParaRPr lang="fr-FR" dirty="0" smtClean="0"/>
          </a:p>
          <a:p>
            <a:endParaRPr lang="fr-FR" dirty="0" smtClean="0"/>
          </a:p>
          <a:p>
            <a:endParaRPr lang="fr-FR" dirty="0" smtClean="0"/>
          </a:p>
          <a:p>
            <a:endParaRPr lang="fr-FR" dirty="0" smtClean="0"/>
          </a:p>
        </p:txBody>
      </p:sp>
      <p:sp>
        <p:nvSpPr>
          <p:cNvPr id="12" name="Rectangle à coins arrondis 11"/>
          <p:cNvSpPr/>
          <p:nvPr/>
        </p:nvSpPr>
        <p:spPr>
          <a:xfrm>
            <a:off x="6429388" y="1071546"/>
            <a:ext cx="1428760"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IF</a:t>
            </a:r>
          </a:p>
        </p:txBody>
      </p:sp>
      <p:sp>
        <p:nvSpPr>
          <p:cNvPr id="13" name="ZoneTexte 12"/>
          <p:cNvSpPr txBox="1"/>
          <p:nvPr/>
        </p:nvSpPr>
        <p:spPr>
          <a:xfrm>
            <a:off x="6643702" y="642918"/>
            <a:ext cx="994183" cy="369332"/>
          </a:xfrm>
          <a:prstGeom prst="rect">
            <a:avLst/>
          </a:prstGeom>
          <a:noFill/>
        </p:spPr>
        <p:txBody>
          <a:bodyPr wrap="none" rtlCol="0">
            <a:spAutoFit/>
          </a:bodyPr>
          <a:lstStyle/>
          <a:p>
            <a:r>
              <a:rPr lang="fr-FR" dirty="0" smtClean="0"/>
              <a:t>if(c,…,…)</a:t>
            </a:r>
          </a:p>
        </p:txBody>
      </p:sp>
      <p:sp>
        <p:nvSpPr>
          <p:cNvPr id="14" name="ZoneTexte 13"/>
          <p:cNvSpPr txBox="1"/>
          <p:nvPr/>
        </p:nvSpPr>
        <p:spPr>
          <a:xfrm>
            <a:off x="5500694" y="1214422"/>
            <a:ext cx="417102" cy="369332"/>
          </a:xfrm>
          <a:prstGeom prst="rect">
            <a:avLst/>
          </a:prstGeom>
          <a:noFill/>
        </p:spPr>
        <p:txBody>
          <a:bodyPr wrap="none" rtlCol="0">
            <a:spAutoFit/>
          </a:bodyPr>
          <a:lstStyle/>
          <a:p>
            <a:r>
              <a:rPr lang="fr-FR" dirty="0" smtClean="0"/>
              <a:t>e1</a:t>
            </a:r>
            <a:endParaRPr lang="fr-FR" dirty="0"/>
          </a:p>
        </p:txBody>
      </p:sp>
      <p:cxnSp>
        <p:nvCxnSpPr>
          <p:cNvPr id="15" name="Connecteur droit avec flèche 14"/>
          <p:cNvCxnSpPr>
            <a:stCxn id="14" idx="3"/>
            <a:endCxn id="12" idx="1"/>
          </p:cNvCxnSpPr>
          <p:nvPr/>
        </p:nvCxnSpPr>
        <p:spPr>
          <a:xfrm flipV="1">
            <a:off x="5917796" y="1393017"/>
            <a:ext cx="51159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072462" y="1000108"/>
            <a:ext cx="282450" cy="369332"/>
          </a:xfrm>
          <a:prstGeom prst="rect">
            <a:avLst/>
          </a:prstGeom>
          <a:noFill/>
        </p:spPr>
        <p:txBody>
          <a:bodyPr wrap="none" rtlCol="0">
            <a:spAutoFit/>
          </a:bodyPr>
          <a:lstStyle/>
          <a:p>
            <a:r>
              <a:rPr lang="fr-FR" dirty="0" smtClean="0"/>
              <a:t>c</a:t>
            </a:r>
            <a:endParaRPr lang="fr-FR" dirty="0"/>
          </a:p>
        </p:txBody>
      </p:sp>
      <p:cxnSp>
        <p:nvCxnSpPr>
          <p:cNvPr id="17" name="Connecteur droit avec flèche 16"/>
          <p:cNvCxnSpPr/>
          <p:nvPr/>
        </p:nvCxnSpPr>
        <p:spPr>
          <a:xfrm>
            <a:off x="7858148" y="1214422"/>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00694" y="1785926"/>
            <a:ext cx="3148041" cy="646331"/>
          </a:xfrm>
          <a:prstGeom prst="rect">
            <a:avLst/>
          </a:prstGeom>
          <a:noFill/>
        </p:spPr>
        <p:txBody>
          <a:bodyPr wrap="none" rtlCol="0">
            <a:spAutoFit/>
          </a:bodyPr>
          <a:lstStyle/>
          <a:p>
            <a:r>
              <a:rPr lang="fr-FR" dirty="0" smtClean="0"/>
              <a:t>Redirection d’un événement</a:t>
            </a:r>
            <a:br>
              <a:rPr lang="fr-FR" dirty="0" smtClean="0"/>
            </a:br>
            <a:r>
              <a:rPr lang="fr-FR" dirty="0" smtClean="0"/>
              <a:t>selon que c renvoie vrai ou faux</a:t>
            </a:r>
            <a:endParaRPr lang="fr-FR" dirty="0"/>
          </a:p>
        </p:txBody>
      </p:sp>
      <p:cxnSp>
        <p:nvCxnSpPr>
          <p:cNvPr id="22" name="Connecteur droit avec flèche 21"/>
          <p:cNvCxnSpPr/>
          <p:nvPr/>
        </p:nvCxnSpPr>
        <p:spPr>
          <a:xfrm>
            <a:off x="7858148" y="1428736"/>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7858148" y="1643050"/>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001024" y="1285860"/>
            <a:ext cx="763351" cy="369332"/>
          </a:xfrm>
          <a:prstGeom prst="rect">
            <a:avLst/>
          </a:prstGeom>
          <a:noFill/>
        </p:spPr>
        <p:txBody>
          <a:bodyPr wrap="none" rtlCol="0">
            <a:spAutoFit/>
          </a:bodyPr>
          <a:lstStyle/>
          <a:p>
            <a:r>
              <a:rPr lang="fr-FR" dirty="0" smtClean="0"/>
              <a:t>e1 si c</a:t>
            </a:r>
            <a:endParaRPr lang="fr-FR" dirty="0"/>
          </a:p>
        </p:txBody>
      </p:sp>
      <p:sp>
        <p:nvSpPr>
          <p:cNvPr id="39" name="Rectangle à coins arrondis 38"/>
          <p:cNvSpPr/>
          <p:nvPr/>
        </p:nvSpPr>
        <p:spPr>
          <a:xfrm>
            <a:off x="6429388" y="3000372"/>
            <a:ext cx="1428760"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SEQ</a:t>
            </a:r>
          </a:p>
        </p:txBody>
      </p:sp>
      <p:sp>
        <p:nvSpPr>
          <p:cNvPr id="40" name="ZoneTexte 39"/>
          <p:cNvSpPr txBox="1"/>
          <p:nvPr/>
        </p:nvSpPr>
        <p:spPr>
          <a:xfrm>
            <a:off x="6643702" y="2571744"/>
            <a:ext cx="1058303" cy="369332"/>
          </a:xfrm>
          <a:prstGeom prst="rect">
            <a:avLst/>
          </a:prstGeom>
          <a:noFill/>
        </p:spPr>
        <p:txBody>
          <a:bodyPr wrap="none" rtlCol="0">
            <a:spAutoFit/>
          </a:bodyPr>
          <a:lstStyle/>
          <a:p>
            <a:r>
              <a:rPr lang="fr-FR" dirty="0" err="1" smtClean="0"/>
              <a:t>Seq</a:t>
            </a:r>
            <a:r>
              <a:rPr lang="fr-FR" dirty="0" smtClean="0"/>
              <a:t>(…,…)</a:t>
            </a:r>
          </a:p>
        </p:txBody>
      </p:sp>
      <p:sp>
        <p:nvSpPr>
          <p:cNvPr id="41" name="ZoneTexte 40"/>
          <p:cNvSpPr txBox="1"/>
          <p:nvPr/>
        </p:nvSpPr>
        <p:spPr>
          <a:xfrm>
            <a:off x="5500694" y="3143248"/>
            <a:ext cx="417102" cy="369332"/>
          </a:xfrm>
          <a:prstGeom prst="rect">
            <a:avLst/>
          </a:prstGeom>
          <a:noFill/>
        </p:spPr>
        <p:txBody>
          <a:bodyPr wrap="none" rtlCol="0">
            <a:spAutoFit/>
          </a:bodyPr>
          <a:lstStyle/>
          <a:p>
            <a:r>
              <a:rPr lang="fr-FR" dirty="0" smtClean="0"/>
              <a:t>e1</a:t>
            </a:r>
            <a:endParaRPr lang="fr-FR" dirty="0"/>
          </a:p>
        </p:txBody>
      </p:sp>
      <p:cxnSp>
        <p:nvCxnSpPr>
          <p:cNvPr id="42" name="Connecteur droit avec flèche 41"/>
          <p:cNvCxnSpPr>
            <a:stCxn id="41" idx="3"/>
            <a:endCxn id="39" idx="1"/>
          </p:cNvCxnSpPr>
          <p:nvPr/>
        </p:nvCxnSpPr>
        <p:spPr>
          <a:xfrm flipV="1">
            <a:off x="5917796" y="3321843"/>
            <a:ext cx="51159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7858148" y="3143248"/>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500694" y="3714752"/>
            <a:ext cx="3226204" cy="646331"/>
          </a:xfrm>
          <a:prstGeom prst="rect">
            <a:avLst/>
          </a:prstGeom>
          <a:noFill/>
        </p:spPr>
        <p:txBody>
          <a:bodyPr wrap="none" rtlCol="0">
            <a:spAutoFit/>
          </a:bodyPr>
          <a:lstStyle/>
          <a:p>
            <a:r>
              <a:rPr lang="fr-FR" dirty="0" smtClean="0"/>
              <a:t>Déclenchement de e1 sur la 1</a:t>
            </a:r>
            <a:r>
              <a:rPr lang="fr-FR" baseline="30000" dirty="0" smtClean="0"/>
              <a:t>ère</a:t>
            </a:r>
            <a:r>
              <a:rPr lang="fr-FR" dirty="0" smtClean="0"/>
              <a:t> </a:t>
            </a:r>
            <a:br>
              <a:rPr lang="fr-FR" dirty="0" smtClean="0"/>
            </a:br>
            <a:r>
              <a:rPr lang="fr-FR" dirty="0" smtClean="0"/>
              <a:t>sortie, ensuite sur la seconde</a:t>
            </a:r>
            <a:endParaRPr lang="fr-FR" dirty="0"/>
          </a:p>
        </p:txBody>
      </p:sp>
      <p:cxnSp>
        <p:nvCxnSpPr>
          <p:cNvPr id="46" name="Connecteur droit avec flèche 45"/>
          <p:cNvCxnSpPr/>
          <p:nvPr/>
        </p:nvCxnSpPr>
        <p:spPr>
          <a:xfrm>
            <a:off x="7858148" y="3357562"/>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8001024" y="1500174"/>
            <a:ext cx="878767" cy="369332"/>
          </a:xfrm>
          <a:prstGeom prst="rect">
            <a:avLst/>
          </a:prstGeom>
          <a:noFill/>
        </p:spPr>
        <p:txBody>
          <a:bodyPr wrap="none" rtlCol="0">
            <a:spAutoFit/>
          </a:bodyPr>
          <a:lstStyle/>
          <a:p>
            <a:r>
              <a:rPr lang="fr-FR" dirty="0" smtClean="0"/>
              <a:t>e1 si ¬c</a:t>
            </a:r>
            <a:endParaRPr lang="fr-FR" dirty="0"/>
          </a:p>
        </p:txBody>
      </p:sp>
      <p:sp>
        <p:nvSpPr>
          <p:cNvPr id="50" name="ZoneTexte 49"/>
          <p:cNvSpPr txBox="1"/>
          <p:nvPr/>
        </p:nvSpPr>
        <p:spPr>
          <a:xfrm>
            <a:off x="7979481" y="2928934"/>
            <a:ext cx="470000" cy="369332"/>
          </a:xfrm>
          <a:prstGeom prst="rect">
            <a:avLst/>
          </a:prstGeom>
          <a:noFill/>
        </p:spPr>
        <p:txBody>
          <a:bodyPr wrap="none" rtlCol="0">
            <a:spAutoFit/>
          </a:bodyPr>
          <a:lstStyle/>
          <a:p>
            <a:r>
              <a:rPr lang="fr-FR" dirty="0" smtClean="0"/>
              <a:t>e1 </a:t>
            </a:r>
            <a:endParaRPr lang="fr-FR" dirty="0"/>
          </a:p>
        </p:txBody>
      </p:sp>
      <p:sp>
        <p:nvSpPr>
          <p:cNvPr id="51" name="ZoneTexte 50"/>
          <p:cNvSpPr txBox="1"/>
          <p:nvPr/>
        </p:nvSpPr>
        <p:spPr>
          <a:xfrm>
            <a:off x="7979481" y="3143248"/>
            <a:ext cx="417102" cy="369332"/>
          </a:xfrm>
          <a:prstGeom prst="rect">
            <a:avLst/>
          </a:prstGeom>
          <a:noFill/>
        </p:spPr>
        <p:txBody>
          <a:bodyPr wrap="none" rtlCol="0">
            <a:spAutoFit/>
          </a:bodyPr>
          <a:lstStyle/>
          <a:p>
            <a:r>
              <a:rPr lang="fr-FR" dirty="0" smtClean="0"/>
              <a:t>e1</a:t>
            </a:r>
            <a:endParaRPr lang="fr-FR" dirty="0"/>
          </a:p>
        </p:txBody>
      </p:sp>
      <p:sp>
        <p:nvSpPr>
          <p:cNvPr id="52" name="Rectangle à coins arrondis 51"/>
          <p:cNvSpPr/>
          <p:nvPr/>
        </p:nvSpPr>
        <p:spPr>
          <a:xfrm>
            <a:off x="6490890" y="4997247"/>
            <a:ext cx="1428760"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PAR</a:t>
            </a:r>
          </a:p>
        </p:txBody>
      </p:sp>
      <p:sp>
        <p:nvSpPr>
          <p:cNvPr id="53" name="ZoneTexte 52"/>
          <p:cNvSpPr txBox="1"/>
          <p:nvPr/>
        </p:nvSpPr>
        <p:spPr>
          <a:xfrm>
            <a:off x="6705204" y="4568619"/>
            <a:ext cx="1005275" cy="369332"/>
          </a:xfrm>
          <a:prstGeom prst="rect">
            <a:avLst/>
          </a:prstGeom>
          <a:noFill/>
        </p:spPr>
        <p:txBody>
          <a:bodyPr wrap="none" rtlCol="0">
            <a:spAutoFit/>
          </a:bodyPr>
          <a:lstStyle/>
          <a:p>
            <a:r>
              <a:rPr lang="fr-FR" dirty="0" smtClean="0"/>
              <a:t>Par(…,…)</a:t>
            </a:r>
          </a:p>
        </p:txBody>
      </p:sp>
      <p:sp>
        <p:nvSpPr>
          <p:cNvPr id="54" name="ZoneTexte 53"/>
          <p:cNvSpPr txBox="1"/>
          <p:nvPr/>
        </p:nvSpPr>
        <p:spPr>
          <a:xfrm>
            <a:off x="5562196" y="5140123"/>
            <a:ext cx="417102" cy="369332"/>
          </a:xfrm>
          <a:prstGeom prst="rect">
            <a:avLst/>
          </a:prstGeom>
          <a:noFill/>
        </p:spPr>
        <p:txBody>
          <a:bodyPr wrap="none" rtlCol="0">
            <a:spAutoFit/>
          </a:bodyPr>
          <a:lstStyle/>
          <a:p>
            <a:r>
              <a:rPr lang="fr-FR" dirty="0" smtClean="0"/>
              <a:t>e1</a:t>
            </a:r>
            <a:endParaRPr lang="fr-FR" dirty="0"/>
          </a:p>
        </p:txBody>
      </p:sp>
      <p:cxnSp>
        <p:nvCxnSpPr>
          <p:cNvPr id="55" name="Connecteur droit avec flèche 54"/>
          <p:cNvCxnSpPr>
            <a:stCxn id="54" idx="3"/>
            <a:endCxn id="52" idx="1"/>
          </p:cNvCxnSpPr>
          <p:nvPr/>
        </p:nvCxnSpPr>
        <p:spPr>
          <a:xfrm flipV="1">
            <a:off x="5979298" y="5318718"/>
            <a:ext cx="51159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7919650" y="5140123"/>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5562196" y="5711627"/>
            <a:ext cx="2290499" cy="646331"/>
          </a:xfrm>
          <a:prstGeom prst="rect">
            <a:avLst/>
          </a:prstGeom>
          <a:noFill/>
        </p:spPr>
        <p:txBody>
          <a:bodyPr wrap="none" rtlCol="0">
            <a:spAutoFit/>
          </a:bodyPr>
          <a:lstStyle/>
          <a:p>
            <a:r>
              <a:rPr lang="fr-FR" dirty="0" smtClean="0"/>
              <a:t>Déclenchement de e1 </a:t>
            </a:r>
          </a:p>
          <a:p>
            <a:r>
              <a:rPr lang="fr-FR" dirty="0" smtClean="0"/>
              <a:t>sur les deux sorties</a:t>
            </a:r>
            <a:endParaRPr lang="fr-FR" dirty="0"/>
          </a:p>
        </p:txBody>
      </p:sp>
      <p:cxnSp>
        <p:nvCxnSpPr>
          <p:cNvPr id="58" name="Connecteur droit avec flèche 57"/>
          <p:cNvCxnSpPr/>
          <p:nvPr/>
        </p:nvCxnSpPr>
        <p:spPr>
          <a:xfrm>
            <a:off x="7919650" y="5354437"/>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8040983" y="4925809"/>
            <a:ext cx="470000" cy="369332"/>
          </a:xfrm>
          <a:prstGeom prst="rect">
            <a:avLst/>
          </a:prstGeom>
          <a:noFill/>
        </p:spPr>
        <p:txBody>
          <a:bodyPr wrap="none" rtlCol="0">
            <a:spAutoFit/>
          </a:bodyPr>
          <a:lstStyle/>
          <a:p>
            <a:r>
              <a:rPr lang="fr-FR" dirty="0" smtClean="0"/>
              <a:t>e1 </a:t>
            </a:r>
            <a:endParaRPr lang="fr-FR" dirty="0"/>
          </a:p>
        </p:txBody>
      </p:sp>
      <p:sp>
        <p:nvSpPr>
          <p:cNvPr id="34" name="ZoneTexte 33"/>
          <p:cNvSpPr txBox="1"/>
          <p:nvPr/>
        </p:nvSpPr>
        <p:spPr>
          <a:xfrm>
            <a:off x="8102528" y="5143512"/>
            <a:ext cx="470000" cy="369332"/>
          </a:xfrm>
          <a:prstGeom prst="rect">
            <a:avLst/>
          </a:prstGeom>
          <a:noFill/>
        </p:spPr>
        <p:txBody>
          <a:bodyPr wrap="none" rtlCol="0">
            <a:spAutoFit/>
          </a:bodyPr>
          <a:lstStyle/>
          <a:p>
            <a:r>
              <a:rPr lang="fr-FR" dirty="0" smtClean="0"/>
              <a:t>e1 </a:t>
            </a:r>
            <a:endParaRPr lang="fr-FR" dirty="0"/>
          </a:p>
        </p:txBody>
      </p:sp>
      <p:sp>
        <p:nvSpPr>
          <p:cNvPr id="35" name="Espace réservé de la date 34"/>
          <p:cNvSpPr>
            <a:spLocks noGrp="1"/>
          </p:cNvSpPr>
          <p:nvPr>
            <p:ph type="dt" sz="half" idx="10"/>
          </p:nvPr>
        </p:nvSpPr>
        <p:spPr/>
        <p:txBody>
          <a:bodyPr/>
          <a:lstStyle/>
          <a:p>
            <a:fld id="{818EF807-2409-4ABC-ADBB-002080512784}" type="datetime4">
              <a:rPr lang="fr-FR" smtClean="0"/>
              <a:pPr/>
              <a:t>11 mars 2009</a:t>
            </a:fld>
            <a:endParaRPr lang="en-US"/>
          </a:p>
        </p:txBody>
      </p:sp>
      <p:sp>
        <p:nvSpPr>
          <p:cNvPr id="37" name="Espace réservé du numéro de diapositive 36"/>
          <p:cNvSpPr>
            <a:spLocks noGrp="1"/>
          </p:cNvSpPr>
          <p:nvPr>
            <p:ph type="sldNum" sz="quarter" idx="12"/>
          </p:nvPr>
        </p:nvSpPr>
        <p:spPr/>
        <p:txBody>
          <a:bodyPr/>
          <a:lstStyle/>
          <a:p>
            <a:fld id="{6294C92D-0306-4E69-9CD3-20855E849650}" type="slidenum">
              <a:rPr lang="en-US" smtClean="0"/>
              <a:pPr/>
              <a:t>39</a:t>
            </a:fld>
            <a:r>
              <a:rPr lang="en-US" smtClean="0"/>
              <a:t> / 57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mbiant_computing.jpg"/>
          <p:cNvPicPr>
            <a:picLocks noChangeAspect="1"/>
          </p:cNvPicPr>
          <p:nvPr/>
        </p:nvPicPr>
        <p:blipFill>
          <a:blip r:embed="rId3"/>
          <a:srcRect t="7838"/>
          <a:stretch>
            <a:fillRect/>
          </a:stretch>
        </p:blipFill>
        <p:spPr>
          <a:xfrm>
            <a:off x="3286116" y="3714752"/>
            <a:ext cx="4109688" cy="2791972"/>
          </a:xfrm>
          <a:prstGeom prst="rect">
            <a:avLst/>
          </a:prstGeom>
        </p:spPr>
      </p:pic>
      <p:sp>
        <p:nvSpPr>
          <p:cNvPr id="2" name="Titre 1"/>
          <p:cNvSpPr>
            <a:spLocks noGrp="1"/>
          </p:cNvSpPr>
          <p:nvPr>
            <p:ph type="title"/>
          </p:nvPr>
        </p:nvSpPr>
        <p:spPr>
          <a:xfrm>
            <a:off x="1071538" y="274638"/>
            <a:ext cx="7858180" cy="1143000"/>
          </a:xfrm>
        </p:spPr>
        <p:txBody>
          <a:bodyPr>
            <a:normAutofit fontScale="90000"/>
          </a:bodyPr>
          <a:lstStyle/>
          <a:p>
            <a:pPr algn="ctr"/>
            <a:r>
              <a:rPr lang="fr-FR" dirty="0" smtClean="0"/>
              <a:t>Informatique ambiante : informatique ouverte sur le monde … physique</a:t>
            </a:r>
            <a:endParaRPr lang="fr-FR" dirty="0"/>
          </a:p>
        </p:txBody>
      </p:sp>
      <p:sp>
        <p:nvSpPr>
          <p:cNvPr id="5" name="Espace réservé du contenu 4"/>
          <p:cNvSpPr>
            <a:spLocks noGrp="1"/>
          </p:cNvSpPr>
          <p:nvPr>
            <p:ph idx="1"/>
          </p:nvPr>
        </p:nvSpPr>
        <p:spPr/>
        <p:txBody>
          <a:bodyPr>
            <a:normAutofit/>
          </a:bodyPr>
          <a:lstStyle/>
          <a:p>
            <a:r>
              <a:rPr lang="en-US" dirty="0" smtClean="0"/>
              <a:t>« </a:t>
            </a:r>
            <a:r>
              <a:rPr lang="en-US" i="1" dirty="0" smtClean="0"/>
              <a:t>Silicon-based information technology, is far from having become part of the environment</a:t>
            </a:r>
            <a:r>
              <a:rPr lang="en-US" dirty="0" smtClean="0"/>
              <a:t> » Weiser (1991)</a:t>
            </a:r>
            <a:endParaRPr lang="fr-FR" dirty="0" smtClean="0"/>
          </a:p>
          <a:p>
            <a:r>
              <a:rPr lang="fr-FR" dirty="0" smtClean="0"/>
              <a:t>Nouvel enjeu pour les intergiciels</a:t>
            </a:r>
          </a:p>
        </p:txBody>
      </p:sp>
      <p:sp>
        <p:nvSpPr>
          <p:cNvPr id="12" name="Espace réservé du pied de page 11"/>
          <p:cNvSpPr>
            <a:spLocks noGrp="1"/>
          </p:cNvSpPr>
          <p:nvPr>
            <p:ph type="ftr" sz="quarter" idx="12"/>
          </p:nvPr>
        </p:nvSpPr>
        <p:spPr/>
        <p:txBody>
          <a:bodyPr/>
          <a:lstStyle/>
          <a:p>
            <a:r>
              <a:rPr lang="fr-FR" smtClean="0"/>
              <a:t>Soutenance de thèse D. CHEUNG-FOO-WO</a:t>
            </a:r>
            <a:endParaRPr lang="en-US" dirty="0"/>
          </a:p>
        </p:txBody>
      </p:sp>
      <p:sp>
        <p:nvSpPr>
          <p:cNvPr id="7" name="Espace réservé de la date 6"/>
          <p:cNvSpPr>
            <a:spLocks noGrp="1"/>
          </p:cNvSpPr>
          <p:nvPr>
            <p:ph type="dt" sz="half" idx="10"/>
          </p:nvPr>
        </p:nvSpPr>
        <p:spPr/>
        <p:txBody>
          <a:bodyPr/>
          <a:lstStyle/>
          <a:p>
            <a:fld id="{ECFE2D91-0BE2-433F-82ED-2940019731DA}"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4</a:t>
            </a:fld>
            <a:r>
              <a:rPr lang="en-US" smtClean="0"/>
              <a:t> / 57</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 de fusion ISL4WComp</a:t>
            </a:r>
            <a:endParaRPr lang="fr-FR" dirty="0"/>
          </a:p>
        </p:txBody>
      </p:sp>
      <p:sp>
        <p:nvSpPr>
          <p:cNvPr id="38" name="Espace réservé du pied de page 37"/>
          <p:cNvSpPr>
            <a:spLocks noGrp="1"/>
          </p:cNvSpPr>
          <p:nvPr>
            <p:ph type="ftr" sz="quarter" idx="11"/>
          </p:nvPr>
        </p:nvSpPr>
        <p:spPr/>
        <p:txBody>
          <a:bodyPr/>
          <a:lstStyle/>
          <a:p>
            <a:r>
              <a:rPr lang="fr-FR" smtClean="0"/>
              <a:t>Soutenance de thèse D. CHEUNG-FOO-WO</a:t>
            </a:r>
            <a:endParaRPr lang="en-US" dirty="0"/>
          </a:p>
        </p:txBody>
      </p:sp>
      <p:sp>
        <p:nvSpPr>
          <p:cNvPr id="3" name="Hexagone 2"/>
          <p:cNvSpPr/>
          <p:nvPr/>
        </p:nvSpPr>
        <p:spPr>
          <a:xfrm>
            <a:off x="928662" y="5357826"/>
            <a:ext cx="928694"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4"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a:off x="1500166" y="4143380"/>
            <a:ext cx="1406525" cy="1843087"/>
          </a:xfrm>
          <a:prstGeom prst="rect">
            <a:avLst/>
          </a:prstGeom>
          <a:noFill/>
        </p:spPr>
      </p:pic>
      <p:sp>
        <p:nvSpPr>
          <p:cNvPr id="7" name="Hexagone 6"/>
          <p:cNvSpPr/>
          <p:nvPr/>
        </p:nvSpPr>
        <p:spPr>
          <a:xfrm>
            <a:off x="3714744" y="3571876"/>
            <a:ext cx="1000132"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9" name="Picture 1" descr="C:\Documents and Settings\daniel\Local Settings\Temporary Internet Files\Content.IE5\J92B6RGZ\MCj03496310000[1].wmf"/>
          <p:cNvPicPr>
            <a:picLocks noChangeAspect="1" noChangeArrowheads="1"/>
          </p:cNvPicPr>
          <p:nvPr/>
        </p:nvPicPr>
        <p:blipFill>
          <a:blip r:embed="rId4"/>
          <a:srcRect/>
          <a:stretch>
            <a:fillRect/>
          </a:stretch>
        </p:blipFill>
        <p:spPr bwMode="auto">
          <a:xfrm>
            <a:off x="4143372" y="3643314"/>
            <a:ext cx="771378" cy="857256"/>
          </a:xfrm>
          <a:prstGeom prst="rect">
            <a:avLst/>
          </a:prstGeom>
          <a:noFill/>
        </p:spPr>
      </p:pic>
      <p:sp>
        <p:nvSpPr>
          <p:cNvPr id="17" name="Hexagone 16"/>
          <p:cNvSpPr/>
          <p:nvPr/>
        </p:nvSpPr>
        <p:spPr>
          <a:xfrm>
            <a:off x="1500166" y="6143644"/>
            <a:ext cx="928694"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18" name="Picture 3" descr="C:\Documents and Settings\daniel\Local Settings\Temporary Internet Files\Content.IE5\J92B6RGZ\MCj03969400000[1].wmf"/>
          <p:cNvPicPr>
            <a:picLocks noChangeAspect="1" noChangeArrowheads="1"/>
          </p:cNvPicPr>
          <p:nvPr/>
        </p:nvPicPr>
        <p:blipFill>
          <a:blip r:embed="rId3"/>
          <a:srcRect/>
          <a:stretch>
            <a:fillRect/>
          </a:stretch>
        </p:blipFill>
        <p:spPr bwMode="auto">
          <a:xfrm flipH="1">
            <a:off x="357158" y="5014913"/>
            <a:ext cx="1406525" cy="1843087"/>
          </a:xfrm>
          <a:prstGeom prst="rect">
            <a:avLst/>
          </a:prstGeom>
          <a:noFill/>
        </p:spPr>
      </p:pic>
      <p:sp>
        <p:nvSpPr>
          <p:cNvPr id="21" name="AutoShape 13"/>
          <p:cNvSpPr>
            <a:spLocks noChangeArrowheads="1"/>
          </p:cNvSpPr>
          <p:nvPr/>
        </p:nvSpPr>
        <p:spPr bwMode="auto">
          <a:xfrm>
            <a:off x="5857884" y="1285860"/>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22" name="Rectangle 67"/>
          <p:cNvSpPr>
            <a:spLocks noChangeArrowheads="1"/>
          </p:cNvSpPr>
          <p:nvPr/>
        </p:nvSpPr>
        <p:spPr bwMode="auto">
          <a:xfrm>
            <a:off x="5929322" y="1797035"/>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5" name="Group 95"/>
          <p:cNvGrpSpPr>
            <a:grpSpLocks/>
          </p:cNvGrpSpPr>
          <p:nvPr/>
        </p:nvGrpSpPr>
        <p:grpSpPr bwMode="auto">
          <a:xfrm>
            <a:off x="7415220" y="1854179"/>
            <a:ext cx="728922" cy="217057"/>
            <a:chOff x="4273" y="1756"/>
            <a:chExt cx="810" cy="220"/>
          </a:xfrm>
        </p:grpSpPr>
        <p:sp>
          <p:nvSpPr>
            <p:cNvPr id="24"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smtClean="0">
                  <a:solidFill>
                    <a:schemeClr val="bg1"/>
                  </a:solidFill>
                </a:rPr>
                <a:t>D</a:t>
              </a:r>
              <a:endParaRPr lang="fr-FR" sz="1000" dirty="0">
                <a:solidFill>
                  <a:schemeClr val="bg1"/>
                </a:solidFill>
              </a:endParaRPr>
            </a:p>
          </p:txBody>
        </p:sp>
        <p:sp>
          <p:nvSpPr>
            <p:cNvPr id="25"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26" name="Rectangle 42"/>
            <p:cNvSpPr>
              <a:spLocks noChangeArrowheads="1"/>
            </p:cNvSpPr>
            <p:nvPr/>
          </p:nvSpPr>
          <p:spPr bwMode="auto">
            <a:xfrm>
              <a:off x="4725" y="1756"/>
              <a:ext cx="358" cy="220"/>
            </a:xfrm>
            <a:prstGeom prst="rect">
              <a:avLst/>
            </a:prstGeom>
            <a:solidFill>
              <a:srgbClr val="FF9900"/>
            </a:solidFill>
            <a:ln w="9525">
              <a:solidFill>
                <a:srgbClr val="FF9900"/>
              </a:solidFill>
              <a:miter lim="800000"/>
              <a:headEnd/>
              <a:tailEnd/>
            </a:ln>
            <a:effectLst/>
          </p:spPr>
          <p:txBody>
            <a:bodyPr wrap="none" anchor="ctr"/>
            <a:lstStyle/>
            <a:p>
              <a:pPr algn="ctr"/>
              <a:r>
                <a:rPr lang="fr-FR" sz="1000" dirty="0" smtClean="0">
                  <a:solidFill>
                    <a:schemeClr val="bg1"/>
                  </a:solidFill>
                </a:rPr>
                <a:t>Light</a:t>
              </a:r>
              <a:endParaRPr lang="fr-FR" sz="1000" dirty="0">
                <a:solidFill>
                  <a:schemeClr val="bg1"/>
                </a:solidFill>
              </a:endParaRPr>
            </a:p>
          </p:txBody>
        </p:sp>
      </p:grpSp>
      <p:sp>
        <p:nvSpPr>
          <p:cNvPr id="27" name="Rectangle 66"/>
          <p:cNvSpPr>
            <a:spLocks noChangeArrowheads="1"/>
          </p:cNvSpPr>
          <p:nvPr/>
        </p:nvSpPr>
        <p:spPr bwMode="auto">
          <a:xfrm>
            <a:off x="5929322" y="1338248"/>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28" name="Rectangle 70"/>
          <p:cNvSpPr>
            <a:spLocks noChangeArrowheads="1"/>
          </p:cNvSpPr>
          <p:nvPr/>
        </p:nvSpPr>
        <p:spPr bwMode="auto">
          <a:xfrm>
            <a:off x="7429520" y="1428736"/>
            <a:ext cx="531805" cy="239715"/>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err="1" smtClean="0">
                <a:solidFill>
                  <a:schemeClr val="bg1"/>
                </a:solidFill>
              </a:rPr>
              <a:t>Swicth</a:t>
            </a:r>
            <a:r>
              <a:rPr lang="fr-FR" sz="1000" dirty="0" smtClean="0">
                <a:solidFill>
                  <a:schemeClr val="bg1"/>
                </a:solidFill>
              </a:rPr>
              <a:t>*</a:t>
            </a:r>
            <a:endParaRPr lang="fr-FR" sz="1000" dirty="0">
              <a:solidFill>
                <a:schemeClr val="bg1"/>
              </a:solidFill>
            </a:endParaRPr>
          </a:p>
        </p:txBody>
      </p:sp>
      <p:sp>
        <p:nvSpPr>
          <p:cNvPr id="29" name="Text Box 72"/>
          <p:cNvSpPr txBox="1">
            <a:spLocks noChangeArrowheads="1"/>
          </p:cNvSpPr>
          <p:nvPr/>
        </p:nvSpPr>
        <p:spPr bwMode="auto">
          <a:xfrm>
            <a:off x="5980122" y="1825610"/>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30" name="Text Box 74"/>
          <p:cNvSpPr txBox="1">
            <a:spLocks noChangeArrowheads="1"/>
          </p:cNvSpPr>
          <p:nvPr/>
        </p:nvSpPr>
        <p:spPr bwMode="auto">
          <a:xfrm>
            <a:off x="5980122" y="1392223"/>
            <a:ext cx="166371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1" name="Text Box 121"/>
          <p:cNvSpPr txBox="1">
            <a:spLocks noChangeArrowheads="1"/>
          </p:cNvSpPr>
          <p:nvPr/>
        </p:nvSpPr>
        <p:spPr bwMode="auto">
          <a:xfrm>
            <a:off x="8378834" y="1293798"/>
            <a:ext cx="567784" cy="369332"/>
          </a:xfrm>
          <a:prstGeom prst="rect">
            <a:avLst/>
          </a:prstGeom>
          <a:noFill/>
          <a:ln w="9525">
            <a:noFill/>
            <a:miter lim="800000"/>
            <a:headEnd/>
            <a:tailEnd/>
          </a:ln>
          <a:effectLst/>
        </p:spPr>
        <p:txBody>
          <a:bodyPr wrap="none">
            <a:spAutoFit/>
          </a:bodyPr>
          <a:lstStyle/>
          <a:p>
            <a:r>
              <a:rPr lang="fr-FR" dirty="0" smtClean="0">
                <a:solidFill>
                  <a:srgbClr val="E9A703"/>
                </a:solidFill>
              </a:rPr>
              <a:t>AA1</a:t>
            </a:r>
            <a:endParaRPr lang="fr-FR" dirty="0">
              <a:solidFill>
                <a:srgbClr val="E9A703"/>
              </a:solidFill>
            </a:endParaRPr>
          </a:p>
        </p:txBody>
      </p:sp>
      <p:cxnSp>
        <p:nvCxnSpPr>
          <p:cNvPr id="51" name="Connecteur droit avec flèche 50"/>
          <p:cNvCxnSpPr>
            <a:stCxn id="7" idx="3"/>
          </p:cNvCxnSpPr>
          <p:nvPr/>
        </p:nvCxnSpPr>
        <p:spPr>
          <a:xfrm rot="10800000" flipV="1">
            <a:off x="2214546" y="3821908"/>
            <a:ext cx="1500198" cy="1750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2857488" y="1714488"/>
            <a:ext cx="1845633" cy="369332"/>
          </a:xfrm>
          <a:prstGeom prst="rect">
            <a:avLst/>
          </a:prstGeom>
          <a:noFill/>
        </p:spPr>
        <p:txBody>
          <a:bodyPr wrap="none" rtlCol="0">
            <a:spAutoFit/>
          </a:bodyPr>
          <a:lstStyle/>
          <a:p>
            <a:r>
              <a:rPr lang="fr-FR" dirty="0" smtClean="0"/>
              <a:t>D.^on </a:t>
            </a:r>
            <a:r>
              <a:rPr lang="fr-FR" dirty="0" smtClean="0">
                <a:sym typeface="Wingdings" pitchFamily="2" charset="2"/>
              </a:rPr>
              <a:t> </a:t>
            </a:r>
            <a:r>
              <a:rPr lang="fr-FR" dirty="0" err="1" smtClean="0">
                <a:sym typeface="Wingdings" pitchFamily="2" charset="2"/>
              </a:rPr>
              <a:t>Light.on</a:t>
            </a:r>
            <a:endParaRPr lang="fr-FR" dirty="0"/>
          </a:p>
        </p:txBody>
      </p:sp>
      <p:sp>
        <p:nvSpPr>
          <p:cNvPr id="53" name="ZoneTexte 52"/>
          <p:cNvSpPr txBox="1"/>
          <p:nvPr/>
        </p:nvSpPr>
        <p:spPr>
          <a:xfrm>
            <a:off x="2857488" y="1428736"/>
            <a:ext cx="1279581" cy="369332"/>
          </a:xfrm>
          <a:prstGeom prst="rect">
            <a:avLst/>
          </a:prstGeom>
          <a:noFill/>
        </p:spPr>
        <p:txBody>
          <a:bodyPr wrap="none" rtlCol="0">
            <a:spAutoFit/>
          </a:bodyPr>
          <a:lstStyle/>
          <a:p>
            <a:r>
              <a:rPr lang="fr-FR" dirty="0" smtClean="0"/>
              <a:t>D = Switch*</a:t>
            </a:r>
            <a:endParaRPr lang="fr-FR" dirty="0"/>
          </a:p>
        </p:txBody>
      </p:sp>
      <p:sp>
        <p:nvSpPr>
          <p:cNvPr id="32" name="Espace réservé de la date 31"/>
          <p:cNvSpPr>
            <a:spLocks noGrp="1"/>
          </p:cNvSpPr>
          <p:nvPr>
            <p:ph type="dt" sz="half" idx="10"/>
          </p:nvPr>
        </p:nvSpPr>
        <p:spPr/>
        <p:txBody>
          <a:bodyPr/>
          <a:lstStyle/>
          <a:p>
            <a:fld id="{C887B3D9-8755-4B86-B8FB-CE4BBB823514}" type="datetime4">
              <a:rPr lang="fr-FR" smtClean="0"/>
              <a:pPr/>
              <a:t>11 mars 2009</a:t>
            </a:fld>
            <a:endParaRPr lang="en-US"/>
          </a:p>
        </p:txBody>
      </p:sp>
      <p:sp>
        <p:nvSpPr>
          <p:cNvPr id="34" name="Espace réservé du numéro de diapositive 33"/>
          <p:cNvSpPr>
            <a:spLocks noGrp="1"/>
          </p:cNvSpPr>
          <p:nvPr>
            <p:ph type="sldNum" sz="quarter" idx="12"/>
          </p:nvPr>
        </p:nvSpPr>
        <p:spPr/>
        <p:txBody>
          <a:bodyPr/>
          <a:lstStyle/>
          <a:p>
            <a:fld id="{6294C92D-0306-4E69-9CD3-20855E849650}" type="slidenum">
              <a:rPr lang="en-US" smtClean="0"/>
              <a:pPr/>
              <a:t>40</a:t>
            </a:fld>
            <a:r>
              <a:rPr lang="en-US" smtClean="0"/>
              <a:t> / 57</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vdiv1.gif"/>
          <p:cNvPicPr>
            <a:picLocks noChangeAspect="1"/>
          </p:cNvPicPr>
          <p:nvPr/>
        </p:nvPicPr>
        <p:blipFill>
          <a:blip r:embed="rId3"/>
          <a:srcRect l="27941" t="15574" r="39819"/>
          <a:stretch>
            <a:fillRect/>
          </a:stretch>
        </p:blipFill>
        <p:spPr>
          <a:xfrm rot="20702719">
            <a:off x="1613033" y="2337371"/>
            <a:ext cx="522007" cy="943272"/>
          </a:xfrm>
          <a:prstGeom prst="rect">
            <a:avLst/>
          </a:prstGeom>
        </p:spPr>
      </p:pic>
      <p:sp>
        <p:nvSpPr>
          <p:cNvPr id="2" name="Titre 1"/>
          <p:cNvSpPr>
            <a:spLocks noGrp="1"/>
          </p:cNvSpPr>
          <p:nvPr>
            <p:ph type="title"/>
          </p:nvPr>
        </p:nvSpPr>
        <p:spPr>
          <a:xfrm>
            <a:off x="1428728" y="0"/>
            <a:ext cx="7715272" cy="1143000"/>
          </a:xfrm>
        </p:spPr>
        <p:txBody>
          <a:bodyPr/>
          <a:lstStyle/>
          <a:p>
            <a:r>
              <a:rPr lang="fr-FR" dirty="0" smtClean="0"/>
              <a:t>Exemple de fusion ISL4WComp</a:t>
            </a:r>
            <a:endParaRPr lang="fr-FR" dirty="0"/>
          </a:p>
        </p:txBody>
      </p:sp>
      <p:sp>
        <p:nvSpPr>
          <p:cNvPr id="60" name="Espace réservé du pied de page 59"/>
          <p:cNvSpPr>
            <a:spLocks noGrp="1"/>
          </p:cNvSpPr>
          <p:nvPr>
            <p:ph type="ftr" sz="quarter" idx="11"/>
          </p:nvPr>
        </p:nvSpPr>
        <p:spPr/>
        <p:txBody>
          <a:bodyPr/>
          <a:lstStyle/>
          <a:p>
            <a:r>
              <a:rPr lang="fr-FR" smtClean="0"/>
              <a:t>Soutenance de thèse D. CHEUNG-FOO-WO</a:t>
            </a:r>
            <a:endParaRPr lang="en-US" dirty="0"/>
          </a:p>
        </p:txBody>
      </p:sp>
      <p:sp>
        <p:nvSpPr>
          <p:cNvPr id="3" name="Hexagone 2"/>
          <p:cNvSpPr/>
          <p:nvPr/>
        </p:nvSpPr>
        <p:spPr>
          <a:xfrm>
            <a:off x="928662" y="5357826"/>
            <a:ext cx="928694"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4" name="Picture 3" descr="C:\Documents and Settings\daniel\Local Settings\Temporary Internet Files\Content.IE5\J92B6RGZ\MCj03969400000[1].wmf"/>
          <p:cNvPicPr>
            <a:picLocks noChangeAspect="1" noChangeArrowheads="1"/>
          </p:cNvPicPr>
          <p:nvPr/>
        </p:nvPicPr>
        <p:blipFill>
          <a:blip r:embed="rId4"/>
          <a:srcRect/>
          <a:stretch>
            <a:fillRect/>
          </a:stretch>
        </p:blipFill>
        <p:spPr bwMode="auto">
          <a:xfrm>
            <a:off x="1500166" y="4143380"/>
            <a:ext cx="1406525" cy="1843087"/>
          </a:xfrm>
          <a:prstGeom prst="rect">
            <a:avLst/>
          </a:prstGeom>
          <a:noFill/>
        </p:spPr>
      </p:pic>
      <p:sp>
        <p:nvSpPr>
          <p:cNvPr id="7" name="Hexagone 6"/>
          <p:cNvSpPr/>
          <p:nvPr/>
        </p:nvSpPr>
        <p:spPr>
          <a:xfrm>
            <a:off x="3714744" y="3571876"/>
            <a:ext cx="1000132"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9" name="Picture 1" descr="C:\Documents and Settings\daniel\Local Settings\Temporary Internet Files\Content.IE5\J92B6RGZ\MCj03496310000[1].wmf"/>
          <p:cNvPicPr>
            <a:picLocks noChangeAspect="1" noChangeArrowheads="1"/>
          </p:cNvPicPr>
          <p:nvPr/>
        </p:nvPicPr>
        <p:blipFill>
          <a:blip r:embed="rId5"/>
          <a:srcRect/>
          <a:stretch>
            <a:fillRect/>
          </a:stretch>
        </p:blipFill>
        <p:spPr bwMode="auto">
          <a:xfrm>
            <a:off x="4143372" y="3643314"/>
            <a:ext cx="771378" cy="857256"/>
          </a:xfrm>
          <a:prstGeom prst="rect">
            <a:avLst/>
          </a:prstGeom>
          <a:noFill/>
        </p:spPr>
      </p:pic>
      <p:sp>
        <p:nvSpPr>
          <p:cNvPr id="17" name="Hexagone 16"/>
          <p:cNvSpPr/>
          <p:nvPr/>
        </p:nvSpPr>
        <p:spPr>
          <a:xfrm>
            <a:off x="1500166" y="6143644"/>
            <a:ext cx="928694"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pic>
        <p:nvPicPr>
          <p:cNvPr id="18" name="Picture 3" descr="C:\Documents and Settings\daniel\Local Settings\Temporary Internet Files\Content.IE5\J92B6RGZ\MCj03969400000[1].wmf"/>
          <p:cNvPicPr>
            <a:picLocks noChangeAspect="1" noChangeArrowheads="1"/>
          </p:cNvPicPr>
          <p:nvPr/>
        </p:nvPicPr>
        <p:blipFill>
          <a:blip r:embed="rId4"/>
          <a:srcRect/>
          <a:stretch>
            <a:fillRect/>
          </a:stretch>
        </p:blipFill>
        <p:spPr bwMode="auto">
          <a:xfrm flipH="1">
            <a:off x="357158" y="5014913"/>
            <a:ext cx="1406525" cy="1843087"/>
          </a:xfrm>
          <a:prstGeom prst="rect">
            <a:avLst/>
          </a:prstGeom>
          <a:noFill/>
        </p:spPr>
      </p:pic>
      <p:sp>
        <p:nvSpPr>
          <p:cNvPr id="20" name="Hexagone 19"/>
          <p:cNvSpPr/>
          <p:nvPr/>
        </p:nvSpPr>
        <p:spPr>
          <a:xfrm>
            <a:off x="1214414" y="2928934"/>
            <a:ext cx="1000132"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sp>
        <p:nvSpPr>
          <p:cNvPr id="31" name="Text Box 121"/>
          <p:cNvSpPr txBox="1">
            <a:spLocks noChangeArrowheads="1"/>
          </p:cNvSpPr>
          <p:nvPr/>
        </p:nvSpPr>
        <p:spPr bwMode="auto">
          <a:xfrm>
            <a:off x="8378834" y="1293798"/>
            <a:ext cx="567784" cy="369332"/>
          </a:xfrm>
          <a:prstGeom prst="rect">
            <a:avLst/>
          </a:prstGeom>
          <a:noFill/>
          <a:ln w="9525">
            <a:noFill/>
            <a:miter lim="800000"/>
            <a:headEnd/>
            <a:tailEnd/>
          </a:ln>
          <a:effectLst/>
        </p:spPr>
        <p:txBody>
          <a:bodyPr wrap="none">
            <a:spAutoFit/>
          </a:bodyPr>
          <a:lstStyle/>
          <a:p>
            <a:r>
              <a:rPr lang="fr-FR" dirty="0" smtClean="0">
                <a:solidFill>
                  <a:srgbClr val="E9A703"/>
                </a:solidFill>
              </a:rPr>
              <a:t>AA1</a:t>
            </a:r>
            <a:endParaRPr lang="fr-FR" dirty="0">
              <a:solidFill>
                <a:srgbClr val="E9A703"/>
              </a:solidFill>
            </a:endParaRPr>
          </a:p>
        </p:txBody>
      </p:sp>
      <p:sp>
        <p:nvSpPr>
          <p:cNvPr id="35" name="AutoShape 8"/>
          <p:cNvSpPr>
            <a:spLocks noChangeArrowheads="1"/>
          </p:cNvSpPr>
          <p:nvPr/>
        </p:nvSpPr>
        <p:spPr bwMode="auto">
          <a:xfrm>
            <a:off x="5857884" y="4429132"/>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36" name="Rectangle 68"/>
          <p:cNvSpPr>
            <a:spLocks noChangeArrowheads="1"/>
          </p:cNvSpPr>
          <p:nvPr/>
        </p:nvSpPr>
        <p:spPr bwMode="auto">
          <a:xfrm>
            <a:off x="5907097" y="4930782"/>
            <a:ext cx="2373312" cy="6413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sp>
        <p:nvSpPr>
          <p:cNvPr id="38" name="Rectangle 56"/>
          <p:cNvSpPr>
            <a:spLocks noChangeArrowheads="1"/>
          </p:cNvSpPr>
          <p:nvPr/>
        </p:nvSpPr>
        <p:spPr bwMode="auto">
          <a:xfrm>
            <a:off x="7094394" y="5000636"/>
            <a:ext cx="184883" cy="211138"/>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smtClean="0">
                <a:solidFill>
                  <a:schemeClr val="bg1"/>
                </a:solidFill>
              </a:rPr>
              <a:t>V</a:t>
            </a:r>
            <a:endParaRPr lang="fr-FR" sz="1000" dirty="0">
              <a:solidFill>
                <a:schemeClr val="bg1"/>
              </a:solidFill>
            </a:endParaRPr>
          </a:p>
        </p:txBody>
      </p:sp>
      <p:sp>
        <p:nvSpPr>
          <p:cNvPr id="39" name="Line 58"/>
          <p:cNvSpPr>
            <a:spLocks noChangeShapeType="1"/>
          </p:cNvSpPr>
          <p:nvPr/>
        </p:nvSpPr>
        <p:spPr bwMode="auto">
          <a:xfrm>
            <a:off x="7279277" y="5085486"/>
            <a:ext cx="221681" cy="987"/>
          </a:xfrm>
          <a:prstGeom prst="line">
            <a:avLst/>
          </a:prstGeom>
          <a:noFill/>
          <a:ln w="9525">
            <a:solidFill>
              <a:srgbClr val="FF0000"/>
            </a:solidFill>
            <a:round/>
            <a:headEnd/>
            <a:tailEnd type="triangle" w="med" len="med"/>
          </a:ln>
          <a:effectLst/>
        </p:spPr>
        <p:txBody>
          <a:bodyPr/>
          <a:lstStyle/>
          <a:p>
            <a:endParaRPr lang="fr-FR"/>
          </a:p>
        </p:txBody>
      </p:sp>
      <p:sp>
        <p:nvSpPr>
          <p:cNvPr id="40" name="Rectangle 59"/>
          <p:cNvSpPr>
            <a:spLocks noChangeArrowheads="1"/>
          </p:cNvSpPr>
          <p:nvPr/>
        </p:nvSpPr>
        <p:spPr bwMode="auto">
          <a:xfrm>
            <a:off x="7500958" y="5000636"/>
            <a:ext cx="183986" cy="211138"/>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IF</a:t>
            </a:r>
            <a:endParaRPr lang="fr-FR" sz="1000" dirty="0">
              <a:solidFill>
                <a:schemeClr val="bg1"/>
              </a:solidFill>
            </a:endParaRPr>
          </a:p>
        </p:txBody>
      </p:sp>
      <p:sp>
        <p:nvSpPr>
          <p:cNvPr id="41" name="Rectangle 69"/>
          <p:cNvSpPr>
            <a:spLocks noChangeArrowheads="1"/>
          </p:cNvSpPr>
          <p:nvPr/>
        </p:nvSpPr>
        <p:spPr bwMode="auto">
          <a:xfrm>
            <a:off x="5907097" y="4481519"/>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42" name="Rectangle 71"/>
          <p:cNvSpPr>
            <a:spLocks noChangeArrowheads="1"/>
          </p:cNvSpPr>
          <p:nvPr/>
        </p:nvSpPr>
        <p:spPr bwMode="auto">
          <a:xfrm>
            <a:off x="7323147" y="4543432"/>
            <a:ext cx="463563" cy="242890"/>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smtClean="0">
                <a:solidFill>
                  <a:schemeClr val="bg1"/>
                </a:solidFill>
              </a:rPr>
              <a:t>Switch*</a:t>
            </a:r>
            <a:endParaRPr lang="fr-FR" sz="1000" dirty="0">
              <a:solidFill>
                <a:schemeClr val="bg1"/>
              </a:solidFill>
            </a:endParaRPr>
          </a:p>
        </p:txBody>
      </p:sp>
      <p:sp>
        <p:nvSpPr>
          <p:cNvPr id="43" name="Text Box 73"/>
          <p:cNvSpPr txBox="1">
            <a:spLocks noChangeArrowheads="1"/>
          </p:cNvSpPr>
          <p:nvPr/>
        </p:nvSpPr>
        <p:spPr bwMode="auto">
          <a:xfrm>
            <a:off x="5956308" y="4964119"/>
            <a:ext cx="1258897" cy="461665"/>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44" name="Text Box 120"/>
          <p:cNvSpPr txBox="1">
            <a:spLocks noChangeArrowheads="1"/>
          </p:cNvSpPr>
          <p:nvPr/>
        </p:nvSpPr>
        <p:spPr bwMode="auto">
          <a:xfrm>
            <a:off x="8378834" y="4430719"/>
            <a:ext cx="567784" cy="369332"/>
          </a:xfrm>
          <a:prstGeom prst="rect">
            <a:avLst/>
          </a:prstGeom>
          <a:noFill/>
          <a:ln w="9525">
            <a:noFill/>
            <a:miter lim="800000"/>
            <a:headEnd/>
            <a:tailEnd/>
          </a:ln>
          <a:effectLst/>
        </p:spPr>
        <p:txBody>
          <a:bodyPr wrap="none">
            <a:spAutoFit/>
          </a:bodyPr>
          <a:lstStyle/>
          <a:p>
            <a:r>
              <a:rPr lang="fr-FR" dirty="0" smtClean="0">
                <a:solidFill>
                  <a:srgbClr val="FF0000"/>
                </a:solidFill>
              </a:rPr>
              <a:t>AA2</a:t>
            </a:r>
            <a:endParaRPr lang="fr-FR" dirty="0">
              <a:solidFill>
                <a:srgbClr val="FF0000"/>
              </a:solidFill>
            </a:endParaRPr>
          </a:p>
        </p:txBody>
      </p:sp>
      <p:cxnSp>
        <p:nvCxnSpPr>
          <p:cNvPr id="51" name="Connecteur droit avec flèche 50"/>
          <p:cNvCxnSpPr>
            <a:stCxn id="7" idx="3"/>
          </p:cNvCxnSpPr>
          <p:nvPr/>
        </p:nvCxnSpPr>
        <p:spPr>
          <a:xfrm rot="10800000">
            <a:off x="2357422" y="3214687"/>
            <a:ext cx="1357322" cy="607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2857488" y="1714488"/>
            <a:ext cx="1845633" cy="369332"/>
          </a:xfrm>
          <a:prstGeom prst="rect">
            <a:avLst/>
          </a:prstGeom>
          <a:noFill/>
        </p:spPr>
        <p:txBody>
          <a:bodyPr wrap="none" rtlCol="0">
            <a:spAutoFit/>
          </a:bodyPr>
          <a:lstStyle/>
          <a:p>
            <a:r>
              <a:rPr lang="fr-FR" dirty="0" smtClean="0"/>
              <a:t>D.^on </a:t>
            </a:r>
            <a:r>
              <a:rPr lang="fr-FR" dirty="0" smtClean="0">
                <a:sym typeface="Wingdings" pitchFamily="2" charset="2"/>
              </a:rPr>
              <a:t> </a:t>
            </a:r>
            <a:r>
              <a:rPr lang="fr-FR" dirty="0" err="1" smtClean="0">
                <a:sym typeface="Wingdings" pitchFamily="2" charset="2"/>
              </a:rPr>
              <a:t>Light.on</a:t>
            </a:r>
            <a:endParaRPr lang="fr-FR" dirty="0"/>
          </a:p>
        </p:txBody>
      </p:sp>
      <p:sp>
        <p:nvSpPr>
          <p:cNvPr id="45" name="ZoneTexte 44"/>
          <p:cNvSpPr txBox="1"/>
          <p:nvPr/>
        </p:nvSpPr>
        <p:spPr>
          <a:xfrm>
            <a:off x="4208507" y="5798596"/>
            <a:ext cx="3504164" cy="369332"/>
          </a:xfrm>
          <a:prstGeom prst="rect">
            <a:avLst/>
          </a:prstGeom>
          <a:noFill/>
        </p:spPr>
        <p:txBody>
          <a:bodyPr wrap="none" rtlCol="0">
            <a:spAutoFit/>
          </a:bodyPr>
          <a:lstStyle/>
          <a:p>
            <a:r>
              <a:rPr lang="fr-FR" dirty="0" err="1" smtClean="0"/>
              <a:t>V.^on</a:t>
            </a:r>
            <a:r>
              <a:rPr lang="fr-FR" dirty="0" smtClean="0"/>
              <a:t> </a:t>
            </a:r>
            <a:r>
              <a:rPr lang="fr-FR" dirty="0" smtClean="0">
                <a:sym typeface="Wingdings" pitchFamily="2" charset="2"/>
              </a:rPr>
              <a:t> if(</a:t>
            </a:r>
            <a:r>
              <a:rPr lang="fr-FR" dirty="0" err="1" smtClean="0">
                <a:sym typeface="Wingdings" pitchFamily="2" charset="2"/>
              </a:rPr>
              <a:t>LDR.Bright</a:t>
            </a:r>
            <a:r>
              <a:rPr lang="fr-FR" dirty="0" smtClean="0">
                <a:sym typeface="Wingdings" pitchFamily="2" charset="2"/>
              </a:rPr>
              <a:t>) </a:t>
            </a:r>
            <a:r>
              <a:rPr lang="fr-FR" dirty="0" err="1" smtClean="0">
                <a:sym typeface="Wingdings" pitchFamily="2" charset="2"/>
              </a:rPr>
              <a:t>nop</a:t>
            </a:r>
            <a:r>
              <a:rPr lang="fr-FR" dirty="0" smtClean="0">
                <a:sym typeface="Wingdings" pitchFamily="2" charset="2"/>
              </a:rPr>
              <a:t> </a:t>
            </a:r>
            <a:r>
              <a:rPr lang="fr-FR" dirty="0" err="1" smtClean="0">
                <a:sym typeface="Wingdings" pitchFamily="2" charset="2"/>
              </a:rPr>
              <a:t>else</a:t>
            </a:r>
            <a:r>
              <a:rPr lang="fr-FR" dirty="0" smtClean="0">
                <a:sym typeface="Wingdings" pitchFamily="2" charset="2"/>
              </a:rPr>
              <a:t> call</a:t>
            </a:r>
            <a:endParaRPr lang="fr-FR" dirty="0"/>
          </a:p>
        </p:txBody>
      </p:sp>
      <p:sp>
        <p:nvSpPr>
          <p:cNvPr id="53" name="ZoneTexte 52"/>
          <p:cNvSpPr txBox="1"/>
          <p:nvPr/>
        </p:nvSpPr>
        <p:spPr>
          <a:xfrm>
            <a:off x="2857488" y="1428736"/>
            <a:ext cx="1279581" cy="369332"/>
          </a:xfrm>
          <a:prstGeom prst="rect">
            <a:avLst/>
          </a:prstGeom>
          <a:noFill/>
        </p:spPr>
        <p:txBody>
          <a:bodyPr wrap="none" rtlCol="0">
            <a:spAutoFit/>
          </a:bodyPr>
          <a:lstStyle/>
          <a:p>
            <a:r>
              <a:rPr lang="fr-FR" dirty="0" smtClean="0"/>
              <a:t>D = Switch*</a:t>
            </a:r>
            <a:endParaRPr lang="fr-FR" dirty="0"/>
          </a:p>
        </p:txBody>
      </p:sp>
      <p:sp>
        <p:nvSpPr>
          <p:cNvPr id="54" name="ZoneTexte 53"/>
          <p:cNvSpPr txBox="1"/>
          <p:nvPr/>
        </p:nvSpPr>
        <p:spPr>
          <a:xfrm>
            <a:off x="4214810" y="5500702"/>
            <a:ext cx="1268361" cy="369332"/>
          </a:xfrm>
          <a:prstGeom prst="rect">
            <a:avLst/>
          </a:prstGeom>
          <a:noFill/>
        </p:spPr>
        <p:txBody>
          <a:bodyPr wrap="none" rtlCol="0">
            <a:spAutoFit/>
          </a:bodyPr>
          <a:lstStyle/>
          <a:p>
            <a:r>
              <a:rPr lang="fr-FR" dirty="0" smtClean="0"/>
              <a:t>V = Switch*</a:t>
            </a:r>
            <a:endParaRPr lang="fr-FR" dirty="0"/>
          </a:p>
        </p:txBody>
      </p:sp>
      <p:cxnSp>
        <p:nvCxnSpPr>
          <p:cNvPr id="57" name="Connecteur droit avec flèche 56"/>
          <p:cNvCxnSpPr/>
          <p:nvPr/>
        </p:nvCxnSpPr>
        <p:spPr>
          <a:xfrm rot="16200000" flipH="1">
            <a:off x="571472" y="4357694"/>
            <a:ext cx="171451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AutoShape 13"/>
          <p:cNvSpPr>
            <a:spLocks noChangeArrowheads="1"/>
          </p:cNvSpPr>
          <p:nvPr/>
        </p:nvSpPr>
        <p:spPr bwMode="auto">
          <a:xfrm>
            <a:off x="5857884" y="1285860"/>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63" name="Rectangle 67"/>
          <p:cNvSpPr>
            <a:spLocks noChangeArrowheads="1"/>
          </p:cNvSpPr>
          <p:nvPr/>
        </p:nvSpPr>
        <p:spPr bwMode="auto">
          <a:xfrm>
            <a:off x="5929322" y="1797035"/>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grpSp>
        <p:nvGrpSpPr>
          <p:cNvPr id="64" name="Group 95"/>
          <p:cNvGrpSpPr>
            <a:grpSpLocks/>
          </p:cNvGrpSpPr>
          <p:nvPr/>
        </p:nvGrpSpPr>
        <p:grpSpPr bwMode="auto">
          <a:xfrm>
            <a:off x="7415220" y="1854179"/>
            <a:ext cx="728922" cy="217057"/>
            <a:chOff x="4273" y="1756"/>
            <a:chExt cx="810" cy="220"/>
          </a:xfrm>
        </p:grpSpPr>
        <p:sp>
          <p:nvSpPr>
            <p:cNvPr id="65" name="Rectangle 37"/>
            <p:cNvSpPr>
              <a:spLocks noChangeArrowheads="1"/>
            </p:cNvSpPr>
            <p:nvPr/>
          </p:nvSpPr>
          <p:spPr bwMode="auto">
            <a:xfrm>
              <a:off x="4273" y="1756"/>
              <a:ext cx="206" cy="214"/>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smtClean="0">
                  <a:solidFill>
                    <a:schemeClr val="bg1"/>
                  </a:solidFill>
                </a:rPr>
                <a:t>D</a:t>
              </a:r>
              <a:endParaRPr lang="fr-FR" sz="1000" dirty="0">
                <a:solidFill>
                  <a:schemeClr val="bg1"/>
                </a:solidFill>
              </a:endParaRPr>
            </a:p>
          </p:txBody>
        </p:sp>
        <p:sp>
          <p:nvSpPr>
            <p:cNvPr id="66" name="Line 41"/>
            <p:cNvSpPr>
              <a:spLocks noChangeShapeType="1"/>
            </p:cNvSpPr>
            <p:nvPr/>
          </p:nvSpPr>
          <p:spPr bwMode="auto">
            <a:xfrm>
              <a:off x="4479" y="1842"/>
              <a:ext cx="246" cy="0"/>
            </a:xfrm>
            <a:prstGeom prst="line">
              <a:avLst/>
            </a:prstGeom>
            <a:noFill/>
            <a:ln w="9525">
              <a:solidFill>
                <a:srgbClr val="FF9900"/>
              </a:solidFill>
              <a:round/>
              <a:headEnd/>
              <a:tailEnd type="triangle" w="med" len="med"/>
            </a:ln>
            <a:effectLst/>
          </p:spPr>
          <p:txBody>
            <a:bodyPr/>
            <a:lstStyle/>
            <a:p>
              <a:endParaRPr lang="fr-FR"/>
            </a:p>
          </p:txBody>
        </p:sp>
        <p:sp>
          <p:nvSpPr>
            <p:cNvPr id="67" name="Rectangle 42"/>
            <p:cNvSpPr>
              <a:spLocks noChangeArrowheads="1"/>
            </p:cNvSpPr>
            <p:nvPr/>
          </p:nvSpPr>
          <p:spPr bwMode="auto">
            <a:xfrm>
              <a:off x="4725" y="1756"/>
              <a:ext cx="358" cy="220"/>
            </a:xfrm>
            <a:prstGeom prst="rect">
              <a:avLst/>
            </a:prstGeom>
            <a:solidFill>
              <a:srgbClr val="FF9900"/>
            </a:solidFill>
            <a:ln w="9525">
              <a:solidFill>
                <a:srgbClr val="FF9900"/>
              </a:solidFill>
              <a:miter lim="800000"/>
              <a:headEnd/>
              <a:tailEnd/>
            </a:ln>
            <a:effectLst/>
          </p:spPr>
          <p:txBody>
            <a:bodyPr wrap="none" anchor="ctr"/>
            <a:lstStyle/>
            <a:p>
              <a:pPr algn="ctr"/>
              <a:r>
                <a:rPr lang="fr-FR" sz="1000" dirty="0" smtClean="0">
                  <a:solidFill>
                    <a:schemeClr val="bg1"/>
                  </a:solidFill>
                </a:rPr>
                <a:t>Light</a:t>
              </a:r>
              <a:endParaRPr lang="fr-FR" sz="1000" dirty="0">
                <a:solidFill>
                  <a:schemeClr val="bg1"/>
                </a:solidFill>
              </a:endParaRPr>
            </a:p>
          </p:txBody>
        </p:sp>
      </p:grpSp>
      <p:sp>
        <p:nvSpPr>
          <p:cNvPr id="68" name="Rectangle 66"/>
          <p:cNvSpPr>
            <a:spLocks noChangeArrowheads="1"/>
          </p:cNvSpPr>
          <p:nvPr/>
        </p:nvSpPr>
        <p:spPr bwMode="auto">
          <a:xfrm>
            <a:off x="5929322" y="1338248"/>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69" name="Rectangle 70"/>
          <p:cNvSpPr>
            <a:spLocks noChangeArrowheads="1"/>
          </p:cNvSpPr>
          <p:nvPr/>
        </p:nvSpPr>
        <p:spPr bwMode="auto">
          <a:xfrm>
            <a:off x="7429520" y="1428736"/>
            <a:ext cx="531805" cy="239715"/>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err="1" smtClean="0">
                <a:solidFill>
                  <a:schemeClr val="bg1"/>
                </a:solidFill>
              </a:rPr>
              <a:t>Swicth</a:t>
            </a:r>
            <a:r>
              <a:rPr lang="fr-FR" sz="1000" dirty="0" smtClean="0">
                <a:solidFill>
                  <a:schemeClr val="bg1"/>
                </a:solidFill>
              </a:rPr>
              <a:t>*</a:t>
            </a:r>
            <a:endParaRPr lang="fr-FR" sz="1000" dirty="0">
              <a:solidFill>
                <a:schemeClr val="bg1"/>
              </a:solidFill>
            </a:endParaRPr>
          </a:p>
        </p:txBody>
      </p:sp>
      <p:sp>
        <p:nvSpPr>
          <p:cNvPr id="70" name="Text Box 72"/>
          <p:cNvSpPr txBox="1">
            <a:spLocks noChangeArrowheads="1"/>
          </p:cNvSpPr>
          <p:nvPr/>
        </p:nvSpPr>
        <p:spPr bwMode="auto">
          <a:xfrm>
            <a:off x="5980122" y="1825610"/>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71" name="Text Box 74"/>
          <p:cNvSpPr txBox="1">
            <a:spLocks noChangeArrowheads="1"/>
          </p:cNvSpPr>
          <p:nvPr/>
        </p:nvSpPr>
        <p:spPr bwMode="auto">
          <a:xfrm>
            <a:off x="5980122" y="1392223"/>
            <a:ext cx="166371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72" name="Line 58"/>
          <p:cNvSpPr>
            <a:spLocks noChangeShapeType="1"/>
          </p:cNvSpPr>
          <p:nvPr/>
        </p:nvSpPr>
        <p:spPr bwMode="auto">
          <a:xfrm>
            <a:off x="7668068" y="5110891"/>
            <a:ext cx="221681" cy="987"/>
          </a:xfrm>
          <a:prstGeom prst="line">
            <a:avLst/>
          </a:prstGeom>
          <a:noFill/>
          <a:ln w="9525">
            <a:solidFill>
              <a:srgbClr val="FF0000"/>
            </a:solidFill>
            <a:round/>
            <a:headEnd/>
            <a:tailEnd type="triangle" w="med" len="med"/>
          </a:ln>
          <a:effectLst/>
        </p:spPr>
        <p:txBody>
          <a:bodyPr/>
          <a:lstStyle/>
          <a:p>
            <a:endParaRPr lang="fr-FR"/>
          </a:p>
        </p:txBody>
      </p:sp>
      <p:sp>
        <p:nvSpPr>
          <p:cNvPr id="73" name="Rectangle 59"/>
          <p:cNvSpPr>
            <a:spLocks noChangeArrowheads="1"/>
          </p:cNvSpPr>
          <p:nvPr/>
        </p:nvSpPr>
        <p:spPr bwMode="auto">
          <a:xfrm>
            <a:off x="7889749" y="5026041"/>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CALL</a:t>
            </a:r>
            <a:endParaRPr lang="fr-FR" sz="1000" dirty="0">
              <a:solidFill>
                <a:schemeClr val="bg1"/>
              </a:solidFill>
            </a:endParaRPr>
          </a:p>
        </p:txBody>
      </p:sp>
      <p:sp>
        <p:nvSpPr>
          <p:cNvPr id="74" name="Line 58"/>
          <p:cNvSpPr>
            <a:spLocks noChangeShapeType="1"/>
          </p:cNvSpPr>
          <p:nvPr/>
        </p:nvSpPr>
        <p:spPr bwMode="auto">
          <a:xfrm>
            <a:off x="7675435" y="5240355"/>
            <a:ext cx="214314" cy="157275"/>
          </a:xfrm>
          <a:prstGeom prst="line">
            <a:avLst/>
          </a:prstGeom>
          <a:noFill/>
          <a:ln w="9525">
            <a:solidFill>
              <a:srgbClr val="FF0000"/>
            </a:solidFill>
            <a:round/>
            <a:headEnd/>
            <a:tailEnd type="triangle" w="med" len="med"/>
          </a:ln>
          <a:effectLst/>
        </p:spPr>
        <p:txBody>
          <a:bodyPr/>
          <a:lstStyle/>
          <a:p>
            <a:endParaRPr lang="fr-FR"/>
          </a:p>
        </p:txBody>
      </p:sp>
      <p:sp>
        <p:nvSpPr>
          <p:cNvPr id="75" name="Rectangle 59"/>
          <p:cNvSpPr>
            <a:spLocks noChangeArrowheads="1"/>
          </p:cNvSpPr>
          <p:nvPr/>
        </p:nvSpPr>
        <p:spPr bwMode="auto">
          <a:xfrm>
            <a:off x="7889749" y="5311793"/>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LDR</a:t>
            </a:r>
            <a:endParaRPr lang="fr-FR" sz="1000" dirty="0">
              <a:solidFill>
                <a:schemeClr val="bg1"/>
              </a:solidFill>
            </a:endParaRPr>
          </a:p>
        </p:txBody>
      </p:sp>
      <p:sp>
        <p:nvSpPr>
          <p:cNvPr id="46" name="Espace réservé de la date 45"/>
          <p:cNvSpPr>
            <a:spLocks noGrp="1"/>
          </p:cNvSpPr>
          <p:nvPr>
            <p:ph type="dt" sz="half" idx="10"/>
          </p:nvPr>
        </p:nvSpPr>
        <p:spPr/>
        <p:txBody>
          <a:bodyPr/>
          <a:lstStyle/>
          <a:p>
            <a:fld id="{C5E13418-847B-4439-BB25-3D5A4DB83B28}" type="datetime4">
              <a:rPr lang="fr-FR" smtClean="0"/>
              <a:pPr/>
              <a:t>11 mars 2009</a:t>
            </a:fld>
            <a:endParaRPr lang="en-US"/>
          </a:p>
        </p:txBody>
      </p:sp>
      <p:sp>
        <p:nvSpPr>
          <p:cNvPr id="48" name="Espace réservé du numéro de diapositive 47"/>
          <p:cNvSpPr>
            <a:spLocks noGrp="1"/>
          </p:cNvSpPr>
          <p:nvPr>
            <p:ph type="sldNum" sz="quarter" idx="12"/>
          </p:nvPr>
        </p:nvSpPr>
        <p:spPr/>
        <p:txBody>
          <a:bodyPr/>
          <a:lstStyle/>
          <a:p>
            <a:fld id="{6294C92D-0306-4E69-9CD3-20855E849650}" type="slidenum">
              <a:rPr lang="en-US" smtClean="0"/>
              <a:pPr/>
              <a:t>41</a:t>
            </a:fld>
            <a:r>
              <a:rPr lang="en-US" smtClean="0"/>
              <a:t> / 57</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Résultat de la fusion ISL4WComp</a:t>
            </a:r>
            <a:endParaRPr lang="fr-FR" dirty="0"/>
          </a:p>
        </p:txBody>
      </p:sp>
      <p:sp>
        <p:nvSpPr>
          <p:cNvPr id="41" name="Espace réservé du pied de page 40"/>
          <p:cNvSpPr>
            <a:spLocks noGrp="1"/>
          </p:cNvSpPr>
          <p:nvPr>
            <p:ph type="ftr" sz="quarter" idx="11"/>
          </p:nvPr>
        </p:nvSpPr>
        <p:spPr/>
        <p:txBody>
          <a:bodyPr/>
          <a:lstStyle/>
          <a:p>
            <a:r>
              <a:rPr lang="fr-FR" smtClean="0"/>
              <a:t>Soutenance de thèse D. CHEUNG-FOO-WO</a:t>
            </a:r>
            <a:endParaRPr lang="en-US" dirty="0"/>
          </a:p>
        </p:txBody>
      </p:sp>
      <p:sp>
        <p:nvSpPr>
          <p:cNvPr id="15" name="Text Box 121"/>
          <p:cNvSpPr txBox="1">
            <a:spLocks noChangeArrowheads="1"/>
          </p:cNvSpPr>
          <p:nvPr/>
        </p:nvSpPr>
        <p:spPr bwMode="auto">
          <a:xfrm>
            <a:off x="8378834" y="1293798"/>
            <a:ext cx="567784" cy="369332"/>
          </a:xfrm>
          <a:prstGeom prst="rect">
            <a:avLst/>
          </a:prstGeom>
          <a:noFill/>
          <a:ln w="9525">
            <a:noFill/>
            <a:miter lim="800000"/>
            <a:headEnd/>
            <a:tailEnd/>
          </a:ln>
          <a:effectLst/>
        </p:spPr>
        <p:txBody>
          <a:bodyPr wrap="none">
            <a:spAutoFit/>
          </a:bodyPr>
          <a:lstStyle/>
          <a:p>
            <a:r>
              <a:rPr lang="fr-FR" dirty="0" smtClean="0">
                <a:solidFill>
                  <a:srgbClr val="E9A703"/>
                </a:solidFill>
              </a:rPr>
              <a:t>AA1</a:t>
            </a:r>
            <a:endParaRPr lang="fr-FR" dirty="0">
              <a:solidFill>
                <a:srgbClr val="E9A703"/>
              </a:solidFill>
            </a:endParaRPr>
          </a:p>
        </p:txBody>
      </p:sp>
      <p:sp>
        <p:nvSpPr>
          <p:cNvPr id="32" name="ZoneTexte 31"/>
          <p:cNvSpPr txBox="1"/>
          <p:nvPr/>
        </p:nvSpPr>
        <p:spPr>
          <a:xfrm>
            <a:off x="2285984" y="1714488"/>
            <a:ext cx="1828257" cy="369332"/>
          </a:xfrm>
          <a:prstGeom prst="rect">
            <a:avLst/>
          </a:prstGeom>
          <a:noFill/>
        </p:spPr>
        <p:txBody>
          <a:bodyPr wrap="none" rtlCol="0">
            <a:spAutoFit/>
          </a:bodyPr>
          <a:lstStyle/>
          <a:p>
            <a:r>
              <a:rPr lang="fr-FR" dirty="0" smtClean="0"/>
              <a:t>D.^on </a:t>
            </a:r>
            <a:r>
              <a:rPr lang="fr-FR" dirty="0" smtClean="0">
                <a:sym typeface="Wingdings" pitchFamily="2" charset="2"/>
              </a:rPr>
              <a:t> </a:t>
            </a:r>
            <a:r>
              <a:rPr lang="fr-FR" dirty="0" err="1" smtClean="0">
                <a:sym typeface="Wingdings" pitchFamily="2" charset="2"/>
              </a:rPr>
              <a:t>Light.on</a:t>
            </a:r>
            <a:endParaRPr lang="fr-FR" dirty="0"/>
          </a:p>
        </p:txBody>
      </p:sp>
      <p:sp>
        <p:nvSpPr>
          <p:cNvPr id="33" name="ZoneTexte 32"/>
          <p:cNvSpPr txBox="1"/>
          <p:nvPr/>
        </p:nvSpPr>
        <p:spPr>
          <a:xfrm>
            <a:off x="2285984" y="3131106"/>
            <a:ext cx="3504164" cy="369332"/>
          </a:xfrm>
          <a:prstGeom prst="rect">
            <a:avLst/>
          </a:prstGeom>
          <a:noFill/>
        </p:spPr>
        <p:txBody>
          <a:bodyPr wrap="none" rtlCol="0">
            <a:spAutoFit/>
          </a:bodyPr>
          <a:lstStyle/>
          <a:p>
            <a:r>
              <a:rPr lang="fr-FR" dirty="0" err="1" smtClean="0"/>
              <a:t>V.^on</a:t>
            </a:r>
            <a:r>
              <a:rPr lang="fr-FR" dirty="0" smtClean="0"/>
              <a:t> </a:t>
            </a:r>
            <a:r>
              <a:rPr lang="fr-FR" dirty="0" smtClean="0">
                <a:sym typeface="Wingdings" pitchFamily="2" charset="2"/>
              </a:rPr>
              <a:t> if(</a:t>
            </a:r>
            <a:r>
              <a:rPr lang="fr-FR" dirty="0" err="1" smtClean="0">
                <a:sym typeface="Wingdings" pitchFamily="2" charset="2"/>
              </a:rPr>
              <a:t>LDR.Bright</a:t>
            </a:r>
            <a:r>
              <a:rPr lang="fr-FR" dirty="0" smtClean="0">
                <a:sym typeface="Wingdings" pitchFamily="2" charset="2"/>
              </a:rPr>
              <a:t>) </a:t>
            </a:r>
            <a:r>
              <a:rPr lang="fr-FR" dirty="0" err="1" smtClean="0">
                <a:sym typeface="Wingdings" pitchFamily="2" charset="2"/>
              </a:rPr>
              <a:t>nop</a:t>
            </a:r>
            <a:r>
              <a:rPr lang="fr-FR" dirty="0" smtClean="0">
                <a:sym typeface="Wingdings" pitchFamily="2" charset="2"/>
              </a:rPr>
              <a:t> </a:t>
            </a:r>
            <a:r>
              <a:rPr lang="fr-FR" dirty="0" err="1" smtClean="0">
                <a:sym typeface="Wingdings" pitchFamily="2" charset="2"/>
              </a:rPr>
              <a:t>else</a:t>
            </a:r>
            <a:r>
              <a:rPr lang="fr-FR" dirty="0" smtClean="0">
                <a:sym typeface="Wingdings" pitchFamily="2" charset="2"/>
              </a:rPr>
              <a:t> call</a:t>
            </a:r>
            <a:endParaRPr lang="fr-FR" dirty="0"/>
          </a:p>
        </p:txBody>
      </p:sp>
      <p:sp>
        <p:nvSpPr>
          <p:cNvPr id="34" name="ZoneTexte 33"/>
          <p:cNvSpPr txBox="1"/>
          <p:nvPr/>
        </p:nvSpPr>
        <p:spPr>
          <a:xfrm>
            <a:off x="2285984" y="1428736"/>
            <a:ext cx="1279581" cy="369332"/>
          </a:xfrm>
          <a:prstGeom prst="rect">
            <a:avLst/>
          </a:prstGeom>
          <a:noFill/>
        </p:spPr>
        <p:txBody>
          <a:bodyPr wrap="none" rtlCol="0">
            <a:spAutoFit/>
          </a:bodyPr>
          <a:lstStyle/>
          <a:p>
            <a:r>
              <a:rPr lang="fr-FR" dirty="0" smtClean="0"/>
              <a:t>D = Switch*</a:t>
            </a:r>
            <a:endParaRPr lang="fr-FR" dirty="0"/>
          </a:p>
        </p:txBody>
      </p:sp>
      <p:sp>
        <p:nvSpPr>
          <p:cNvPr id="35" name="ZoneTexte 34"/>
          <p:cNvSpPr txBox="1"/>
          <p:nvPr/>
        </p:nvSpPr>
        <p:spPr>
          <a:xfrm>
            <a:off x="2292287" y="2833212"/>
            <a:ext cx="1268361" cy="369332"/>
          </a:xfrm>
          <a:prstGeom prst="rect">
            <a:avLst/>
          </a:prstGeom>
          <a:noFill/>
        </p:spPr>
        <p:txBody>
          <a:bodyPr wrap="none" rtlCol="0">
            <a:spAutoFit/>
          </a:bodyPr>
          <a:lstStyle/>
          <a:p>
            <a:r>
              <a:rPr lang="fr-FR" dirty="0" smtClean="0"/>
              <a:t>V = Switch*</a:t>
            </a:r>
            <a:endParaRPr lang="fr-FR" dirty="0"/>
          </a:p>
        </p:txBody>
      </p:sp>
      <p:sp>
        <p:nvSpPr>
          <p:cNvPr id="36" name="ZoneTexte 35"/>
          <p:cNvSpPr txBox="1"/>
          <p:nvPr/>
        </p:nvSpPr>
        <p:spPr>
          <a:xfrm>
            <a:off x="785786" y="4786322"/>
            <a:ext cx="8059386" cy="1200329"/>
          </a:xfrm>
          <a:prstGeom prst="rect">
            <a:avLst/>
          </a:prstGeom>
          <a:noFill/>
        </p:spPr>
        <p:txBody>
          <a:bodyPr wrap="none" rtlCol="0">
            <a:spAutoFit/>
          </a:bodyPr>
          <a:lstStyle/>
          <a:p>
            <a:r>
              <a:rPr lang="fr-FR" dirty="0" err="1" smtClean="0"/>
              <a:t>Switch.^on</a:t>
            </a:r>
            <a:r>
              <a:rPr lang="fr-FR" dirty="0" smtClean="0"/>
              <a:t> </a:t>
            </a:r>
            <a:r>
              <a:rPr lang="fr-FR" dirty="0" smtClean="0">
                <a:sym typeface="Wingdings" pitchFamily="2" charset="2"/>
              </a:rPr>
              <a:t> </a:t>
            </a:r>
            <a:r>
              <a:rPr lang="fr-FR" dirty="0" err="1" smtClean="0">
                <a:sym typeface="Wingdings" pitchFamily="2" charset="2"/>
              </a:rPr>
              <a:t>Light.on</a:t>
            </a:r>
            <a:r>
              <a:rPr lang="fr-FR" dirty="0" smtClean="0">
                <a:sym typeface="Wingdings" pitchFamily="2" charset="2"/>
              </a:rPr>
              <a:t> </a:t>
            </a:r>
            <a:r>
              <a:rPr lang="fr-FR" dirty="0" smtClean="0">
                <a:solidFill>
                  <a:srgbClr val="FF0000"/>
                </a:solidFill>
                <a:sym typeface="Wingdings" pitchFamily="2" charset="2"/>
              </a:rPr>
              <a:t>+ </a:t>
            </a:r>
            <a:r>
              <a:rPr lang="fr-FR" dirty="0" smtClean="0">
                <a:sym typeface="Wingdings" pitchFamily="2" charset="2"/>
              </a:rPr>
              <a:t>if(</a:t>
            </a:r>
            <a:r>
              <a:rPr lang="fr-FR" dirty="0" err="1" smtClean="0">
                <a:sym typeface="Wingdings" pitchFamily="2" charset="2"/>
              </a:rPr>
              <a:t>LDR.Bright</a:t>
            </a:r>
            <a:r>
              <a:rPr lang="fr-FR" dirty="0" smtClean="0">
                <a:sym typeface="Wingdings" pitchFamily="2" charset="2"/>
              </a:rPr>
              <a:t>) </a:t>
            </a:r>
            <a:r>
              <a:rPr lang="fr-FR" dirty="0" err="1" smtClean="0">
                <a:sym typeface="Wingdings" pitchFamily="2" charset="2"/>
              </a:rPr>
              <a:t>nop</a:t>
            </a:r>
            <a:r>
              <a:rPr lang="fr-FR" dirty="0" smtClean="0">
                <a:sym typeface="Wingdings" pitchFamily="2" charset="2"/>
              </a:rPr>
              <a:t> </a:t>
            </a:r>
            <a:r>
              <a:rPr lang="fr-FR" dirty="0" err="1" smtClean="0">
                <a:sym typeface="Wingdings" pitchFamily="2" charset="2"/>
              </a:rPr>
              <a:t>else</a:t>
            </a:r>
            <a:r>
              <a:rPr lang="fr-FR" dirty="0" smtClean="0">
                <a:sym typeface="Wingdings" pitchFamily="2" charset="2"/>
              </a:rPr>
              <a:t> call		</a:t>
            </a:r>
            <a:endParaRPr lang="fr-FR" dirty="0" smtClean="0"/>
          </a:p>
          <a:p>
            <a:r>
              <a:rPr lang="fr-FR" dirty="0" smtClean="0"/>
              <a:t>	   </a:t>
            </a:r>
            <a:r>
              <a:rPr lang="fr-FR" dirty="0" smtClean="0">
                <a:sym typeface="Wingdings" pitchFamily="2" charset="2"/>
              </a:rPr>
              <a:t></a:t>
            </a:r>
            <a:r>
              <a:rPr lang="fr-FR" dirty="0" smtClean="0"/>
              <a:t> if(</a:t>
            </a:r>
            <a:r>
              <a:rPr lang="fr-FR" dirty="0" err="1" smtClean="0"/>
              <a:t>LDR.Bright</a:t>
            </a:r>
            <a:r>
              <a:rPr lang="fr-FR" dirty="0" smtClean="0"/>
              <a:t>) </a:t>
            </a:r>
            <a:r>
              <a:rPr lang="fr-FR" dirty="0" err="1" smtClean="0">
                <a:solidFill>
                  <a:srgbClr val="FF0000"/>
                </a:solidFill>
              </a:rPr>
              <a:t>Light.On</a:t>
            </a:r>
            <a:r>
              <a:rPr lang="fr-FR" dirty="0" smtClean="0">
                <a:solidFill>
                  <a:srgbClr val="FF0000"/>
                </a:solidFill>
              </a:rPr>
              <a:t> + </a:t>
            </a:r>
            <a:r>
              <a:rPr lang="fr-FR" dirty="0" err="1" smtClean="0">
                <a:solidFill>
                  <a:srgbClr val="FF0000"/>
                </a:solidFill>
              </a:rPr>
              <a:t>nop</a:t>
            </a:r>
            <a:r>
              <a:rPr lang="fr-FR" dirty="0" smtClean="0">
                <a:solidFill>
                  <a:srgbClr val="FF0000"/>
                </a:solidFill>
              </a:rPr>
              <a:t> </a:t>
            </a:r>
            <a:r>
              <a:rPr lang="fr-FR" dirty="0" err="1" smtClean="0"/>
              <a:t>else</a:t>
            </a:r>
            <a:r>
              <a:rPr lang="fr-FR" dirty="0" smtClean="0"/>
              <a:t> </a:t>
            </a:r>
            <a:r>
              <a:rPr lang="fr-FR" dirty="0" err="1" smtClean="0">
                <a:solidFill>
                  <a:srgbClr val="FF0000"/>
                </a:solidFill>
              </a:rPr>
              <a:t>Light.On</a:t>
            </a:r>
            <a:r>
              <a:rPr lang="fr-FR" dirty="0" smtClean="0">
                <a:solidFill>
                  <a:srgbClr val="FF0000"/>
                </a:solidFill>
              </a:rPr>
              <a:t> + call </a:t>
            </a:r>
            <a:r>
              <a:rPr lang="fr-FR" dirty="0" smtClean="0"/>
              <a:t>	[Classement]</a:t>
            </a:r>
          </a:p>
          <a:p>
            <a:r>
              <a:rPr lang="fr-FR" dirty="0" smtClean="0"/>
              <a:t>	   </a:t>
            </a:r>
            <a:r>
              <a:rPr lang="fr-FR" dirty="0" smtClean="0">
                <a:sym typeface="Wingdings" pitchFamily="2" charset="2"/>
              </a:rPr>
              <a:t></a:t>
            </a:r>
            <a:r>
              <a:rPr lang="fr-FR" dirty="0" smtClean="0"/>
              <a:t> if(</a:t>
            </a:r>
            <a:r>
              <a:rPr lang="fr-FR" dirty="0" err="1" smtClean="0"/>
              <a:t>LDR.Bright</a:t>
            </a:r>
            <a:r>
              <a:rPr lang="fr-FR" dirty="0" smtClean="0"/>
              <a:t>) </a:t>
            </a:r>
            <a:r>
              <a:rPr lang="fr-FR" dirty="0" err="1" smtClean="0">
                <a:solidFill>
                  <a:srgbClr val="FF0000"/>
                </a:solidFill>
              </a:rPr>
              <a:t>nop</a:t>
            </a:r>
            <a:r>
              <a:rPr lang="fr-FR" dirty="0" smtClean="0"/>
              <a:t> </a:t>
            </a:r>
            <a:r>
              <a:rPr lang="fr-FR" dirty="0" err="1" smtClean="0"/>
              <a:t>else</a:t>
            </a:r>
            <a:r>
              <a:rPr lang="fr-FR" dirty="0" smtClean="0"/>
              <a:t> </a:t>
            </a:r>
            <a:r>
              <a:rPr lang="fr-FR" dirty="0" err="1" smtClean="0">
                <a:solidFill>
                  <a:srgbClr val="FF0000"/>
                </a:solidFill>
              </a:rPr>
              <a:t>Light.On</a:t>
            </a:r>
            <a:r>
              <a:rPr lang="fr-FR" dirty="0" smtClean="0"/>
              <a:t>			[Règles finales]</a:t>
            </a:r>
          </a:p>
          <a:p>
            <a:endParaRPr lang="fr-FR" dirty="0"/>
          </a:p>
        </p:txBody>
      </p:sp>
      <p:sp>
        <p:nvSpPr>
          <p:cNvPr id="43" name="AutoShape 8"/>
          <p:cNvSpPr>
            <a:spLocks noChangeArrowheads="1"/>
          </p:cNvSpPr>
          <p:nvPr/>
        </p:nvSpPr>
        <p:spPr bwMode="auto">
          <a:xfrm>
            <a:off x="5857884" y="2643182"/>
            <a:ext cx="2522538" cy="1284287"/>
          </a:xfrm>
          <a:prstGeom prst="foldedCorner">
            <a:avLst>
              <a:gd name="adj" fmla="val 12500"/>
            </a:avLst>
          </a:prstGeom>
          <a:solidFill>
            <a:srgbClr val="FF99CC"/>
          </a:solidFill>
          <a:ln w="9525">
            <a:solidFill>
              <a:schemeClr val="bg2"/>
            </a:solidFill>
            <a:round/>
            <a:headEnd/>
            <a:tailEnd/>
          </a:ln>
          <a:effectLst/>
        </p:spPr>
        <p:txBody>
          <a:bodyPr wrap="none" anchor="ctr"/>
          <a:lstStyle/>
          <a:p>
            <a:pPr algn="l"/>
            <a:endParaRPr lang="en-US" sz="800" b="1">
              <a:solidFill>
                <a:srgbClr val="FF0000"/>
              </a:solidFill>
              <a:latin typeface="Arial Unicode MS" pitchFamily="34" charset="-128"/>
              <a:cs typeface="Courier New" pitchFamily="49" charset="0"/>
            </a:endParaRPr>
          </a:p>
        </p:txBody>
      </p:sp>
      <p:sp>
        <p:nvSpPr>
          <p:cNvPr id="44" name="Rectangle 68"/>
          <p:cNvSpPr>
            <a:spLocks noChangeArrowheads="1"/>
          </p:cNvSpPr>
          <p:nvPr/>
        </p:nvSpPr>
        <p:spPr bwMode="auto">
          <a:xfrm>
            <a:off x="5907097" y="3144832"/>
            <a:ext cx="2373312" cy="6413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sp>
        <p:nvSpPr>
          <p:cNvPr id="45" name="Rectangle 56"/>
          <p:cNvSpPr>
            <a:spLocks noChangeArrowheads="1"/>
          </p:cNvSpPr>
          <p:nvPr/>
        </p:nvSpPr>
        <p:spPr bwMode="auto">
          <a:xfrm>
            <a:off x="6786578" y="3214686"/>
            <a:ext cx="492699" cy="214314"/>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smtClean="0">
                <a:solidFill>
                  <a:schemeClr val="bg1"/>
                </a:solidFill>
              </a:rPr>
              <a:t>Switch*</a:t>
            </a:r>
            <a:endParaRPr lang="fr-FR" sz="1000" dirty="0">
              <a:solidFill>
                <a:schemeClr val="bg1"/>
              </a:solidFill>
            </a:endParaRPr>
          </a:p>
        </p:txBody>
      </p:sp>
      <p:sp>
        <p:nvSpPr>
          <p:cNvPr id="46" name="Line 58"/>
          <p:cNvSpPr>
            <a:spLocks noChangeShapeType="1"/>
          </p:cNvSpPr>
          <p:nvPr/>
        </p:nvSpPr>
        <p:spPr bwMode="auto">
          <a:xfrm>
            <a:off x="7279277" y="3299536"/>
            <a:ext cx="221681" cy="987"/>
          </a:xfrm>
          <a:prstGeom prst="line">
            <a:avLst/>
          </a:prstGeom>
          <a:noFill/>
          <a:ln w="9525">
            <a:solidFill>
              <a:srgbClr val="FF0000"/>
            </a:solidFill>
            <a:round/>
            <a:headEnd/>
            <a:tailEnd type="triangle" w="med" len="med"/>
          </a:ln>
          <a:effectLst/>
        </p:spPr>
        <p:txBody>
          <a:bodyPr/>
          <a:lstStyle/>
          <a:p>
            <a:endParaRPr lang="fr-FR"/>
          </a:p>
        </p:txBody>
      </p:sp>
      <p:sp>
        <p:nvSpPr>
          <p:cNvPr id="47" name="Rectangle 59"/>
          <p:cNvSpPr>
            <a:spLocks noChangeArrowheads="1"/>
          </p:cNvSpPr>
          <p:nvPr/>
        </p:nvSpPr>
        <p:spPr bwMode="auto">
          <a:xfrm>
            <a:off x="7500958" y="3214686"/>
            <a:ext cx="183986" cy="211138"/>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IF</a:t>
            </a:r>
            <a:endParaRPr lang="fr-FR" sz="1000" dirty="0">
              <a:solidFill>
                <a:schemeClr val="bg1"/>
              </a:solidFill>
            </a:endParaRPr>
          </a:p>
        </p:txBody>
      </p:sp>
      <p:sp>
        <p:nvSpPr>
          <p:cNvPr id="48" name="Rectangle 69"/>
          <p:cNvSpPr>
            <a:spLocks noChangeArrowheads="1"/>
          </p:cNvSpPr>
          <p:nvPr/>
        </p:nvSpPr>
        <p:spPr bwMode="auto">
          <a:xfrm>
            <a:off x="5907097" y="2695569"/>
            <a:ext cx="2365375" cy="346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r>
              <a:rPr lang="fr-FR" sz="1200" b="1" dirty="0" smtClean="0">
                <a:solidFill>
                  <a:srgbClr val="646BA2"/>
                </a:solidFill>
              </a:rPr>
              <a:t>Point de coupe</a:t>
            </a:r>
            <a:endParaRPr lang="fr-FR" sz="1200" b="1" dirty="0">
              <a:solidFill>
                <a:srgbClr val="646BA2"/>
              </a:solidFill>
            </a:endParaRPr>
          </a:p>
        </p:txBody>
      </p:sp>
      <p:sp>
        <p:nvSpPr>
          <p:cNvPr id="49" name="Rectangle 71"/>
          <p:cNvSpPr>
            <a:spLocks noChangeArrowheads="1"/>
          </p:cNvSpPr>
          <p:nvPr/>
        </p:nvSpPr>
        <p:spPr bwMode="auto">
          <a:xfrm>
            <a:off x="7323147" y="2757482"/>
            <a:ext cx="463563" cy="242890"/>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smtClean="0">
                <a:solidFill>
                  <a:schemeClr val="bg1"/>
                </a:solidFill>
              </a:rPr>
              <a:t>Switch*</a:t>
            </a:r>
            <a:endParaRPr lang="fr-FR" sz="1000" dirty="0">
              <a:solidFill>
                <a:schemeClr val="bg1"/>
              </a:solidFill>
            </a:endParaRPr>
          </a:p>
        </p:txBody>
      </p:sp>
      <p:sp>
        <p:nvSpPr>
          <p:cNvPr id="50" name="Text Box 73"/>
          <p:cNvSpPr txBox="1">
            <a:spLocks noChangeArrowheads="1"/>
          </p:cNvSpPr>
          <p:nvPr/>
        </p:nvSpPr>
        <p:spPr bwMode="auto">
          <a:xfrm>
            <a:off x="5956308" y="3178169"/>
            <a:ext cx="1258897" cy="461665"/>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51" name="Text Box 120"/>
          <p:cNvSpPr txBox="1">
            <a:spLocks noChangeArrowheads="1"/>
          </p:cNvSpPr>
          <p:nvPr/>
        </p:nvSpPr>
        <p:spPr bwMode="auto">
          <a:xfrm>
            <a:off x="8378834" y="2644769"/>
            <a:ext cx="567784" cy="369332"/>
          </a:xfrm>
          <a:prstGeom prst="rect">
            <a:avLst/>
          </a:prstGeom>
          <a:noFill/>
          <a:ln w="9525">
            <a:noFill/>
            <a:miter lim="800000"/>
            <a:headEnd/>
            <a:tailEnd/>
          </a:ln>
          <a:effectLst/>
        </p:spPr>
        <p:txBody>
          <a:bodyPr wrap="none">
            <a:spAutoFit/>
          </a:bodyPr>
          <a:lstStyle/>
          <a:p>
            <a:r>
              <a:rPr lang="fr-FR" dirty="0" smtClean="0">
                <a:solidFill>
                  <a:srgbClr val="FF0000"/>
                </a:solidFill>
              </a:rPr>
              <a:t>AA2</a:t>
            </a:r>
            <a:endParaRPr lang="fr-FR" dirty="0">
              <a:solidFill>
                <a:srgbClr val="FF0000"/>
              </a:solidFill>
            </a:endParaRPr>
          </a:p>
        </p:txBody>
      </p:sp>
      <p:sp>
        <p:nvSpPr>
          <p:cNvPr id="52" name="Line 58"/>
          <p:cNvSpPr>
            <a:spLocks noChangeShapeType="1"/>
          </p:cNvSpPr>
          <p:nvPr/>
        </p:nvSpPr>
        <p:spPr bwMode="auto">
          <a:xfrm>
            <a:off x="7668068" y="3324941"/>
            <a:ext cx="221681" cy="987"/>
          </a:xfrm>
          <a:prstGeom prst="line">
            <a:avLst/>
          </a:prstGeom>
          <a:noFill/>
          <a:ln w="9525">
            <a:solidFill>
              <a:srgbClr val="FF0000"/>
            </a:solidFill>
            <a:round/>
            <a:headEnd/>
            <a:tailEnd type="triangle" w="med" len="med"/>
          </a:ln>
          <a:effectLst/>
        </p:spPr>
        <p:txBody>
          <a:bodyPr/>
          <a:lstStyle/>
          <a:p>
            <a:endParaRPr lang="fr-FR"/>
          </a:p>
        </p:txBody>
      </p:sp>
      <p:sp>
        <p:nvSpPr>
          <p:cNvPr id="53" name="Rectangle 59"/>
          <p:cNvSpPr>
            <a:spLocks noChangeArrowheads="1"/>
          </p:cNvSpPr>
          <p:nvPr/>
        </p:nvSpPr>
        <p:spPr bwMode="auto">
          <a:xfrm>
            <a:off x="7889749" y="3240091"/>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CALL</a:t>
            </a:r>
            <a:endParaRPr lang="fr-FR" sz="1000" dirty="0">
              <a:solidFill>
                <a:schemeClr val="bg1"/>
              </a:solidFill>
            </a:endParaRPr>
          </a:p>
        </p:txBody>
      </p:sp>
      <p:sp>
        <p:nvSpPr>
          <p:cNvPr id="54" name="Line 58"/>
          <p:cNvSpPr>
            <a:spLocks noChangeShapeType="1"/>
          </p:cNvSpPr>
          <p:nvPr/>
        </p:nvSpPr>
        <p:spPr bwMode="auto">
          <a:xfrm>
            <a:off x="7675435" y="3454405"/>
            <a:ext cx="214314" cy="157275"/>
          </a:xfrm>
          <a:prstGeom prst="line">
            <a:avLst/>
          </a:prstGeom>
          <a:noFill/>
          <a:ln w="9525">
            <a:solidFill>
              <a:srgbClr val="FF0000"/>
            </a:solidFill>
            <a:round/>
            <a:headEnd/>
            <a:tailEnd type="triangle" w="med" len="med"/>
          </a:ln>
          <a:effectLst/>
        </p:spPr>
        <p:txBody>
          <a:bodyPr/>
          <a:lstStyle/>
          <a:p>
            <a:endParaRPr lang="fr-FR"/>
          </a:p>
        </p:txBody>
      </p:sp>
      <p:sp>
        <p:nvSpPr>
          <p:cNvPr id="55" name="Rectangle 59"/>
          <p:cNvSpPr>
            <a:spLocks noChangeArrowheads="1"/>
          </p:cNvSpPr>
          <p:nvPr/>
        </p:nvSpPr>
        <p:spPr bwMode="auto">
          <a:xfrm>
            <a:off x="7889749" y="3525843"/>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LDR</a:t>
            </a:r>
            <a:endParaRPr lang="fr-FR" sz="1000" dirty="0">
              <a:solidFill>
                <a:schemeClr val="bg1"/>
              </a:solidFill>
            </a:endParaRPr>
          </a:p>
        </p:txBody>
      </p:sp>
      <p:sp>
        <p:nvSpPr>
          <p:cNvPr id="56" name="Rectangle 55"/>
          <p:cNvSpPr/>
          <p:nvPr/>
        </p:nvSpPr>
        <p:spPr>
          <a:xfrm>
            <a:off x="2174205" y="5411615"/>
            <a:ext cx="3286148" cy="2857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7" name="AutoShape 13"/>
          <p:cNvSpPr>
            <a:spLocks noChangeArrowheads="1"/>
          </p:cNvSpPr>
          <p:nvPr/>
        </p:nvSpPr>
        <p:spPr bwMode="auto">
          <a:xfrm>
            <a:off x="5857884" y="1285860"/>
            <a:ext cx="2546350" cy="1271588"/>
          </a:xfrm>
          <a:prstGeom prst="foldedCorner">
            <a:avLst>
              <a:gd name="adj" fmla="val 12500"/>
            </a:avLst>
          </a:prstGeom>
          <a:solidFill>
            <a:srgbClr val="FFCC99"/>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58" name="Rectangle 67"/>
          <p:cNvSpPr>
            <a:spLocks noChangeArrowheads="1"/>
          </p:cNvSpPr>
          <p:nvPr/>
        </p:nvSpPr>
        <p:spPr bwMode="auto">
          <a:xfrm>
            <a:off x="5929322" y="1797035"/>
            <a:ext cx="2374900" cy="534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sp>
        <p:nvSpPr>
          <p:cNvPr id="60" name="Rectangle 37"/>
          <p:cNvSpPr>
            <a:spLocks noChangeArrowheads="1"/>
          </p:cNvSpPr>
          <p:nvPr/>
        </p:nvSpPr>
        <p:spPr bwMode="auto">
          <a:xfrm>
            <a:off x="7072330" y="1854179"/>
            <a:ext cx="528270" cy="217499"/>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smtClean="0">
                <a:solidFill>
                  <a:schemeClr val="bg1"/>
                </a:solidFill>
              </a:rPr>
              <a:t>Switch*</a:t>
            </a:r>
            <a:endParaRPr lang="fr-FR" sz="1000" dirty="0">
              <a:solidFill>
                <a:schemeClr val="bg1"/>
              </a:solidFill>
            </a:endParaRPr>
          </a:p>
        </p:txBody>
      </p:sp>
      <p:sp>
        <p:nvSpPr>
          <p:cNvPr id="61" name="Line 41"/>
          <p:cNvSpPr>
            <a:spLocks noChangeShapeType="1"/>
          </p:cNvSpPr>
          <p:nvPr/>
        </p:nvSpPr>
        <p:spPr bwMode="auto">
          <a:xfrm>
            <a:off x="7600600" y="1939029"/>
            <a:ext cx="221376" cy="0"/>
          </a:xfrm>
          <a:prstGeom prst="line">
            <a:avLst/>
          </a:prstGeom>
          <a:noFill/>
          <a:ln w="9525">
            <a:solidFill>
              <a:srgbClr val="FF9900"/>
            </a:solidFill>
            <a:round/>
            <a:headEnd/>
            <a:tailEnd type="triangle" w="med" len="med"/>
          </a:ln>
          <a:effectLst/>
        </p:spPr>
        <p:txBody>
          <a:bodyPr/>
          <a:lstStyle/>
          <a:p>
            <a:endParaRPr lang="fr-FR"/>
          </a:p>
        </p:txBody>
      </p:sp>
      <p:sp>
        <p:nvSpPr>
          <p:cNvPr id="62" name="Rectangle 42"/>
          <p:cNvSpPr>
            <a:spLocks noChangeArrowheads="1"/>
          </p:cNvSpPr>
          <p:nvPr/>
        </p:nvSpPr>
        <p:spPr bwMode="auto">
          <a:xfrm>
            <a:off x="7821976" y="1854179"/>
            <a:ext cx="322166" cy="217057"/>
          </a:xfrm>
          <a:prstGeom prst="rect">
            <a:avLst/>
          </a:prstGeom>
          <a:solidFill>
            <a:srgbClr val="FF9900"/>
          </a:solidFill>
          <a:ln w="9525">
            <a:solidFill>
              <a:srgbClr val="FF9900"/>
            </a:solidFill>
            <a:miter lim="800000"/>
            <a:headEnd/>
            <a:tailEnd/>
          </a:ln>
          <a:effectLst/>
        </p:spPr>
        <p:txBody>
          <a:bodyPr wrap="none" anchor="ctr"/>
          <a:lstStyle/>
          <a:p>
            <a:pPr algn="ctr"/>
            <a:r>
              <a:rPr lang="fr-FR" sz="1000" dirty="0" smtClean="0">
                <a:solidFill>
                  <a:schemeClr val="bg1"/>
                </a:solidFill>
              </a:rPr>
              <a:t>Light</a:t>
            </a:r>
            <a:endParaRPr lang="fr-FR" sz="1000" dirty="0">
              <a:solidFill>
                <a:schemeClr val="bg1"/>
              </a:solidFill>
            </a:endParaRPr>
          </a:p>
        </p:txBody>
      </p:sp>
      <p:sp>
        <p:nvSpPr>
          <p:cNvPr id="63" name="Rectangle 66"/>
          <p:cNvSpPr>
            <a:spLocks noChangeArrowheads="1"/>
          </p:cNvSpPr>
          <p:nvPr/>
        </p:nvSpPr>
        <p:spPr bwMode="auto">
          <a:xfrm>
            <a:off x="5929322" y="1338248"/>
            <a:ext cx="23749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64" name="Rectangle 70"/>
          <p:cNvSpPr>
            <a:spLocks noChangeArrowheads="1"/>
          </p:cNvSpPr>
          <p:nvPr/>
        </p:nvSpPr>
        <p:spPr bwMode="auto">
          <a:xfrm>
            <a:off x="7429520" y="1428736"/>
            <a:ext cx="531805" cy="239715"/>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err="1" smtClean="0">
                <a:solidFill>
                  <a:schemeClr val="bg1"/>
                </a:solidFill>
              </a:rPr>
              <a:t>Swicth</a:t>
            </a:r>
            <a:r>
              <a:rPr lang="fr-FR" sz="1000" dirty="0" smtClean="0">
                <a:solidFill>
                  <a:schemeClr val="bg1"/>
                </a:solidFill>
              </a:rPr>
              <a:t>*</a:t>
            </a:r>
            <a:endParaRPr lang="fr-FR" sz="1000" dirty="0">
              <a:solidFill>
                <a:schemeClr val="bg1"/>
              </a:solidFill>
            </a:endParaRPr>
          </a:p>
        </p:txBody>
      </p:sp>
      <p:sp>
        <p:nvSpPr>
          <p:cNvPr id="65" name="Text Box 72"/>
          <p:cNvSpPr txBox="1">
            <a:spLocks noChangeArrowheads="1"/>
          </p:cNvSpPr>
          <p:nvPr/>
        </p:nvSpPr>
        <p:spPr bwMode="auto">
          <a:xfrm>
            <a:off x="5980122" y="1825610"/>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66" name="Text Box 74"/>
          <p:cNvSpPr txBox="1">
            <a:spLocks noChangeArrowheads="1"/>
          </p:cNvSpPr>
          <p:nvPr/>
        </p:nvSpPr>
        <p:spPr bwMode="auto">
          <a:xfrm>
            <a:off x="5980122" y="1392223"/>
            <a:ext cx="1663712"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37" name="Espace réservé de la date 36"/>
          <p:cNvSpPr>
            <a:spLocks noGrp="1"/>
          </p:cNvSpPr>
          <p:nvPr>
            <p:ph type="dt" sz="half" idx="10"/>
          </p:nvPr>
        </p:nvSpPr>
        <p:spPr/>
        <p:txBody>
          <a:bodyPr/>
          <a:lstStyle/>
          <a:p>
            <a:fld id="{56D44C73-B260-41A1-8A02-7D92474A96A4}" type="datetime4">
              <a:rPr lang="fr-FR" smtClean="0"/>
              <a:pPr/>
              <a:t>11 mars 2009</a:t>
            </a:fld>
            <a:endParaRPr lang="en-US"/>
          </a:p>
        </p:txBody>
      </p:sp>
      <p:sp>
        <p:nvSpPr>
          <p:cNvPr id="39" name="Espace réservé du numéro de diapositive 38"/>
          <p:cNvSpPr>
            <a:spLocks noGrp="1"/>
          </p:cNvSpPr>
          <p:nvPr>
            <p:ph type="sldNum" sz="quarter" idx="12"/>
          </p:nvPr>
        </p:nvSpPr>
        <p:spPr/>
        <p:txBody>
          <a:bodyPr/>
          <a:lstStyle/>
          <a:p>
            <a:fld id="{6294C92D-0306-4E69-9CD3-20855E849650}" type="slidenum">
              <a:rPr lang="en-US" smtClean="0"/>
              <a:pPr/>
              <a:t>42</a:t>
            </a:fld>
            <a:r>
              <a:rPr lang="en-US" smtClean="0"/>
              <a:t> / 57</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85728"/>
            <a:ext cx="8229600" cy="1143000"/>
          </a:xfrm>
        </p:spPr>
        <p:txBody>
          <a:bodyPr>
            <a:normAutofit fontScale="90000"/>
          </a:bodyPr>
          <a:lstStyle/>
          <a:p>
            <a:r>
              <a:rPr lang="fr-FR" dirty="0" smtClean="0"/>
              <a:t>AA: le second langage pour greffon BSL </a:t>
            </a:r>
            <a:endParaRPr lang="fr-FR" dirty="0"/>
          </a:p>
        </p:txBody>
      </p:sp>
      <p:sp>
        <p:nvSpPr>
          <p:cNvPr id="35" name="Espace réservé du texte 34"/>
          <p:cNvSpPr>
            <a:spLocks noGrp="1"/>
          </p:cNvSpPr>
          <p:nvPr>
            <p:ph type="body" idx="1"/>
          </p:nvPr>
        </p:nvSpPr>
        <p:spPr>
          <a:xfrm>
            <a:off x="842994" y="1535113"/>
            <a:ext cx="4040188" cy="639762"/>
          </a:xfrm>
        </p:spPr>
        <p:txBody>
          <a:bodyPr>
            <a:normAutofit/>
          </a:bodyPr>
          <a:lstStyle/>
          <a:p>
            <a:r>
              <a:rPr lang="fr-FR" dirty="0" err="1" smtClean="0"/>
              <a:t>Behavioral</a:t>
            </a:r>
            <a:r>
              <a:rPr lang="fr-FR" dirty="0" smtClean="0"/>
              <a:t> </a:t>
            </a:r>
            <a:r>
              <a:rPr lang="fr-FR" dirty="0" err="1" smtClean="0"/>
              <a:t>Specif</a:t>
            </a:r>
            <a:r>
              <a:rPr lang="fr-FR" dirty="0" smtClean="0"/>
              <a:t>. Lang.</a:t>
            </a:r>
            <a:endParaRPr lang="fr-FR" dirty="0"/>
          </a:p>
        </p:txBody>
      </p:sp>
      <p:sp>
        <p:nvSpPr>
          <p:cNvPr id="38" name="Espace réservé du contenu 37"/>
          <p:cNvSpPr>
            <a:spLocks noGrp="1"/>
          </p:cNvSpPr>
          <p:nvPr>
            <p:ph sz="half" idx="2"/>
          </p:nvPr>
        </p:nvSpPr>
        <p:spPr>
          <a:xfrm>
            <a:off x="842994" y="2174875"/>
            <a:ext cx="4040188" cy="3951288"/>
          </a:xfrm>
        </p:spPr>
        <p:txBody>
          <a:bodyPr>
            <a:normAutofit fontScale="92500" lnSpcReduction="20000"/>
          </a:bodyPr>
          <a:lstStyle/>
          <a:p>
            <a:endParaRPr lang="fr-FR" dirty="0" smtClean="0"/>
          </a:p>
          <a:p>
            <a:r>
              <a:rPr lang="fr-FR" dirty="0" smtClean="0"/>
              <a:t>Composants spécifiques </a:t>
            </a:r>
          </a:p>
          <a:p>
            <a:pPr lvl="1"/>
            <a:r>
              <a:rPr lang="fr-FR" dirty="0" smtClean="0"/>
              <a:t>Arbitrage, Découpage</a:t>
            </a:r>
          </a:p>
          <a:p>
            <a:pPr>
              <a:buNone/>
            </a:pPr>
            <a:endParaRPr lang="fr-FR" dirty="0" smtClean="0">
              <a:sym typeface="Wingdings" pitchFamily="2" charset="2"/>
            </a:endParaRPr>
          </a:p>
          <a:p>
            <a:r>
              <a:rPr lang="fr-FR" dirty="0" smtClean="0">
                <a:sym typeface="Wingdings" pitchFamily="2" charset="2"/>
              </a:rPr>
              <a:t>Même propriété pour la Logique de Fusion</a:t>
            </a:r>
          </a:p>
          <a:p>
            <a:pPr lvl="1"/>
            <a:r>
              <a:rPr lang="fr-FR" dirty="0" smtClean="0">
                <a:sym typeface="Wingdings" pitchFamily="2" charset="2"/>
              </a:rPr>
              <a:t>Associativité, Commutativité, Idempotence </a:t>
            </a:r>
          </a:p>
          <a:p>
            <a:endParaRPr lang="fr-FR" dirty="0" smtClean="0">
              <a:sym typeface="Wingdings" pitchFamily="2" charset="2"/>
            </a:endParaRPr>
          </a:p>
          <a:p>
            <a:r>
              <a:rPr lang="fr-FR" dirty="0" smtClean="0">
                <a:sym typeface="Wingdings" pitchFamily="2" charset="2"/>
              </a:rPr>
              <a:t>Exemple</a:t>
            </a:r>
          </a:p>
          <a:p>
            <a:endParaRPr lang="fr-FR" dirty="0" smtClean="0">
              <a:sym typeface="Wingdings" pitchFamily="2" charset="2"/>
            </a:endParaRPr>
          </a:p>
          <a:p>
            <a:pPr lvl="1">
              <a:buNone/>
            </a:pPr>
            <a:r>
              <a:rPr lang="fr-FR" dirty="0" smtClean="0">
                <a:sym typeface="Wingdings" pitchFamily="2" charset="2"/>
              </a:rPr>
              <a:t>a(C3.^e1,C2.^e2)  C1.m</a:t>
            </a:r>
          </a:p>
          <a:p>
            <a:endParaRPr lang="fr-FR" dirty="0"/>
          </a:p>
        </p:txBody>
      </p:sp>
      <p:sp>
        <p:nvSpPr>
          <p:cNvPr id="39" name="Espace réservé du texte 38"/>
          <p:cNvSpPr>
            <a:spLocks noGrp="1"/>
          </p:cNvSpPr>
          <p:nvPr>
            <p:ph type="body" sz="quarter" idx="3"/>
          </p:nvPr>
        </p:nvSpPr>
        <p:spPr>
          <a:xfrm>
            <a:off x="5030819" y="1535113"/>
            <a:ext cx="4041775" cy="639762"/>
          </a:xfrm>
        </p:spPr>
        <p:txBody>
          <a:bodyPr/>
          <a:lstStyle/>
          <a:p>
            <a:r>
              <a:rPr lang="fr-FR" dirty="0" smtClean="0"/>
              <a:t>Opérateurs</a:t>
            </a:r>
            <a:endParaRPr lang="fr-FR" dirty="0"/>
          </a:p>
        </p:txBody>
      </p:sp>
      <p:sp>
        <p:nvSpPr>
          <p:cNvPr id="33" name="Espace réservé du pied de page 32"/>
          <p:cNvSpPr>
            <a:spLocks noGrp="1"/>
          </p:cNvSpPr>
          <p:nvPr>
            <p:ph type="ftr" sz="quarter" idx="11"/>
          </p:nvPr>
        </p:nvSpPr>
        <p:spPr/>
        <p:txBody>
          <a:bodyPr/>
          <a:lstStyle/>
          <a:p>
            <a:r>
              <a:rPr lang="fr-FR" smtClean="0"/>
              <a:t>Soutenance de thèse D. CHEUNG-FOO-WO</a:t>
            </a:r>
            <a:endParaRPr lang="en-US" dirty="0"/>
          </a:p>
        </p:txBody>
      </p:sp>
      <p:sp>
        <p:nvSpPr>
          <p:cNvPr id="4" name="ZoneTexte 3"/>
          <p:cNvSpPr txBox="1"/>
          <p:nvPr/>
        </p:nvSpPr>
        <p:spPr>
          <a:xfrm>
            <a:off x="500034" y="1428736"/>
            <a:ext cx="184731" cy="923330"/>
          </a:xfrm>
          <a:prstGeom prst="rect">
            <a:avLst/>
          </a:prstGeom>
          <a:noFill/>
        </p:spPr>
        <p:txBody>
          <a:bodyPr wrap="none" rtlCol="0">
            <a:spAutoFit/>
          </a:bodyPr>
          <a:lstStyle/>
          <a:p>
            <a:endParaRPr lang="fr-FR" dirty="0" smtClean="0"/>
          </a:p>
          <a:p>
            <a:endParaRPr lang="fr-FR" dirty="0" smtClean="0"/>
          </a:p>
          <a:p>
            <a:endParaRPr lang="fr-FR" dirty="0" smtClean="0"/>
          </a:p>
        </p:txBody>
      </p:sp>
      <p:sp>
        <p:nvSpPr>
          <p:cNvPr id="5" name="Rectangle à coins arrondis 4"/>
          <p:cNvSpPr/>
          <p:nvPr/>
        </p:nvSpPr>
        <p:spPr>
          <a:xfrm>
            <a:off x="6219607" y="4857760"/>
            <a:ext cx="142876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Arbitrage</a:t>
            </a:r>
          </a:p>
          <a:p>
            <a:pPr algn="ctr"/>
            <a:r>
              <a:rPr lang="fr-FR" dirty="0" smtClean="0"/>
              <a:t>[t0]</a:t>
            </a:r>
            <a:endParaRPr lang="fr-FR" dirty="0"/>
          </a:p>
        </p:txBody>
      </p:sp>
      <p:sp>
        <p:nvSpPr>
          <p:cNvPr id="6" name="Rectangle à coins arrondis 5"/>
          <p:cNvSpPr/>
          <p:nvPr/>
        </p:nvSpPr>
        <p:spPr>
          <a:xfrm>
            <a:off x="6219607" y="2643182"/>
            <a:ext cx="142876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Découpage</a:t>
            </a:r>
            <a:endParaRPr lang="fr-FR" dirty="0"/>
          </a:p>
        </p:txBody>
      </p:sp>
      <p:sp>
        <p:nvSpPr>
          <p:cNvPr id="13" name="ZoneTexte 12"/>
          <p:cNvSpPr txBox="1"/>
          <p:nvPr/>
        </p:nvSpPr>
        <p:spPr>
          <a:xfrm>
            <a:off x="6148169" y="4429132"/>
            <a:ext cx="1685077" cy="369332"/>
          </a:xfrm>
          <a:prstGeom prst="rect">
            <a:avLst/>
          </a:prstGeom>
          <a:noFill/>
        </p:spPr>
        <p:txBody>
          <a:bodyPr wrap="none" rtlCol="0">
            <a:spAutoFit/>
          </a:bodyPr>
          <a:lstStyle/>
          <a:p>
            <a:r>
              <a:rPr lang="fr-FR" dirty="0" smtClean="0"/>
              <a:t>a(e1,e2,e4,e5)</a:t>
            </a:r>
          </a:p>
        </p:txBody>
      </p:sp>
      <p:sp>
        <p:nvSpPr>
          <p:cNvPr id="14" name="ZoneTexte 13"/>
          <p:cNvSpPr txBox="1"/>
          <p:nvPr/>
        </p:nvSpPr>
        <p:spPr>
          <a:xfrm>
            <a:off x="5172108" y="5000636"/>
            <a:ext cx="761747" cy="369332"/>
          </a:xfrm>
          <a:prstGeom prst="rect">
            <a:avLst/>
          </a:prstGeom>
          <a:noFill/>
        </p:spPr>
        <p:txBody>
          <a:bodyPr wrap="none" rtlCol="0">
            <a:spAutoFit/>
          </a:bodyPr>
          <a:lstStyle/>
          <a:p>
            <a:r>
              <a:rPr lang="fr-FR" dirty="0" smtClean="0"/>
              <a:t>e1,e2</a:t>
            </a:r>
            <a:endParaRPr lang="fr-FR" dirty="0"/>
          </a:p>
        </p:txBody>
      </p:sp>
      <p:cxnSp>
        <p:nvCxnSpPr>
          <p:cNvPr id="16" name="Connecteur droit avec flèche 15"/>
          <p:cNvCxnSpPr>
            <a:stCxn id="14" idx="3"/>
            <a:endCxn id="5" idx="1"/>
          </p:cNvCxnSpPr>
          <p:nvPr/>
        </p:nvCxnSpPr>
        <p:spPr>
          <a:xfrm flipV="1">
            <a:off x="5933855" y="5179231"/>
            <a:ext cx="28575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862681" y="5000636"/>
            <a:ext cx="441146" cy="369332"/>
          </a:xfrm>
          <a:prstGeom prst="rect">
            <a:avLst/>
          </a:prstGeom>
          <a:noFill/>
        </p:spPr>
        <p:txBody>
          <a:bodyPr wrap="none" rtlCol="0">
            <a:spAutoFit/>
          </a:bodyPr>
          <a:lstStyle/>
          <a:p>
            <a:r>
              <a:rPr lang="fr-FR" dirty="0" smtClean="0"/>
              <a:t>e1</a:t>
            </a:r>
            <a:endParaRPr lang="fr-FR" dirty="0"/>
          </a:p>
        </p:txBody>
      </p:sp>
      <p:cxnSp>
        <p:nvCxnSpPr>
          <p:cNvPr id="20" name="Connecteur droit avec flèche 19"/>
          <p:cNvCxnSpPr>
            <a:stCxn id="5" idx="3"/>
            <a:endCxn id="18" idx="1"/>
          </p:cNvCxnSpPr>
          <p:nvPr/>
        </p:nvCxnSpPr>
        <p:spPr>
          <a:xfrm>
            <a:off x="7648367" y="5179231"/>
            <a:ext cx="214314"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362351" y="5500702"/>
            <a:ext cx="511679" cy="369332"/>
          </a:xfrm>
          <a:prstGeom prst="rect">
            <a:avLst/>
          </a:prstGeom>
          <a:noFill/>
        </p:spPr>
        <p:txBody>
          <a:bodyPr wrap="none" rtlCol="0">
            <a:spAutoFit/>
          </a:bodyPr>
          <a:lstStyle/>
          <a:p>
            <a:r>
              <a:rPr lang="fr-FR" dirty="0" smtClean="0"/>
              <a:t>&lt;t0</a:t>
            </a:r>
            <a:endParaRPr lang="fr-FR" dirty="0"/>
          </a:p>
        </p:txBody>
      </p:sp>
      <p:sp>
        <p:nvSpPr>
          <p:cNvPr id="22" name="ZoneTexte 21"/>
          <p:cNvSpPr txBox="1"/>
          <p:nvPr/>
        </p:nvSpPr>
        <p:spPr>
          <a:xfrm>
            <a:off x="5219475" y="2786058"/>
            <a:ext cx="761747" cy="369332"/>
          </a:xfrm>
          <a:prstGeom prst="rect">
            <a:avLst/>
          </a:prstGeom>
          <a:noFill/>
        </p:spPr>
        <p:txBody>
          <a:bodyPr wrap="none" rtlCol="0">
            <a:spAutoFit/>
          </a:bodyPr>
          <a:lstStyle/>
          <a:p>
            <a:r>
              <a:rPr lang="fr-FR" dirty="0" smtClean="0"/>
              <a:t>e1,e2</a:t>
            </a:r>
            <a:endParaRPr lang="fr-FR" dirty="0"/>
          </a:p>
        </p:txBody>
      </p:sp>
      <p:cxnSp>
        <p:nvCxnSpPr>
          <p:cNvPr id="23" name="Connecteur droit avec flèche 22"/>
          <p:cNvCxnSpPr/>
          <p:nvPr/>
        </p:nvCxnSpPr>
        <p:spPr>
          <a:xfrm flipV="1">
            <a:off x="5929322" y="2964653"/>
            <a:ext cx="28575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076731" y="2214554"/>
            <a:ext cx="1685077" cy="369332"/>
          </a:xfrm>
          <a:prstGeom prst="rect">
            <a:avLst/>
          </a:prstGeom>
          <a:noFill/>
        </p:spPr>
        <p:txBody>
          <a:bodyPr wrap="none" rtlCol="0">
            <a:spAutoFit/>
          </a:bodyPr>
          <a:lstStyle/>
          <a:p>
            <a:r>
              <a:rPr lang="fr-FR" dirty="0" smtClean="0"/>
              <a:t>o(e2,e1,e4,e5)</a:t>
            </a:r>
          </a:p>
        </p:txBody>
      </p:sp>
      <p:sp>
        <p:nvSpPr>
          <p:cNvPr id="26" name="ZoneTexte 25"/>
          <p:cNvSpPr txBox="1"/>
          <p:nvPr/>
        </p:nvSpPr>
        <p:spPr>
          <a:xfrm>
            <a:off x="5549085" y="5854503"/>
            <a:ext cx="3313728" cy="646331"/>
          </a:xfrm>
          <a:prstGeom prst="rect">
            <a:avLst/>
          </a:prstGeom>
          <a:noFill/>
        </p:spPr>
        <p:txBody>
          <a:bodyPr wrap="none" rtlCol="0">
            <a:spAutoFit/>
          </a:bodyPr>
          <a:lstStyle/>
          <a:p>
            <a:r>
              <a:rPr lang="fr-FR" dirty="0" smtClean="0"/>
              <a:t>Liste d’événements prioritaires</a:t>
            </a:r>
          </a:p>
          <a:p>
            <a:r>
              <a:rPr lang="fr-FR" dirty="0" smtClean="0"/>
              <a:t>pendant une durée donnée</a:t>
            </a:r>
            <a:endParaRPr lang="fr-FR" dirty="0"/>
          </a:p>
        </p:txBody>
      </p:sp>
      <p:sp>
        <p:nvSpPr>
          <p:cNvPr id="27" name="ZoneTexte 26"/>
          <p:cNvSpPr txBox="1"/>
          <p:nvPr/>
        </p:nvSpPr>
        <p:spPr>
          <a:xfrm>
            <a:off x="5790979" y="3497049"/>
            <a:ext cx="2274982" cy="646331"/>
          </a:xfrm>
          <a:prstGeom prst="rect">
            <a:avLst/>
          </a:prstGeom>
          <a:noFill/>
        </p:spPr>
        <p:txBody>
          <a:bodyPr wrap="none" rtlCol="0">
            <a:spAutoFit/>
          </a:bodyPr>
          <a:lstStyle/>
          <a:p>
            <a:r>
              <a:rPr lang="fr-FR" dirty="0" smtClean="0"/>
              <a:t>Réordonner l’arrivée</a:t>
            </a:r>
          </a:p>
          <a:p>
            <a:r>
              <a:rPr lang="fr-FR" dirty="0" smtClean="0"/>
              <a:t>d’événements</a:t>
            </a:r>
            <a:endParaRPr lang="fr-FR" dirty="0"/>
          </a:p>
        </p:txBody>
      </p:sp>
      <p:sp>
        <p:nvSpPr>
          <p:cNvPr id="28" name="ZoneTexte 27"/>
          <p:cNvSpPr txBox="1"/>
          <p:nvPr/>
        </p:nvSpPr>
        <p:spPr>
          <a:xfrm>
            <a:off x="7862681" y="2786058"/>
            <a:ext cx="761747" cy="369332"/>
          </a:xfrm>
          <a:prstGeom prst="rect">
            <a:avLst/>
          </a:prstGeom>
          <a:noFill/>
        </p:spPr>
        <p:txBody>
          <a:bodyPr wrap="none" rtlCol="0">
            <a:spAutoFit/>
          </a:bodyPr>
          <a:lstStyle/>
          <a:p>
            <a:r>
              <a:rPr lang="fr-FR" dirty="0" smtClean="0"/>
              <a:t>e2,e1</a:t>
            </a:r>
            <a:endParaRPr lang="fr-FR" dirty="0"/>
          </a:p>
        </p:txBody>
      </p:sp>
      <p:cxnSp>
        <p:nvCxnSpPr>
          <p:cNvPr id="29" name="Connecteur droit avec flèche 28"/>
          <p:cNvCxnSpPr/>
          <p:nvPr/>
        </p:nvCxnSpPr>
        <p:spPr>
          <a:xfrm flipV="1">
            <a:off x="7648367" y="3000372"/>
            <a:ext cx="285752" cy="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Espace réservé de la date 23"/>
          <p:cNvSpPr>
            <a:spLocks noGrp="1"/>
          </p:cNvSpPr>
          <p:nvPr>
            <p:ph type="dt" sz="half" idx="10"/>
          </p:nvPr>
        </p:nvSpPr>
        <p:spPr/>
        <p:txBody>
          <a:bodyPr/>
          <a:lstStyle/>
          <a:p>
            <a:fld id="{CD867FF9-DA64-495C-B780-F7C458FAC176}" type="datetime4">
              <a:rPr lang="fr-FR" smtClean="0"/>
              <a:pPr/>
              <a:t>11 mars 2009</a:t>
            </a:fld>
            <a:endParaRPr lang="en-US"/>
          </a:p>
        </p:txBody>
      </p:sp>
      <p:sp>
        <p:nvSpPr>
          <p:cNvPr id="31" name="Espace réservé du numéro de diapositive 30"/>
          <p:cNvSpPr>
            <a:spLocks noGrp="1"/>
          </p:cNvSpPr>
          <p:nvPr>
            <p:ph type="sldNum" sz="quarter" idx="12"/>
          </p:nvPr>
        </p:nvSpPr>
        <p:spPr/>
        <p:txBody>
          <a:bodyPr/>
          <a:lstStyle/>
          <a:p>
            <a:fld id="{6294C92D-0306-4E69-9CD3-20855E849650}" type="slidenum">
              <a:rPr lang="en-US" smtClean="0"/>
              <a:pPr/>
              <a:t>43</a:t>
            </a:fld>
            <a:r>
              <a:rPr lang="en-US" smtClean="0"/>
              <a:t> / 57</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 d’utilisation de BSL</a:t>
            </a:r>
            <a:endParaRPr lang="fr-FR" dirty="0"/>
          </a:p>
        </p:txBody>
      </p:sp>
      <p:sp>
        <p:nvSpPr>
          <p:cNvPr id="66" name="Espace réservé du pied de page 65"/>
          <p:cNvSpPr>
            <a:spLocks noGrp="1"/>
          </p:cNvSpPr>
          <p:nvPr>
            <p:ph type="ftr" sz="quarter" idx="11"/>
          </p:nvPr>
        </p:nvSpPr>
        <p:spPr/>
        <p:txBody>
          <a:bodyPr/>
          <a:lstStyle/>
          <a:p>
            <a:r>
              <a:rPr lang="fr-FR" smtClean="0"/>
              <a:t>Soutenance de thèse D. CHEUNG-FOO-WO</a:t>
            </a:r>
            <a:endParaRPr lang="en-US" dirty="0"/>
          </a:p>
        </p:txBody>
      </p:sp>
      <p:sp>
        <p:nvSpPr>
          <p:cNvPr id="7" name="Hexagone 6"/>
          <p:cNvSpPr/>
          <p:nvPr/>
        </p:nvSpPr>
        <p:spPr>
          <a:xfrm>
            <a:off x="1571604" y="2857496"/>
            <a:ext cx="1000132"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B2</a:t>
            </a:r>
            <a:endParaRPr lang="fr-FR" dirty="0"/>
          </a:p>
        </p:txBody>
      </p:sp>
      <p:sp>
        <p:nvSpPr>
          <p:cNvPr id="8" name="Hexagone 7"/>
          <p:cNvSpPr/>
          <p:nvPr/>
        </p:nvSpPr>
        <p:spPr>
          <a:xfrm>
            <a:off x="6286512" y="2214554"/>
            <a:ext cx="928694"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L</a:t>
            </a:r>
            <a:endParaRPr lang="fr-FR" dirty="0"/>
          </a:p>
        </p:txBody>
      </p:sp>
      <p:pic>
        <p:nvPicPr>
          <p:cNvPr id="9" name="Picture 1" descr="C:\Documents and Settings\daniel\Local Settings\Temporary Internet Files\Content.IE5\J92B6RGZ\MCj03496310000[1].wmf"/>
          <p:cNvPicPr>
            <a:picLocks noChangeAspect="1" noChangeArrowheads="1"/>
          </p:cNvPicPr>
          <p:nvPr/>
        </p:nvPicPr>
        <p:blipFill>
          <a:blip r:embed="rId3"/>
          <a:srcRect/>
          <a:stretch>
            <a:fillRect/>
          </a:stretch>
        </p:blipFill>
        <p:spPr bwMode="auto">
          <a:xfrm>
            <a:off x="2143108" y="2928934"/>
            <a:ext cx="771378" cy="857256"/>
          </a:xfrm>
          <a:prstGeom prst="rect">
            <a:avLst/>
          </a:prstGeom>
          <a:noFill/>
        </p:spPr>
      </p:pic>
      <p:cxnSp>
        <p:nvCxnSpPr>
          <p:cNvPr id="20" name="Connecteur droit avec flèche 19"/>
          <p:cNvCxnSpPr/>
          <p:nvPr/>
        </p:nvCxnSpPr>
        <p:spPr>
          <a:xfrm flipV="1">
            <a:off x="2714612" y="2786058"/>
            <a:ext cx="1143008" cy="321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Hexagone 22"/>
          <p:cNvSpPr/>
          <p:nvPr/>
        </p:nvSpPr>
        <p:spPr>
          <a:xfrm>
            <a:off x="1571604" y="1643050"/>
            <a:ext cx="1000132" cy="50006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B1</a:t>
            </a:r>
            <a:endParaRPr lang="fr-FR" dirty="0"/>
          </a:p>
        </p:txBody>
      </p:sp>
      <p:pic>
        <p:nvPicPr>
          <p:cNvPr id="24" name="Picture 1" descr="C:\Documents and Settings\daniel\Local Settings\Temporary Internet Files\Content.IE5\J92B6RGZ\MCj03496310000[1].wmf"/>
          <p:cNvPicPr>
            <a:picLocks noChangeAspect="1" noChangeArrowheads="1"/>
          </p:cNvPicPr>
          <p:nvPr/>
        </p:nvPicPr>
        <p:blipFill>
          <a:blip r:embed="rId3"/>
          <a:srcRect/>
          <a:stretch>
            <a:fillRect/>
          </a:stretch>
        </p:blipFill>
        <p:spPr bwMode="auto">
          <a:xfrm>
            <a:off x="2143108" y="1714488"/>
            <a:ext cx="771378" cy="857256"/>
          </a:xfrm>
          <a:prstGeom prst="rect">
            <a:avLst/>
          </a:prstGeom>
          <a:noFill/>
        </p:spPr>
      </p:pic>
      <p:cxnSp>
        <p:nvCxnSpPr>
          <p:cNvPr id="25" name="Connecteur droit avec flèche 24"/>
          <p:cNvCxnSpPr/>
          <p:nvPr/>
        </p:nvCxnSpPr>
        <p:spPr>
          <a:xfrm>
            <a:off x="2643174" y="1857364"/>
            <a:ext cx="121444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090158" y="3214686"/>
            <a:ext cx="1375698" cy="369332"/>
          </a:xfrm>
          <a:prstGeom prst="rect">
            <a:avLst/>
          </a:prstGeom>
          <a:noFill/>
        </p:spPr>
        <p:txBody>
          <a:bodyPr wrap="none" rtlCol="0">
            <a:spAutoFit/>
          </a:bodyPr>
          <a:lstStyle/>
          <a:p>
            <a:r>
              <a:rPr lang="fr-FR" dirty="0" smtClean="0"/>
              <a:t>^Action(Off)</a:t>
            </a:r>
            <a:endParaRPr lang="fr-FR" dirty="0"/>
          </a:p>
        </p:txBody>
      </p:sp>
      <p:sp>
        <p:nvSpPr>
          <p:cNvPr id="30" name="ZoneTexte 29"/>
          <p:cNvSpPr txBox="1"/>
          <p:nvPr/>
        </p:nvSpPr>
        <p:spPr>
          <a:xfrm>
            <a:off x="3071802" y="1571612"/>
            <a:ext cx="1375698" cy="369332"/>
          </a:xfrm>
          <a:prstGeom prst="rect">
            <a:avLst/>
          </a:prstGeom>
          <a:noFill/>
        </p:spPr>
        <p:txBody>
          <a:bodyPr wrap="none" rtlCol="0">
            <a:spAutoFit/>
          </a:bodyPr>
          <a:lstStyle/>
          <a:p>
            <a:r>
              <a:rPr lang="fr-FR" dirty="0" smtClean="0"/>
              <a:t>^Action(On)</a:t>
            </a:r>
            <a:endParaRPr lang="fr-FR" dirty="0"/>
          </a:p>
        </p:txBody>
      </p:sp>
      <p:sp>
        <p:nvSpPr>
          <p:cNvPr id="58" name="ZoneTexte 57"/>
          <p:cNvSpPr txBox="1"/>
          <p:nvPr/>
        </p:nvSpPr>
        <p:spPr>
          <a:xfrm>
            <a:off x="4000496" y="4071942"/>
            <a:ext cx="4857784" cy="400110"/>
          </a:xfrm>
          <a:prstGeom prst="rect">
            <a:avLst/>
          </a:prstGeom>
          <a:noFill/>
        </p:spPr>
        <p:txBody>
          <a:bodyPr wrap="square" rtlCol="0">
            <a:spAutoFit/>
          </a:bodyPr>
          <a:lstStyle/>
          <a:p>
            <a:r>
              <a:rPr lang="fr-FR" sz="2000" dirty="0" smtClean="0">
                <a:solidFill>
                  <a:schemeClr val="accent6">
                    <a:lumMod val="75000"/>
                  </a:schemeClr>
                </a:solidFill>
              </a:rPr>
              <a:t>B2 prioritaire pendant un durée donnée</a:t>
            </a:r>
            <a:endParaRPr lang="fr-FR" sz="2000" dirty="0">
              <a:solidFill>
                <a:schemeClr val="accent6">
                  <a:lumMod val="75000"/>
                </a:schemeClr>
              </a:solidFill>
            </a:endParaRPr>
          </a:p>
        </p:txBody>
      </p:sp>
      <p:cxnSp>
        <p:nvCxnSpPr>
          <p:cNvPr id="62" name="Connecteur droit avec flèche 61"/>
          <p:cNvCxnSpPr/>
          <p:nvPr/>
        </p:nvCxnSpPr>
        <p:spPr>
          <a:xfrm>
            <a:off x="5500694" y="250030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AutoShape 13"/>
          <p:cNvSpPr>
            <a:spLocks noChangeArrowheads="1"/>
          </p:cNvSpPr>
          <p:nvPr/>
        </p:nvSpPr>
        <p:spPr bwMode="auto">
          <a:xfrm>
            <a:off x="4079557" y="4572008"/>
            <a:ext cx="4143404" cy="1571636"/>
          </a:xfrm>
          <a:prstGeom prst="foldedCorner">
            <a:avLst>
              <a:gd name="adj" fmla="val 12500"/>
            </a:avLst>
          </a:prstGeom>
          <a:solidFill>
            <a:schemeClr val="accent3">
              <a:lumMod val="40000"/>
              <a:lumOff val="60000"/>
            </a:schemeClr>
          </a:solidFill>
          <a:ln w="9525">
            <a:solidFill>
              <a:srgbClr val="808080"/>
            </a:solidFill>
            <a:round/>
            <a:headEnd/>
            <a:tailEnd/>
          </a:ln>
          <a:effectLst/>
        </p:spPr>
        <p:txBody>
          <a:bodyPr wrap="none" anchor="ctr"/>
          <a:lstStyle/>
          <a:p>
            <a:pPr algn="l"/>
            <a:endParaRPr lang="en-US" sz="800" b="1">
              <a:solidFill>
                <a:srgbClr val="FF6600"/>
              </a:solidFill>
              <a:latin typeface="Arial Unicode MS" pitchFamily="34" charset="-128"/>
              <a:cs typeface="Courier New" pitchFamily="49" charset="0"/>
            </a:endParaRPr>
          </a:p>
        </p:txBody>
      </p:sp>
      <p:sp>
        <p:nvSpPr>
          <p:cNvPr id="65" name="Rectangle 67"/>
          <p:cNvSpPr>
            <a:spLocks noChangeArrowheads="1"/>
          </p:cNvSpPr>
          <p:nvPr/>
        </p:nvSpPr>
        <p:spPr bwMode="auto">
          <a:xfrm>
            <a:off x="4150995" y="5083182"/>
            <a:ext cx="3786214" cy="9175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a:endParaRPr lang="en-US" sz="800">
              <a:solidFill>
                <a:srgbClr val="FF0000"/>
              </a:solidFill>
            </a:endParaRPr>
          </a:p>
        </p:txBody>
      </p:sp>
      <p:sp>
        <p:nvSpPr>
          <p:cNvPr id="70" name="Rectangle 66"/>
          <p:cNvSpPr>
            <a:spLocks noChangeArrowheads="1"/>
          </p:cNvSpPr>
          <p:nvPr/>
        </p:nvSpPr>
        <p:spPr bwMode="auto">
          <a:xfrm>
            <a:off x="4150995" y="4624396"/>
            <a:ext cx="3786214"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a:endParaRPr lang="en-US" sz="800">
              <a:solidFill>
                <a:srgbClr val="FF0000"/>
              </a:solidFill>
            </a:endParaRPr>
          </a:p>
        </p:txBody>
      </p:sp>
      <p:sp>
        <p:nvSpPr>
          <p:cNvPr id="72" name="Text Box 72"/>
          <p:cNvSpPr txBox="1">
            <a:spLocks noChangeArrowheads="1"/>
          </p:cNvSpPr>
          <p:nvPr/>
        </p:nvSpPr>
        <p:spPr bwMode="auto">
          <a:xfrm>
            <a:off x="4201795" y="5111758"/>
            <a:ext cx="1104900" cy="461665"/>
          </a:xfrm>
          <a:prstGeom prst="rect">
            <a:avLst/>
          </a:prstGeom>
          <a:noFill/>
          <a:ln w="9525">
            <a:noFill/>
            <a:miter lim="800000"/>
            <a:headEnd/>
            <a:tailEnd/>
          </a:ln>
          <a:effectLst/>
        </p:spPr>
        <p:txBody>
          <a:bodyPr>
            <a:spAutoFit/>
          </a:bodyPr>
          <a:lstStyle/>
          <a:p>
            <a:pPr algn="l">
              <a:spcBef>
                <a:spcPct val="50000"/>
              </a:spcBef>
            </a:pPr>
            <a:r>
              <a:rPr lang="fr-FR" sz="1200" b="1" dirty="0" smtClean="0">
                <a:solidFill>
                  <a:srgbClr val="646BA2"/>
                </a:solidFill>
              </a:rPr>
              <a:t>Greffon</a:t>
            </a:r>
            <a:br>
              <a:rPr lang="fr-FR" sz="1200" b="1" dirty="0" smtClean="0">
                <a:solidFill>
                  <a:srgbClr val="646BA2"/>
                </a:solidFill>
              </a:rPr>
            </a:br>
            <a:r>
              <a:rPr lang="fr-FR" sz="1200" b="1" dirty="0" smtClean="0">
                <a:solidFill>
                  <a:srgbClr val="646BA2"/>
                </a:solidFill>
              </a:rPr>
              <a:t>d’adaptation</a:t>
            </a:r>
            <a:endParaRPr lang="fr-FR" sz="1200" b="1" dirty="0">
              <a:solidFill>
                <a:srgbClr val="646BA2"/>
              </a:solidFill>
            </a:endParaRPr>
          </a:p>
        </p:txBody>
      </p:sp>
      <p:sp>
        <p:nvSpPr>
          <p:cNvPr id="73" name="Text Box 74"/>
          <p:cNvSpPr txBox="1">
            <a:spLocks noChangeArrowheads="1"/>
          </p:cNvSpPr>
          <p:nvPr/>
        </p:nvSpPr>
        <p:spPr bwMode="auto">
          <a:xfrm>
            <a:off x="4201795" y="4678371"/>
            <a:ext cx="1520836" cy="276999"/>
          </a:xfrm>
          <a:prstGeom prst="rect">
            <a:avLst/>
          </a:prstGeom>
          <a:noFill/>
          <a:ln w="9525">
            <a:noFill/>
            <a:miter lim="800000"/>
            <a:headEnd/>
            <a:tailEnd/>
          </a:ln>
          <a:effectLst/>
        </p:spPr>
        <p:txBody>
          <a:bodyPr wrap="square">
            <a:spAutoFit/>
          </a:bodyPr>
          <a:lstStyle/>
          <a:p>
            <a:pPr algn="l">
              <a:spcBef>
                <a:spcPct val="50000"/>
              </a:spcBef>
            </a:pPr>
            <a:r>
              <a:rPr lang="fr-FR" sz="1200" b="1" dirty="0" smtClean="0">
                <a:solidFill>
                  <a:srgbClr val="646BA2"/>
                </a:solidFill>
              </a:rPr>
              <a:t>Point de coupe</a:t>
            </a:r>
            <a:endParaRPr lang="fr-FR" sz="1200" b="1" dirty="0">
              <a:solidFill>
                <a:srgbClr val="646BA2"/>
              </a:solidFill>
            </a:endParaRPr>
          </a:p>
        </p:txBody>
      </p:sp>
      <p:sp>
        <p:nvSpPr>
          <p:cNvPr id="74" name="Text Box 121"/>
          <p:cNvSpPr txBox="1">
            <a:spLocks noChangeArrowheads="1"/>
          </p:cNvSpPr>
          <p:nvPr/>
        </p:nvSpPr>
        <p:spPr bwMode="auto">
          <a:xfrm>
            <a:off x="8508713" y="4643446"/>
            <a:ext cx="492443" cy="369332"/>
          </a:xfrm>
          <a:prstGeom prst="rect">
            <a:avLst/>
          </a:prstGeom>
          <a:noFill/>
          <a:ln w="9525">
            <a:noFill/>
            <a:miter lim="800000"/>
            <a:headEnd/>
            <a:tailEnd/>
          </a:ln>
          <a:effectLst/>
        </p:spPr>
        <p:txBody>
          <a:bodyPr wrap="none">
            <a:spAutoFit/>
          </a:bodyPr>
          <a:lstStyle/>
          <a:p>
            <a:r>
              <a:rPr lang="fr-FR" dirty="0" smtClean="0">
                <a:solidFill>
                  <a:srgbClr val="E9A703"/>
                </a:solidFill>
              </a:rPr>
              <a:t>AA</a:t>
            </a:r>
            <a:endParaRPr lang="fr-FR" dirty="0">
              <a:solidFill>
                <a:srgbClr val="E9A703"/>
              </a:solidFill>
            </a:endParaRPr>
          </a:p>
        </p:txBody>
      </p:sp>
      <p:sp>
        <p:nvSpPr>
          <p:cNvPr id="75" name="ZoneTexte 74"/>
          <p:cNvSpPr txBox="1"/>
          <p:nvPr/>
        </p:nvSpPr>
        <p:spPr>
          <a:xfrm>
            <a:off x="333145" y="4988494"/>
            <a:ext cx="3667351" cy="369332"/>
          </a:xfrm>
          <a:prstGeom prst="rect">
            <a:avLst/>
          </a:prstGeom>
          <a:noFill/>
        </p:spPr>
        <p:txBody>
          <a:bodyPr wrap="none" rtlCol="0">
            <a:spAutoFit/>
          </a:bodyPr>
          <a:lstStyle/>
          <a:p>
            <a:r>
              <a:rPr lang="fr-FR" dirty="0" smtClean="0"/>
              <a:t>a(B2.^Action, B1.^Action)</a:t>
            </a:r>
            <a:r>
              <a:rPr lang="fr-FR" dirty="0" smtClean="0">
                <a:sym typeface="Wingdings" pitchFamily="2" charset="2"/>
              </a:rPr>
              <a:t> </a:t>
            </a:r>
            <a:r>
              <a:rPr lang="fr-FR" dirty="0" err="1" smtClean="0">
                <a:sym typeface="Wingdings" pitchFamily="2" charset="2"/>
              </a:rPr>
              <a:t>L.Action</a:t>
            </a:r>
            <a:endParaRPr lang="fr-FR" dirty="0"/>
          </a:p>
        </p:txBody>
      </p:sp>
      <p:sp>
        <p:nvSpPr>
          <p:cNvPr id="76" name="Rectangle 70"/>
          <p:cNvSpPr>
            <a:spLocks noChangeArrowheads="1"/>
          </p:cNvSpPr>
          <p:nvPr/>
        </p:nvSpPr>
        <p:spPr bwMode="auto">
          <a:xfrm>
            <a:off x="7008515" y="4714884"/>
            <a:ext cx="185738" cy="207963"/>
          </a:xfrm>
          <a:prstGeom prst="rect">
            <a:avLst/>
          </a:prstGeom>
          <a:solidFill>
            <a:srgbClr val="FFCC99"/>
          </a:solidFill>
          <a:ln w="9525">
            <a:solidFill>
              <a:srgbClr val="FF9900"/>
            </a:solidFill>
            <a:miter lim="800000"/>
            <a:headEnd/>
            <a:tailEnd/>
          </a:ln>
          <a:effectLst/>
        </p:spPr>
        <p:txBody>
          <a:bodyPr wrap="none" anchor="ctr"/>
          <a:lstStyle/>
          <a:p>
            <a:pPr algn="ctr"/>
            <a:r>
              <a:rPr lang="fr-FR" sz="1000" dirty="0" smtClean="0">
                <a:solidFill>
                  <a:schemeClr val="bg1"/>
                </a:solidFill>
              </a:rPr>
              <a:t>L*</a:t>
            </a:r>
            <a:endParaRPr lang="fr-FR" sz="1000" dirty="0">
              <a:solidFill>
                <a:schemeClr val="bg1"/>
              </a:solidFill>
            </a:endParaRPr>
          </a:p>
        </p:txBody>
      </p:sp>
      <p:sp>
        <p:nvSpPr>
          <p:cNvPr id="83" name="Rectangle à coins arrondis 82"/>
          <p:cNvSpPr/>
          <p:nvPr/>
        </p:nvSpPr>
        <p:spPr>
          <a:xfrm>
            <a:off x="3929058" y="2214554"/>
            <a:ext cx="142876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Arbitrage</a:t>
            </a:r>
          </a:p>
          <a:p>
            <a:pPr algn="ctr"/>
            <a:r>
              <a:rPr lang="fr-FR" dirty="0" smtClean="0"/>
              <a:t>[t0]</a:t>
            </a:r>
            <a:endParaRPr lang="fr-FR" dirty="0"/>
          </a:p>
        </p:txBody>
      </p:sp>
      <p:sp>
        <p:nvSpPr>
          <p:cNvPr id="88" name="ZoneTexte 87"/>
          <p:cNvSpPr txBox="1"/>
          <p:nvPr/>
        </p:nvSpPr>
        <p:spPr>
          <a:xfrm>
            <a:off x="571472" y="4572008"/>
            <a:ext cx="950901" cy="369332"/>
          </a:xfrm>
          <a:prstGeom prst="rect">
            <a:avLst/>
          </a:prstGeom>
          <a:noFill/>
        </p:spPr>
        <p:txBody>
          <a:bodyPr wrap="none" rtlCol="0">
            <a:spAutoFit/>
          </a:bodyPr>
          <a:lstStyle/>
          <a:p>
            <a:r>
              <a:rPr lang="fr-FR" dirty="0" smtClean="0"/>
              <a:t>L := /L*/</a:t>
            </a:r>
            <a:endParaRPr lang="fr-FR" dirty="0"/>
          </a:p>
        </p:txBody>
      </p:sp>
      <p:sp>
        <p:nvSpPr>
          <p:cNvPr id="89" name="Ellipse 88"/>
          <p:cNvSpPr/>
          <p:nvPr/>
        </p:nvSpPr>
        <p:spPr>
          <a:xfrm>
            <a:off x="1214414" y="2643182"/>
            <a:ext cx="1857388" cy="135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56"/>
          <p:cNvSpPr>
            <a:spLocks noChangeArrowheads="1"/>
          </p:cNvSpPr>
          <p:nvPr/>
        </p:nvSpPr>
        <p:spPr bwMode="auto">
          <a:xfrm>
            <a:off x="7365705" y="5357826"/>
            <a:ext cx="184883" cy="211138"/>
          </a:xfrm>
          <a:prstGeom prst="rect">
            <a:avLst/>
          </a:prstGeom>
          <a:solidFill>
            <a:srgbClr val="FF99CC"/>
          </a:solidFill>
          <a:ln w="9525">
            <a:solidFill>
              <a:srgbClr val="FF0000"/>
            </a:solidFill>
            <a:miter lim="800000"/>
            <a:headEnd/>
            <a:tailEnd/>
          </a:ln>
          <a:effectLst/>
        </p:spPr>
        <p:txBody>
          <a:bodyPr wrap="none" anchor="ctr"/>
          <a:lstStyle/>
          <a:p>
            <a:pPr algn="ctr"/>
            <a:r>
              <a:rPr lang="fr-FR" sz="1000" dirty="0" smtClean="0">
                <a:solidFill>
                  <a:schemeClr val="bg1"/>
                </a:solidFill>
              </a:rPr>
              <a:t>L*</a:t>
            </a:r>
            <a:endParaRPr lang="fr-FR" sz="1000" dirty="0">
              <a:solidFill>
                <a:schemeClr val="bg1"/>
              </a:solidFill>
            </a:endParaRPr>
          </a:p>
        </p:txBody>
      </p:sp>
      <p:sp>
        <p:nvSpPr>
          <p:cNvPr id="91" name="Line 58"/>
          <p:cNvSpPr>
            <a:spLocks noChangeShapeType="1"/>
          </p:cNvSpPr>
          <p:nvPr/>
        </p:nvSpPr>
        <p:spPr bwMode="auto">
          <a:xfrm>
            <a:off x="7079953" y="5500702"/>
            <a:ext cx="221681" cy="987"/>
          </a:xfrm>
          <a:prstGeom prst="line">
            <a:avLst/>
          </a:prstGeom>
          <a:noFill/>
          <a:ln w="9525">
            <a:solidFill>
              <a:srgbClr val="FF0000"/>
            </a:solidFill>
            <a:round/>
            <a:headEnd/>
            <a:tailEnd type="triangle" w="med" len="med"/>
          </a:ln>
          <a:effectLst/>
        </p:spPr>
        <p:txBody>
          <a:bodyPr/>
          <a:lstStyle/>
          <a:p>
            <a:endParaRPr lang="fr-FR"/>
          </a:p>
        </p:txBody>
      </p:sp>
      <p:sp>
        <p:nvSpPr>
          <p:cNvPr id="92" name="Rectangle 59"/>
          <p:cNvSpPr>
            <a:spLocks noChangeArrowheads="1"/>
          </p:cNvSpPr>
          <p:nvPr/>
        </p:nvSpPr>
        <p:spPr bwMode="auto">
          <a:xfrm>
            <a:off x="6937077" y="5357826"/>
            <a:ext cx="183986" cy="211138"/>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A</a:t>
            </a:r>
            <a:endParaRPr lang="fr-FR" sz="1000" dirty="0">
              <a:solidFill>
                <a:schemeClr val="bg1"/>
              </a:solidFill>
            </a:endParaRPr>
          </a:p>
        </p:txBody>
      </p:sp>
      <p:sp>
        <p:nvSpPr>
          <p:cNvPr id="93" name="Line 58"/>
          <p:cNvSpPr>
            <a:spLocks noChangeShapeType="1"/>
          </p:cNvSpPr>
          <p:nvPr/>
        </p:nvSpPr>
        <p:spPr bwMode="auto">
          <a:xfrm>
            <a:off x="6675559" y="5396643"/>
            <a:ext cx="221681" cy="987"/>
          </a:xfrm>
          <a:prstGeom prst="line">
            <a:avLst/>
          </a:prstGeom>
          <a:noFill/>
          <a:ln w="9525">
            <a:solidFill>
              <a:srgbClr val="FF0000"/>
            </a:solidFill>
            <a:round/>
            <a:headEnd/>
            <a:tailEnd type="triangle" w="med" len="med"/>
          </a:ln>
          <a:effectLst/>
        </p:spPr>
        <p:txBody>
          <a:bodyPr/>
          <a:lstStyle/>
          <a:p>
            <a:endParaRPr lang="fr-FR"/>
          </a:p>
        </p:txBody>
      </p:sp>
      <p:sp>
        <p:nvSpPr>
          <p:cNvPr id="94" name="Rectangle 59"/>
          <p:cNvSpPr>
            <a:spLocks noChangeArrowheads="1"/>
          </p:cNvSpPr>
          <p:nvPr/>
        </p:nvSpPr>
        <p:spPr bwMode="auto">
          <a:xfrm>
            <a:off x="6294135" y="5286388"/>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B1</a:t>
            </a:r>
            <a:endParaRPr lang="fr-FR" sz="1000" dirty="0">
              <a:solidFill>
                <a:schemeClr val="bg1"/>
              </a:solidFill>
            </a:endParaRPr>
          </a:p>
        </p:txBody>
      </p:sp>
      <p:sp>
        <p:nvSpPr>
          <p:cNvPr id="95" name="Line 58"/>
          <p:cNvSpPr>
            <a:spLocks noChangeShapeType="1"/>
          </p:cNvSpPr>
          <p:nvPr/>
        </p:nvSpPr>
        <p:spPr bwMode="auto">
          <a:xfrm flipV="1">
            <a:off x="6722763" y="5480387"/>
            <a:ext cx="214313" cy="163190"/>
          </a:xfrm>
          <a:prstGeom prst="line">
            <a:avLst/>
          </a:prstGeom>
          <a:noFill/>
          <a:ln w="9525">
            <a:solidFill>
              <a:srgbClr val="FF0000"/>
            </a:solidFill>
            <a:round/>
            <a:headEnd/>
            <a:tailEnd type="triangle" w="med" len="med"/>
          </a:ln>
          <a:effectLst/>
        </p:spPr>
        <p:txBody>
          <a:bodyPr/>
          <a:lstStyle/>
          <a:p>
            <a:endParaRPr lang="fr-FR"/>
          </a:p>
        </p:txBody>
      </p:sp>
      <p:sp>
        <p:nvSpPr>
          <p:cNvPr id="96" name="Rectangle 59"/>
          <p:cNvSpPr>
            <a:spLocks noChangeArrowheads="1"/>
          </p:cNvSpPr>
          <p:nvPr/>
        </p:nvSpPr>
        <p:spPr bwMode="auto">
          <a:xfrm>
            <a:off x="6365573" y="5572140"/>
            <a:ext cx="357190" cy="214314"/>
          </a:xfrm>
          <a:prstGeom prst="rect">
            <a:avLst/>
          </a:prstGeom>
          <a:solidFill>
            <a:srgbClr val="FF0000"/>
          </a:solidFill>
          <a:ln w="9525">
            <a:solidFill>
              <a:srgbClr val="FF0000"/>
            </a:solidFill>
            <a:miter lim="800000"/>
            <a:headEnd/>
            <a:tailEnd/>
          </a:ln>
          <a:effectLst/>
        </p:spPr>
        <p:txBody>
          <a:bodyPr wrap="none" anchor="ctr"/>
          <a:lstStyle/>
          <a:p>
            <a:pPr algn="ctr"/>
            <a:r>
              <a:rPr lang="fr-FR" sz="1000" dirty="0" smtClean="0">
                <a:solidFill>
                  <a:schemeClr val="bg1"/>
                </a:solidFill>
              </a:rPr>
              <a:t>B2</a:t>
            </a:r>
            <a:endParaRPr lang="fr-FR" sz="1000" dirty="0">
              <a:solidFill>
                <a:schemeClr val="bg1"/>
              </a:solidFill>
            </a:endParaRPr>
          </a:p>
        </p:txBody>
      </p:sp>
      <p:sp>
        <p:nvSpPr>
          <p:cNvPr id="34" name="Espace réservé de la date 33"/>
          <p:cNvSpPr>
            <a:spLocks noGrp="1"/>
          </p:cNvSpPr>
          <p:nvPr>
            <p:ph type="dt" sz="half" idx="10"/>
          </p:nvPr>
        </p:nvSpPr>
        <p:spPr/>
        <p:txBody>
          <a:bodyPr/>
          <a:lstStyle/>
          <a:p>
            <a:fld id="{0D4CE368-8569-4AF8-B579-7D76CA5BA52D}" type="datetime4">
              <a:rPr lang="fr-FR" smtClean="0"/>
              <a:pPr/>
              <a:t>11 mars 2009</a:t>
            </a:fld>
            <a:endParaRPr lang="en-US"/>
          </a:p>
        </p:txBody>
      </p:sp>
      <p:sp>
        <p:nvSpPr>
          <p:cNvPr id="37" name="ZoneTexte 36"/>
          <p:cNvSpPr txBox="1"/>
          <p:nvPr/>
        </p:nvSpPr>
        <p:spPr>
          <a:xfrm>
            <a:off x="5929322" y="2786058"/>
            <a:ext cx="809837" cy="369332"/>
          </a:xfrm>
          <a:prstGeom prst="rect">
            <a:avLst/>
          </a:prstGeom>
          <a:noFill/>
        </p:spPr>
        <p:txBody>
          <a:bodyPr wrap="none" rtlCol="0">
            <a:spAutoFit/>
          </a:bodyPr>
          <a:lstStyle/>
          <a:p>
            <a:r>
              <a:rPr lang="fr-FR" dirty="0" smtClean="0"/>
              <a:t>Action</a:t>
            </a:r>
            <a:endParaRPr lang="fr-FR" dirty="0"/>
          </a:p>
        </p:txBody>
      </p:sp>
      <p:pic>
        <p:nvPicPr>
          <p:cNvPr id="36" name="Picture 3" descr="C:\Documents and Settings\daniel\Local Settings\Temporary Internet Files\Content.IE5\J92B6RGZ\MCj03969400000[1].wmf"/>
          <p:cNvPicPr>
            <a:picLocks noChangeAspect="1" noChangeArrowheads="1"/>
          </p:cNvPicPr>
          <p:nvPr/>
        </p:nvPicPr>
        <p:blipFill>
          <a:blip r:embed="rId4"/>
          <a:srcRect/>
          <a:stretch>
            <a:fillRect/>
          </a:stretch>
        </p:blipFill>
        <p:spPr bwMode="auto">
          <a:xfrm>
            <a:off x="6929454" y="1357298"/>
            <a:ext cx="1406525" cy="1843087"/>
          </a:xfrm>
          <a:prstGeom prst="rect">
            <a:avLst/>
          </a:prstGeom>
          <a:noFill/>
        </p:spPr>
      </p:pic>
      <p:sp>
        <p:nvSpPr>
          <p:cNvPr id="38" name="Espace réservé du numéro de diapositive 37"/>
          <p:cNvSpPr>
            <a:spLocks noGrp="1"/>
          </p:cNvSpPr>
          <p:nvPr>
            <p:ph type="sldNum" sz="quarter" idx="12"/>
          </p:nvPr>
        </p:nvSpPr>
        <p:spPr/>
        <p:txBody>
          <a:bodyPr/>
          <a:lstStyle/>
          <a:p>
            <a:fld id="{6294C92D-0306-4E69-9CD3-20855E849650}" type="slidenum">
              <a:rPr lang="en-US" smtClean="0"/>
              <a:pPr/>
              <a:t>44</a:t>
            </a:fld>
            <a:r>
              <a:rPr lang="en-US" smtClean="0"/>
              <a:t> / 57</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Mise en œuvre ISL4WComp et BSL </a:t>
            </a:r>
            <a:endParaRPr lang="fr-FR" dirty="0"/>
          </a:p>
        </p:txBody>
      </p:sp>
      <p:sp>
        <p:nvSpPr>
          <p:cNvPr id="5" name="Espace réservé du contenu 4"/>
          <p:cNvSpPr>
            <a:spLocks noGrp="1"/>
          </p:cNvSpPr>
          <p:nvPr>
            <p:ph idx="1"/>
          </p:nvPr>
        </p:nvSpPr>
        <p:spPr/>
        <p:txBody>
          <a:bodyPr/>
          <a:lstStyle/>
          <a:p>
            <a:r>
              <a:rPr lang="fr-FR" dirty="0" smtClean="0"/>
              <a:t>Règles logiques pour la logique de Fusion</a:t>
            </a:r>
          </a:p>
          <a:p>
            <a:pPr lvl="1"/>
            <a:r>
              <a:rPr lang="fr-FR" dirty="0" smtClean="0"/>
              <a:t>20 prédicats pour ISL4WComp</a:t>
            </a:r>
          </a:p>
          <a:p>
            <a:pPr lvl="1"/>
            <a:r>
              <a:rPr lang="fr-FR" dirty="0" smtClean="0"/>
              <a:t>14 prédicats logiques pour BSL</a:t>
            </a:r>
          </a:p>
          <a:p>
            <a:r>
              <a:rPr lang="fr-FR" dirty="0" smtClean="0"/>
              <a:t>Programmées en Prolog</a:t>
            </a:r>
            <a:br>
              <a:rPr lang="fr-FR" dirty="0" smtClean="0"/>
            </a:br>
            <a:r>
              <a:rPr lang="fr-FR" dirty="0" smtClean="0"/>
              <a:t>moteur </a:t>
            </a:r>
            <a:r>
              <a:rPr lang="fr-FR" dirty="0" err="1" smtClean="0"/>
              <a:t>CxProlog</a:t>
            </a:r>
            <a:r>
              <a:rPr lang="fr-FR" dirty="0" smtClean="0"/>
              <a:t> léger (Dias)</a:t>
            </a:r>
          </a:p>
          <a:p>
            <a:r>
              <a:rPr lang="fr-FR" dirty="0" smtClean="0"/>
              <a:t>Intégration de l’interpréteur AWK du projet </a:t>
            </a:r>
            <a:r>
              <a:rPr lang="fr-FR" dirty="0" err="1" smtClean="0"/>
              <a:t>Busybox</a:t>
            </a:r>
            <a:r>
              <a:rPr lang="fr-FR" dirty="0" smtClean="0"/>
              <a:t> pour les points de coupe</a:t>
            </a:r>
          </a:p>
          <a:p>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2DE87C45-974D-466A-8A5F-91938447ECB9}"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45</a:t>
            </a:fld>
            <a:r>
              <a:rPr lang="en-US" smtClean="0"/>
              <a:t> / 57</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expérimentations</a:t>
            </a:r>
            <a:endParaRPr lang="fr-FR" dirty="0"/>
          </a:p>
        </p:txBody>
      </p:sp>
      <p:sp>
        <p:nvSpPr>
          <p:cNvPr id="9" name="Espace réservé du contenu 8"/>
          <p:cNvSpPr>
            <a:spLocks noGrp="1"/>
          </p:cNvSpPr>
          <p:nvPr>
            <p:ph idx="1"/>
          </p:nvPr>
        </p:nvSpPr>
        <p:spPr/>
        <p:txBody>
          <a:bodyPr/>
          <a:lstStyle/>
          <a:p>
            <a:r>
              <a:rPr lang="fr-FR" dirty="0" smtClean="0"/>
              <a:t>Adaptation par post-sélection d’AA (dirigée par l’utilisateur)</a:t>
            </a:r>
          </a:p>
          <a:p>
            <a:endParaRPr lang="fr-FR" dirty="0" smtClean="0"/>
          </a:p>
          <a:p>
            <a:r>
              <a:rPr lang="fr-FR" dirty="0" smtClean="0"/>
              <a:t>Adaptation par présélection d’AA (réactive aux variations de l’infrastructure)</a:t>
            </a:r>
          </a:p>
          <a:p>
            <a:endParaRPr lang="fr-FR" dirty="0" smtClean="0"/>
          </a:p>
          <a:p>
            <a:r>
              <a:rPr lang="fr-FR" dirty="0" smtClean="0"/>
              <a:t>Illustration de la fusion</a:t>
            </a:r>
            <a:endParaRPr lang="fr-FR" dirty="0"/>
          </a:p>
        </p:txBody>
      </p:sp>
      <p:sp>
        <p:nvSpPr>
          <p:cNvPr id="14" name="Espace réservé du pied de page 13"/>
          <p:cNvSpPr>
            <a:spLocks noGrp="1"/>
          </p:cNvSpPr>
          <p:nvPr>
            <p:ph type="ftr" sz="quarter" idx="12"/>
          </p:nvPr>
        </p:nvSpPr>
        <p:spPr/>
        <p:txBody>
          <a:bodyPr/>
          <a:lstStyle/>
          <a:p>
            <a:r>
              <a:rPr lang="fr-FR" smtClean="0"/>
              <a:t>Soutenance de thèse D. CHEUNG-FOO-WO</a:t>
            </a:r>
            <a:endParaRPr lang="en-US" dirty="0"/>
          </a:p>
        </p:txBody>
      </p:sp>
      <p:pic>
        <p:nvPicPr>
          <p:cNvPr id="16" name="Image 15" descr="cam.png"/>
          <p:cNvPicPr>
            <a:picLocks noChangeAspect="1"/>
          </p:cNvPicPr>
          <p:nvPr/>
        </p:nvPicPr>
        <p:blipFill>
          <a:blip r:embed="rId3"/>
          <a:stretch>
            <a:fillRect/>
          </a:stretch>
        </p:blipFill>
        <p:spPr>
          <a:xfrm>
            <a:off x="242786" y="142852"/>
            <a:ext cx="1328818" cy="1438537"/>
          </a:xfrm>
          <a:prstGeom prst="rect">
            <a:avLst/>
          </a:prstGeom>
        </p:spPr>
      </p:pic>
      <p:sp>
        <p:nvSpPr>
          <p:cNvPr id="10" name="Espace réservé de la date 9"/>
          <p:cNvSpPr>
            <a:spLocks noGrp="1"/>
          </p:cNvSpPr>
          <p:nvPr>
            <p:ph type="dt" sz="half" idx="10"/>
          </p:nvPr>
        </p:nvSpPr>
        <p:spPr/>
        <p:txBody>
          <a:bodyPr/>
          <a:lstStyle/>
          <a:p>
            <a:fld id="{6A13D104-F223-4EEB-B6A6-0E91A459A91B}" type="datetime4">
              <a:rPr lang="fr-FR" smtClean="0"/>
              <a:pPr/>
              <a:t>11 mars 2009</a:t>
            </a:fld>
            <a:endParaRPr lang="en-US" dirty="0"/>
          </a:p>
        </p:txBody>
      </p:sp>
      <p:sp>
        <p:nvSpPr>
          <p:cNvPr id="12" name="Espace réservé du numéro de diapositive 11"/>
          <p:cNvSpPr>
            <a:spLocks noGrp="1"/>
          </p:cNvSpPr>
          <p:nvPr>
            <p:ph type="sldNum" sz="quarter" idx="11"/>
          </p:nvPr>
        </p:nvSpPr>
        <p:spPr/>
        <p:txBody>
          <a:bodyPr/>
          <a:lstStyle/>
          <a:p>
            <a:fld id="{1EEAF064-13DC-4D34-B1BB-FC6DCD72F942}" type="slidenum">
              <a:rPr lang="en-US" smtClean="0"/>
              <a:pPr/>
              <a:t>46</a:t>
            </a:fld>
            <a:r>
              <a:rPr lang="en-US" smtClean="0"/>
              <a:t> / 57</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dirty="0" smtClean="0"/>
              <a:t>Expérimentations</a:t>
            </a:r>
            <a:endParaRPr lang="fr-FR" dirty="0"/>
          </a:p>
        </p:txBody>
      </p:sp>
      <p:sp>
        <p:nvSpPr>
          <p:cNvPr id="4" name="Espace réservé de la date 3"/>
          <p:cNvSpPr>
            <a:spLocks noGrp="1"/>
          </p:cNvSpPr>
          <p:nvPr>
            <p:ph type="dt" sz="half" idx="10"/>
          </p:nvPr>
        </p:nvSpPr>
        <p:spPr/>
        <p:txBody>
          <a:bodyPr/>
          <a:lstStyle/>
          <a:p>
            <a:fld id="{5F03965A-F7B9-4E66-97DB-9669142A00CF}" type="datetime4">
              <a:rPr lang="fr-FR" smtClean="0"/>
              <a:pPr/>
              <a:t>11 mars 2009</a:t>
            </a:fld>
            <a:endParaRPr lang="en-US" dirty="0"/>
          </a:p>
        </p:txBody>
      </p:sp>
      <p:sp>
        <p:nvSpPr>
          <p:cNvPr id="6" name="Espace réservé du pied de page 5"/>
          <p:cNvSpPr>
            <a:spLocks noGrp="1"/>
          </p:cNvSpPr>
          <p:nvPr>
            <p:ph type="ftr" sz="quarter" idx="12"/>
          </p:nvPr>
        </p:nvSpPr>
        <p:spPr/>
        <p:txBody>
          <a:bodyPr/>
          <a:lstStyle/>
          <a:p>
            <a:r>
              <a:rPr lang="fr-FR" smtClean="0"/>
              <a:t>Soutenance de thèse D. CHEUNG-FOO-WO</a:t>
            </a:r>
            <a:endParaRPr lang="en-US" dirty="0"/>
          </a:p>
        </p:txBody>
      </p:sp>
      <p:pic>
        <p:nvPicPr>
          <p:cNvPr id="7" name="daniel4_aa.avi">
            <a:hlinkClick r:id="" action="ppaction://media"/>
          </p:cNvPr>
          <p:cNvPicPr>
            <a:picLocks noGrp="1" noRot="1" noChangeAspect="1"/>
          </p:cNvPicPr>
          <p:nvPr>
            <p:ph idx="1"/>
            <a:videoFile r:link="rId1"/>
          </p:nvPr>
        </p:nvPicPr>
        <p:blipFill>
          <a:blip r:embed="rId3"/>
          <a:stretch>
            <a:fillRect/>
          </a:stretch>
        </p:blipFill>
        <p:spPr>
          <a:xfrm>
            <a:off x="1" y="1143000"/>
            <a:ext cx="9144000" cy="5715000"/>
          </a:xfrm>
          <a:prstGeom prst="rect">
            <a:avLst/>
          </a:prstGeom>
        </p:spPr>
      </p:pic>
      <p:sp>
        <p:nvSpPr>
          <p:cNvPr id="8" name="Espace réservé du numéro de diapositive 7"/>
          <p:cNvSpPr>
            <a:spLocks noGrp="1"/>
          </p:cNvSpPr>
          <p:nvPr>
            <p:ph type="sldNum" sz="quarter" idx="11"/>
          </p:nvPr>
        </p:nvSpPr>
        <p:spPr/>
        <p:txBody>
          <a:bodyPr/>
          <a:lstStyle/>
          <a:p>
            <a:fld id="{1EEAF064-13DC-4D34-B1BB-FC6DCD72F942}" type="slidenum">
              <a:rPr lang="en-US" smtClean="0"/>
              <a:pPr/>
              <a:t>47</a:t>
            </a:fld>
            <a:r>
              <a:rPr lang="en-US" smtClean="0"/>
              <a:t> / 57</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7472386" cy="1143000"/>
          </a:xfrm>
        </p:spPr>
        <p:txBody>
          <a:bodyPr/>
          <a:lstStyle/>
          <a:p>
            <a:r>
              <a:rPr lang="fr-FR" dirty="0" smtClean="0"/>
              <a:t>PLAN</a:t>
            </a:r>
            <a:endParaRPr lang="fr-FR" dirty="0"/>
          </a:p>
        </p:txBody>
      </p:sp>
      <p:sp>
        <p:nvSpPr>
          <p:cNvPr id="9" name="Espace réservé du pied de page 8"/>
          <p:cNvSpPr>
            <a:spLocks noGrp="1"/>
          </p:cNvSpPr>
          <p:nvPr>
            <p:ph type="ftr" sz="quarter" idx="11"/>
          </p:nvPr>
        </p:nvSpPr>
        <p:spPr/>
        <p:txBody>
          <a:bodyPr/>
          <a:lstStyle/>
          <a:p>
            <a:r>
              <a:rPr lang="fr-FR" dirty="0" smtClean="0"/>
              <a:t>Soutenance de thèse D. CHEUNG-FOO-WO</a:t>
            </a:r>
            <a:endParaRPr lang="en-US" dirty="0"/>
          </a:p>
        </p:txBody>
      </p:sp>
      <p:graphicFrame>
        <p:nvGraphicFramePr>
          <p:cNvPr id="12" name="Espace réservé du contenu 5"/>
          <p:cNvGraphicFramePr>
            <a:graphicFrameLocks/>
          </p:cNvGraphicFramePr>
          <p:nvPr/>
        </p:nvGraphicFramePr>
        <p:xfrm>
          <a:off x="1214382" y="1571612"/>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noFill/>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noFill/>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solidFill>
                      <a:schemeClr val="accent5">
                        <a:lumMod val="40000"/>
                        <a:lumOff val="60000"/>
                      </a:schemeClr>
                    </a:solidFill>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tc>
              </a:tr>
            </a:tbl>
          </a:graphicData>
        </a:graphic>
      </p:graphicFrame>
      <p:sp>
        <p:nvSpPr>
          <p:cNvPr id="6" name="Espace réservé de la date 5"/>
          <p:cNvSpPr>
            <a:spLocks noGrp="1"/>
          </p:cNvSpPr>
          <p:nvPr>
            <p:ph type="dt" sz="half" idx="10"/>
          </p:nvPr>
        </p:nvSpPr>
        <p:spPr/>
        <p:txBody>
          <a:bodyPr/>
          <a:lstStyle/>
          <a:p>
            <a:fld id="{D20C381E-12FC-4EE7-BA0D-061D9E238935}" type="datetime4">
              <a:rPr lang="fr-FR" smtClean="0"/>
              <a:pPr/>
              <a:t>11 mars 2009</a:t>
            </a:fld>
            <a:endParaRPr lang="en-US"/>
          </a:p>
        </p:txBody>
      </p:sp>
      <p:sp>
        <p:nvSpPr>
          <p:cNvPr id="8" name="Espace réservé du numéro de diapositive 7"/>
          <p:cNvSpPr>
            <a:spLocks noGrp="1"/>
          </p:cNvSpPr>
          <p:nvPr>
            <p:ph type="sldNum" sz="quarter" idx="12"/>
          </p:nvPr>
        </p:nvSpPr>
        <p:spPr/>
        <p:txBody>
          <a:bodyPr/>
          <a:lstStyle/>
          <a:p>
            <a:fld id="{6294C92D-0306-4E69-9CD3-20855E849650}" type="slidenum">
              <a:rPr lang="en-US" smtClean="0"/>
              <a:pPr/>
              <a:t>48</a:t>
            </a:fld>
            <a:r>
              <a:rPr lang="en-US" smtClean="0"/>
              <a:t> / 57</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Bilan des apports</a:t>
            </a:r>
            <a:endParaRPr lang="fr-FR" dirty="0"/>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sp>
        <p:nvSpPr>
          <p:cNvPr id="12" name="Espace réservé du contenu 11"/>
          <p:cNvSpPr>
            <a:spLocks noGrp="1"/>
          </p:cNvSpPr>
          <p:nvPr>
            <p:ph idx="1"/>
          </p:nvPr>
        </p:nvSpPr>
        <p:spPr>
          <a:xfrm>
            <a:off x="1214414" y="1600200"/>
            <a:ext cx="7929586" cy="5043510"/>
          </a:xfrm>
        </p:spPr>
        <p:txBody>
          <a:bodyPr>
            <a:normAutofit fontScale="85000" lnSpcReduction="20000"/>
          </a:bodyPr>
          <a:lstStyle/>
          <a:p>
            <a:r>
              <a:rPr lang="fr-FR" dirty="0" smtClean="0"/>
              <a:t>Infrastructure logicielle de services pour dispositifs</a:t>
            </a:r>
          </a:p>
          <a:p>
            <a:pPr lvl="1"/>
            <a:r>
              <a:rPr lang="fr-FR" dirty="0" smtClean="0"/>
              <a:t>Gère de l’Hétérogénéité et </a:t>
            </a:r>
            <a:r>
              <a:rPr lang="fr-FR" b="1" dirty="0" smtClean="0"/>
              <a:t>Découverte Dynamique de dispositifs </a:t>
            </a:r>
          </a:p>
          <a:p>
            <a:pPr lvl="1"/>
            <a:r>
              <a:rPr lang="fr-FR" b="1" dirty="0" smtClean="0"/>
              <a:t>Permet l’interaction événementielle </a:t>
            </a:r>
            <a:r>
              <a:rPr lang="fr-FR" dirty="0" smtClean="0"/>
              <a:t>avec les Dispositifs</a:t>
            </a:r>
          </a:p>
          <a:p>
            <a:pPr lvl="1"/>
            <a:r>
              <a:rPr lang="fr-FR" dirty="0" smtClean="0"/>
              <a:t>Gère l’apparition/disparition </a:t>
            </a:r>
            <a:r>
              <a:rPr lang="fr-FR" b="1" dirty="0" smtClean="0"/>
              <a:t>dynamique</a:t>
            </a:r>
            <a:r>
              <a:rPr lang="fr-FR" dirty="0" smtClean="0"/>
              <a:t> des Dispositifs dans l’infrastructure </a:t>
            </a:r>
          </a:p>
          <a:p>
            <a:endParaRPr lang="fr-FR" dirty="0" smtClean="0"/>
          </a:p>
          <a:p>
            <a:r>
              <a:rPr lang="fr-FR" dirty="0" smtClean="0"/>
              <a:t>Composition de services pour dispositifs</a:t>
            </a:r>
          </a:p>
          <a:p>
            <a:pPr lvl="1"/>
            <a:r>
              <a:rPr lang="fr-FR" dirty="0" smtClean="0"/>
              <a:t>Composition modifiable dynamiquement </a:t>
            </a:r>
          </a:p>
          <a:p>
            <a:pPr lvl="1"/>
            <a:r>
              <a:rPr lang="fr-FR" dirty="0" smtClean="0"/>
              <a:t>Local / Distribué</a:t>
            </a:r>
          </a:p>
          <a:p>
            <a:pPr lvl="2"/>
            <a:r>
              <a:rPr lang="fr-FR" dirty="0" smtClean="0"/>
              <a:t>Des compositions de services pour dispositifs locaux</a:t>
            </a:r>
          </a:p>
          <a:p>
            <a:pPr lvl="2"/>
            <a:r>
              <a:rPr lang="fr-FR" dirty="0" smtClean="0"/>
              <a:t>Des compositions de services composites pour application distribuée</a:t>
            </a:r>
          </a:p>
        </p:txBody>
      </p:sp>
      <p:sp>
        <p:nvSpPr>
          <p:cNvPr id="6" name="Espace réservé de la date 5"/>
          <p:cNvSpPr>
            <a:spLocks noGrp="1"/>
          </p:cNvSpPr>
          <p:nvPr>
            <p:ph type="dt" sz="half" idx="10"/>
          </p:nvPr>
        </p:nvSpPr>
        <p:spPr/>
        <p:txBody>
          <a:bodyPr/>
          <a:lstStyle/>
          <a:p>
            <a:fld id="{952A8AEF-8C90-41BC-ABB7-E3F0897F3700}"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49</a:t>
            </a:fld>
            <a:r>
              <a:rPr lang="en-US" smtClean="0"/>
              <a:t> / 57</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Caractéristique 1 : Immersion dans un Environnement Physique</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Immersion dans l’environnement Physique</a:t>
            </a:r>
          </a:p>
          <a:p>
            <a:endParaRPr lang="fr-FR" dirty="0" smtClean="0"/>
          </a:p>
          <a:p>
            <a:r>
              <a:rPr lang="fr-FR" dirty="0" smtClean="0"/>
              <a:t>Application informatique ambiante</a:t>
            </a:r>
          </a:p>
          <a:p>
            <a:pPr lvl="1"/>
            <a:r>
              <a:rPr lang="fr-FR" dirty="0" smtClean="0"/>
              <a:t>Piloter les dispositifs</a:t>
            </a:r>
          </a:p>
          <a:p>
            <a:pPr lvl="1"/>
            <a:r>
              <a:rPr lang="fr-FR" dirty="0" smtClean="0"/>
              <a:t>Réagir aux évolutions de l’environnement physique</a:t>
            </a:r>
          </a:p>
          <a:p>
            <a:pPr lvl="1"/>
            <a:endParaRPr lang="fr-FR" dirty="0" smtClean="0"/>
          </a:p>
          <a:p>
            <a:pPr>
              <a:buNone/>
            </a:pPr>
            <a:r>
              <a:rPr lang="fr-FR" dirty="0" smtClean="0">
                <a:solidFill>
                  <a:schemeClr val="accent4">
                    <a:lumMod val="75000"/>
                  </a:schemeClr>
                </a:solidFill>
              </a:rPr>
              <a:t>		Echange spontané d’informations</a:t>
            </a:r>
          </a:p>
        </p:txBody>
      </p:sp>
      <p:sp>
        <p:nvSpPr>
          <p:cNvPr id="6" name="Flèche droite à entaille 5"/>
          <p:cNvSpPr/>
          <p:nvPr/>
        </p:nvSpPr>
        <p:spPr>
          <a:xfrm>
            <a:off x="1643042" y="5643578"/>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sp>
        <p:nvSpPr>
          <p:cNvPr id="7" name="Espace réservé de la date 6"/>
          <p:cNvSpPr>
            <a:spLocks noGrp="1"/>
          </p:cNvSpPr>
          <p:nvPr>
            <p:ph type="dt" sz="half" idx="10"/>
          </p:nvPr>
        </p:nvSpPr>
        <p:spPr/>
        <p:txBody>
          <a:bodyPr/>
          <a:lstStyle/>
          <a:p>
            <a:fld id="{C4E1D902-2C70-4661-B366-0D2FBC253D3E}"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5</a:t>
            </a:fld>
            <a:r>
              <a:rPr lang="en-US" smtClean="0"/>
              <a:t> / 57</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des performances dans la mise en œuvre des AA</a:t>
            </a:r>
            <a:endParaRPr lang="fr-FR" dirty="0"/>
          </a:p>
        </p:txBody>
      </p:sp>
      <p:sp>
        <p:nvSpPr>
          <p:cNvPr id="3" name="Espace réservé du contenu 2"/>
          <p:cNvSpPr>
            <a:spLocks noGrp="1"/>
          </p:cNvSpPr>
          <p:nvPr>
            <p:ph idx="1"/>
          </p:nvPr>
        </p:nvSpPr>
        <p:spPr>
          <a:xfrm>
            <a:off x="1214414" y="1600200"/>
            <a:ext cx="7929586" cy="4972072"/>
          </a:xfrm>
        </p:spPr>
        <p:txBody>
          <a:bodyPr>
            <a:normAutofit fontScale="92500" lnSpcReduction="10000"/>
          </a:bodyPr>
          <a:lstStyle/>
          <a:p>
            <a:r>
              <a:rPr lang="fr-FR" dirty="0" smtClean="0"/>
              <a:t>Variables expérimentales</a:t>
            </a:r>
          </a:p>
          <a:p>
            <a:pPr lvl="1"/>
            <a:r>
              <a:rPr lang="fr-FR" dirty="0" smtClean="0"/>
              <a:t>Paramétrage du nombre d’AA appliqués : </a:t>
            </a:r>
          </a:p>
          <a:p>
            <a:pPr lvl="2"/>
            <a:r>
              <a:rPr lang="fr-FR" dirty="0" smtClean="0"/>
              <a:t>performance du calcul des points de coupe</a:t>
            </a:r>
          </a:p>
          <a:p>
            <a:pPr lvl="1"/>
            <a:r>
              <a:rPr lang="fr-FR" dirty="0" smtClean="0"/>
              <a:t>Paramétrage du nombre de composants : </a:t>
            </a:r>
          </a:p>
          <a:p>
            <a:pPr lvl="2"/>
            <a:r>
              <a:rPr lang="fr-FR" dirty="0" smtClean="0"/>
              <a:t>performance de la composition</a:t>
            </a:r>
          </a:p>
          <a:p>
            <a:pPr lvl="1"/>
            <a:endParaRPr lang="fr-FR" dirty="0" smtClean="0"/>
          </a:p>
          <a:p>
            <a:r>
              <a:rPr lang="fr-FR" dirty="0" smtClean="0"/>
              <a:t>Conditions expérimentales</a:t>
            </a:r>
          </a:p>
          <a:p>
            <a:pPr lvl="1"/>
            <a:r>
              <a:rPr lang="fr-FR" dirty="0" smtClean="0"/>
              <a:t>Point de coupe sans application multiple d’AA</a:t>
            </a:r>
          </a:p>
          <a:p>
            <a:pPr lvl="1"/>
            <a:r>
              <a:rPr lang="fr-FR" dirty="0" smtClean="0"/>
              <a:t>Greffon contenant une connexion</a:t>
            </a:r>
          </a:p>
          <a:p>
            <a:pPr lvl="1"/>
            <a:r>
              <a:rPr lang="fr-FR" dirty="0" smtClean="0"/>
              <a:t>Condition d’exécution standard (PC de bureau 1GHz)</a:t>
            </a:r>
          </a:p>
          <a:p>
            <a:pPr lvl="1"/>
            <a:endParaRPr lang="fr-FR" dirty="0" smtClean="0"/>
          </a:p>
          <a:p>
            <a:pPr lvl="1"/>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0E4526EA-4577-4046-9CB8-C6E8D9B64F34}"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50</a:t>
            </a:fld>
            <a:r>
              <a:rPr lang="en-US" smtClean="0"/>
              <a:t> / 57</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7115196" cy="1143000"/>
          </a:xfrm>
        </p:spPr>
        <p:txBody>
          <a:bodyPr>
            <a:normAutofit fontScale="90000"/>
          </a:bodyPr>
          <a:lstStyle/>
          <a:p>
            <a:r>
              <a:rPr lang="fr-FR" dirty="0" smtClean="0"/>
              <a:t>Illustration d’un cycle d’évolution de services composites</a:t>
            </a:r>
            <a:endParaRPr lang="fr-FR" dirty="0"/>
          </a:p>
        </p:txBody>
      </p:sp>
      <p:sp>
        <p:nvSpPr>
          <p:cNvPr id="106" name="Espace réservé du pied de page 105"/>
          <p:cNvSpPr>
            <a:spLocks noGrp="1"/>
          </p:cNvSpPr>
          <p:nvPr>
            <p:ph type="ftr" sz="quarter" idx="11"/>
          </p:nvPr>
        </p:nvSpPr>
        <p:spPr/>
        <p:txBody>
          <a:bodyPr/>
          <a:lstStyle/>
          <a:p>
            <a:r>
              <a:rPr lang="fr-FR" smtClean="0"/>
              <a:t>Soutenance de thèse D. CHEUNG-FOO-WO</a:t>
            </a:r>
            <a:endParaRPr lang="en-US" dirty="0"/>
          </a:p>
        </p:txBody>
      </p:sp>
      <p:grpSp>
        <p:nvGrpSpPr>
          <p:cNvPr id="3" name="Groupe 65"/>
          <p:cNvGrpSpPr/>
          <p:nvPr/>
        </p:nvGrpSpPr>
        <p:grpSpPr>
          <a:xfrm>
            <a:off x="1571604" y="1643050"/>
            <a:ext cx="971560" cy="1294745"/>
            <a:chOff x="642910" y="1571612"/>
            <a:chExt cx="1143008" cy="1794230"/>
          </a:xfrm>
        </p:grpSpPr>
        <p:sp>
          <p:nvSpPr>
            <p:cNvPr id="56"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400" b="1">
                <a:solidFill>
                  <a:srgbClr val="FF0000"/>
                </a:solidFill>
                <a:latin typeface="Arial Unicode MS" pitchFamily="34" charset="-128"/>
                <a:cs typeface="Courier New" pitchFamily="49" charset="0"/>
              </a:endParaRPr>
            </a:p>
          </p:txBody>
        </p:sp>
        <p:sp>
          <p:nvSpPr>
            <p:cNvPr id="57"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400">
                <a:solidFill>
                  <a:srgbClr val="FF0000"/>
                </a:solidFill>
              </a:endParaRPr>
            </a:p>
          </p:txBody>
        </p:sp>
        <p:sp>
          <p:nvSpPr>
            <p:cNvPr id="62"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900" b="1" dirty="0" err="1">
                  <a:solidFill>
                    <a:srgbClr val="646BA2"/>
                  </a:solidFill>
                </a:rPr>
                <a:t>Pointcut</a:t>
              </a:r>
              <a:endParaRPr lang="fr-FR" sz="900" b="1" dirty="0">
                <a:solidFill>
                  <a:srgbClr val="646BA2"/>
                </a:solidFill>
              </a:endParaRPr>
            </a:p>
          </p:txBody>
        </p:sp>
        <p:sp>
          <p:nvSpPr>
            <p:cNvPr id="64" name="Text Box 22"/>
            <p:cNvSpPr txBox="1">
              <a:spLocks noChangeArrowheads="1"/>
            </p:cNvSpPr>
            <p:nvPr/>
          </p:nvSpPr>
          <p:spPr bwMode="auto">
            <a:xfrm>
              <a:off x="741336" y="2392351"/>
              <a:ext cx="992187" cy="973491"/>
            </a:xfrm>
            <a:prstGeom prst="rect">
              <a:avLst/>
            </a:prstGeom>
            <a:noFill/>
            <a:ln w="9525">
              <a:noFill/>
              <a:miter lim="800000"/>
              <a:headEnd/>
              <a:tailEnd/>
            </a:ln>
          </p:spPr>
          <p:txBody>
            <a:bodyPr>
              <a:spAutoFit/>
            </a:bodyPr>
            <a:lstStyle/>
            <a:p>
              <a:pPr algn="l">
                <a:spcBef>
                  <a:spcPct val="50000"/>
                </a:spcBef>
              </a:pPr>
              <a:r>
                <a:rPr lang="fr-FR" sz="900" b="1">
                  <a:solidFill>
                    <a:srgbClr val="646BA2"/>
                  </a:solidFill>
                </a:rPr>
                <a:t>Adaptation Advice</a:t>
              </a:r>
            </a:p>
          </p:txBody>
        </p:sp>
        <p:sp>
          <p:nvSpPr>
            <p:cNvPr id="65" name="Text Box 65"/>
            <p:cNvSpPr txBox="1">
              <a:spLocks noChangeArrowheads="1"/>
            </p:cNvSpPr>
            <p:nvPr/>
          </p:nvSpPr>
          <p:spPr bwMode="auto">
            <a:xfrm>
              <a:off x="642910" y="1571612"/>
              <a:ext cx="859592" cy="324497"/>
            </a:xfrm>
            <a:prstGeom prst="rect">
              <a:avLst/>
            </a:prstGeom>
            <a:noFill/>
            <a:ln w="9525">
              <a:noFill/>
              <a:miter lim="800000"/>
              <a:headEnd/>
              <a:tailEnd/>
            </a:ln>
          </p:spPr>
          <p:txBody>
            <a:bodyPr wrap="none">
              <a:spAutoFit/>
            </a:bodyPr>
            <a:lstStyle/>
            <a:p>
              <a:r>
                <a:rPr lang="fr-FR" sz="1100" b="1" dirty="0" smtClean="0">
                  <a:solidFill>
                    <a:srgbClr val="646BA2"/>
                  </a:solidFill>
                </a:rPr>
                <a:t>AA</a:t>
              </a:r>
              <a:endParaRPr lang="fr-FR" sz="1100" dirty="0">
                <a:solidFill>
                  <a:srgbClr val="FF0000"/>
                </a:solidFill>
              </a:endParaRPr>
            </a:p>
          </p:txBody>
        </p:sp>
      </p:grpSp>
      <p:grpSp>
        <p:nvGrpSpPr>
          <p:cNvPr id="4" name="Groupe 66"/>
          <p:cNvGrpSpPr/>
          <p:nvPr/>
        </p:nvGrpSpPr>
        <p:grpSpPr>
          <a:xfrm>
            <a:off x="1724004" y="1795450"/>
            <a:ext cx="971560" cy="1294745"/>
            <a:chOff x="642910" y="1571612"/>
            <a:chExt cx="1143008" cy="1794230"/>
          </a:xfrm>
        </p:grpSpPr>
        <p:sp>
          <p:nvSpPr>
            <p:cNvPr id="68"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400" b="1">
                <a:solidFill>
                  <a:srgbClr val="FF0000"/>
                </a:solidFill>
                <a:latin typeface="Arial Unicode MS" pitchFamily="34" charset="-128"/>
                <a:cs typeface="Courier New" pitchFamily="49" charset="0"/>
              </a:endParaRPr>
            </a:p>
          </p:txBody>
        </p:sp>
        <p:sp>
          <p:nvSpPr>
            <p:cNvPr id="69"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400">
                <a:solidFill>
                  <a:srgbClr val="FF0000"/>
                </a:solidFill>
              </a:endParaRPr>
            </a:p>
          </p:txBody>
        </p:sp>
        <p:sp>
          <p:nvSpPr>
            <p:cNvPr id="70"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900" b="1" dirty="0" err="1">
                  <a:solidFill>
                    <a:srgbClr val="646BA2"/>
                  </a:solidFill>
                </a:rPr>
                <a:t>Pointcut</a:t>
              </a:r>
              <a:endParaRPr lang="fr-FR" sz="900" b="1" dirty="0">
                <a:solidFill>
                  <a:srgbClr val="646BA2"/>
                </a:solidFill>
              </a:endParaRPr>
            </a:p>
          </p:txBody>
        </p:sp>
        <p:sp>
          <p:nvSpPr>
            <p:cNvPr id="71" name="Text Box 22"/>
            <p:cNvSpPr txBox="1">
              <a:spLocks noChangeArrowheads="1"/>
            </p:cNvSpPr>
            <p:nvPr/>
          </p:nvSpPr>
          <p:spPr bwMode="auto">
            <a:xfrm>
              <a:off x="741336" y="2392351"/>
              <a:ext cx="992187" cy="973491"/>
            </a:xfrm>
            <a:prstGeom prst="rect">
              <a:avLst/>
            </a:prstGeom>
            <a:noFill/>
            <a:ln w="9525">
              <a:noFill/>
              <a:miter lim="800000"/>
              <a:headEnd/>
              <a:tailEnd/>
            </a:ln>
          </p:spPr>
          <p:txBody>
            <a:bodyPr>
              <a:spAutoFit/>
            </a:bodyPr>
            <a:lstStyle/>
            <a:p>
              <a:pPr algn="l">
                <a:spcBef>
                  <a:spcPct val="50000"/>
                </a:spcBef>
              </a:pPr>
              <a:r>
                <a:rPr lang="fr-FR" sz="900" b="1">
                  <a:solidFill>
                    <a:srgbClr val="646BA2"/>
                  </a:solidFill>
                </a:rPr>
                <a:t>Adaptation Advice</a:t>
              </a:r>
            </a:p>
          </p:txBody>
        </p:sp>
        <p:sp>
          <p:nvSpPr>
            <p:cNvPr id="72" name="Text Box 65"/>
            <p:cNvSpPr txBox="1">
              <a:spLocks noChangeArrowheads="1"/>
            </p:cNvSpPr>
            <p:nvPr/>
          </p:nvSpPr>
          <p:spPr bwMode="auto">
            <a:xfrm>
              <a:off x="642910" y="1571612"/>
              <a:ext cx="859592" cy="324497"/>
            </a:xfrm>
            <a:prstGeom prst="rect">
              <a:avLst/>
            </a:prstGeom>
            <a:noFill/>
            <a:ln w="9525">
              <a:noFill/>
              <a:miter lim="800000"/>
              <a:headEnd/>
              <a:tailEnd/>
            </a:ln>
          </p:spPr>
          <p:txBody>
            <a:bodyPr wrap="none">
              <a:spAutoFit/>
            </a:bodyPr>
            <a:lstStyle/>
            <a:p>
              <a:r>
                <a:rPr lang="fr-FR" sz="1100" b="1" dirty="0" smtClean="0">
                  <a:solidFill>
                    <a:srgbClr val="646BA2"/>
                  </a:solidFill>
                </a:rPr>
                <a:t>AA</a:t>
              </a:r>
              <a:endParaRPr lang="fr-FR" sz="1100" dirty="0">
                <a:solidFill>
                  <a:srgbClr val="FF0000"/>
                </a:solidFill>
              </a:endParaRPr>
            </a:p>
          </p:txBody>
        </p:sp>
      </p:grpSp>
      <p:grpSp>
        <p:nvGrpSpPr>
          <p:cNvPr id="6" name="Groupe 72"/>
          <p:cNvGrpSpPr/>
          <p:nvPr/>
        </p:nvGrpSpPr>
        <p:grpSpPr>
          <a:xfrm>
            <a:off x="1876404" y="1947850"/>
            <a:ext cx="971560" cy="1294745"/>
            <a:chOff x="642910" y="1571612"/>
            <a:chExt cx="1143008" cy="1794230"/>
          </a:xfrm>
        </p:grpSpPr>
        <p:sp>
          <p:nvSpPr>
            <p:cNvPr id="74"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400" b="1">
                <a:solidFill>
                  <a:srgbClr val="FF0000"/>
                </a:solidFill>
                <a:latin typeface="Arial Unicode MS" pitchFamily="34" charset="-128"/>
                <a:cs typeface="Courier New" pitchFamily="49" charset="0"/>
              </a:endParaRPr>
            </a:p>
          </p:txBody>
        </p:sp>
        <p:sp>
          <p:nvSpPr>
            <p:cNvPr id="75"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400">
                <a:solidFill>
                  <a:srgbClr val="FF0000"/>
                </a:solidFill>
              </a:endParaRPr>
            </a:p>
          </p:txBody>
        </p:sp>
        <p:sp>
          <p:nvSpPr>
            <p:cNvPr id="76"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900" b="1" dirty="0" err="1">
                  <a:solidFill>
                    <a:srgbClr val="646BA2"/>
                  </a:solidFill>
                </a:rPr>
                <a:t>Pointcut</a:t>
              </a:r>
              <a:endParaRPr lang="fr-FR" sz="900" b="1" dirty="0">
                <a:solidFill>
                  <a:srgbClr val="646BA2"/>
                </a:solidFill>
              </a:endParaRPr>
            </a:p>
          </p:txBody>
        </p:sp>
        <p:sp>
          <p:nvSpPr>
            <p:cNvPr id="77" name="Text Box 22"/>
            <p:cNvSpPr txBox="1">
              <a:spLocks noChangeArrowheads="1"/>
            </p:cNvSpPr>
            <p:nvPr/>
          </p:nvSpPr>
          <p:spPr bwMode="auto">
            <a:xfrm>
              <a:off x="741336" y="2392351"/>
              <a:ext cx="992187" cy="973491"/>
            </a:xfrm>
            <a:prstGeom prst="rect">
              <a:avLst/>
            </a:prstGeom>
            <a:noFill/>
            <a:ln w="9525">
              <a:noFill/>
              <a:miter lim="800000"/>
              <a:headEnd/>
              <a:tailEnd/>
            </a:ln>
          </p:spPr>
          <p:txBody>
            <a:bodyPr>
              <a:spAutoFit/>
            </a:bodyPr>
            <a:lstStyle/>
            <a:p>
              <a:pPr algn="l">
                <a:spcBef>
                  <a:spcPct val="50000"/>
                </a:spcBef>
              </a:pPr>
              <a:r>
                <a:rPr lang="fr-FR" sz="900" b="1">
                  <a:solidFill>
                    <a:srgbClr val="646BA2"/>
                  </a:solidFill>
                </a:rPr>
                <a:t>Adaptation Advice</a:t>
              </a:r>
            </a:p>
          </p:txBody>
        </p:sp>
        <p:sp>
          <p:nvSpPr>
            <p:cNvPr id="78" name="Text Box 65"/>
            <p:cNvSpPr txBox="1">
              <a:spLocks noChangeArrowheads="1"/>
            </p:cNvSpPr>
            <p:nvPr/>
          </p:nvSpPr>
          <p:spPr bwMode="auto">
            <a:xfrm>
              <a:off x="642910" y="1571612"/>
              <a:ext cx="859592" cy="324497"/>
            </a:xfrm>
            <a:prstGeom prst="rect">
              <a:avLst/>
            </a:prstGeom>
            <a:noFill/>
            <a:ln w="9525">
              <a:noFill/>
              <a:miter lim="800000"/>
              <a:headEnd/>
              <a:tailEnd/>
            </a:ln>
          </p:spPr>
          <p:txBody>
            <a:bodyPr wrap="none">
              <a:spAutoFit/>
            </a:bodyPr>
            <a:lstStyle/>
            <a:p>
              <a:r>
                <a:rPr lang="fr-FR" sz="1100" b="1" dirty="0" smtClean="0">
                  <a:solidFill>
                    <a:srgbClr val="646BA2"/>
                  </a:solidFill>
                </a:rPr>
                <a:t>AA</a:t>
              </a:r>
              <a:endParaRPr lang="fr-FR" sz="1100" dirty="0">
                <a:solidFill>
                  <a:srgbClr val="FF0000"/>
                </a:solidFill>
              </a:endParaRPr>
            </a:p>
          </p:txBody>
        </p:sp>
      </p:grpSp>
      <p:grpSp>
        <p:nvGrpSpPr>
          <p:cNvPr id="7" name="Groupe 78"/>
          <p:cNvGrpSpPr/>
          <p:nvPr/>
        </p:nvGrpSpPr>
        <p:grpSpPr>
          <a:xfrm>
            <a:off x="2028804" y="2100250"/>
            <a:ext cx="971560" cy="1294745"/>
            <a:chOff x="642910" y="1571612"/>
            <a:chExt cx="1143008" cy="1794230"/>
          </a:xfrm>
        </p:grpSpPr>
        <p:sp>
          <p:nvSpPr>
            <p:cNvPr id="80" name="AutoShape 14"/>
            <p:cNvSpPr>
              <a:spLocks noChangeArrowheads="1"/>
            </p:cNvSpPr>
            <p:nvPr/>
          </p:nvSpPr>
          <p:spPr bwMode="auto">
            <a:xfrm>
              <a:off x="642910" y="1643051"/>
              <a:ext cx="1143008" cy="1357322"/>
            </a:xfrm>
            <a:prstGeom prst="foldedCorner">
              <a:avLst>
                <a:gd name="adj" fmla="val 12500"/>
              </a:avLst>
            </a:prstGeom>
            <a:solidFill>
              <a:schemeClr val="accent6">
                <a:lumMod val="40000"/>
                <a:lumOff val="60000"/>
              </a:schemeClr>
            </a:solidFill>
            <a:ln w="9525">
              <a:solidFill>
                <a:schemeClr val="bg2"/>
              </a:solidFill>
              <a:round/>
              <a:headEnd/>
              <a:tailEnd/>
            </a:ln>
          </p:spPr>
          <p:txBody>
            <a:bodyPr wrap="none" anchor="ctr"/>
            <a:lstStyle/>
            <a:p>
              <a:pPr algn="l"/>
              <a:endParaRPr lang="en-US" sz="400" b="1">
                <a:solidFill>
                  <a:srgbClr val="FF0000"/>
                </a:solidFill>
                <a:latin typeface="Arial Unicode MS" pitchFamily="34" charset="-128"/>
                <a:cs typeface="Courier New" pitchFamily="49" charset="0"/>
              </a:endParaRPr>
            </a:p>
          </p:txBody>
        </p:sp>
        <p:sp>
          <p:nvSpPr>
            <p:cNvPr id="81" name="Rectangle 15"/>
            <p:cNvSpPr>
              <a:spLocks noChangeArrowheads="1"/>
            </p:cNvSpPr>
            <p:nvPr/>
          </p:nvSpPr>
          <p:spPr bwMode="auto">
            <a:xfrm>
              <a:off x="692123" y="2359014"/>
              <a:ext cx="954110" cy="514350"/>
            </a:xfrm>
            <a:prstGeom prst="rect">
              <a:avLst/>
            </a:prstGeom>
            <a:solidFill>
              <a:srgbClr val="CCFFFF"/>
            </a:solidFill>
            <a:ln w="28575">
              <a:solidFill>
                <a:schemeClr val="bg2"/>
              </a:solidFill>
              <a:miter lim="800000"/>
              <a:headEnd/>
              <a:tailEnd/>
            </a:ln>
          </p:spPr>
          <p:txBody>
            <a:bodyPr wrap="none" anchor="ctr"/>
            <a:lstStyle/>
            <a:p>
              <a:pPr algn="l"/>
              <a:endParaRPr lang="en-US" sz="400">
                <a:solidFill>
                  <a:srgbClr val="FF0000"/>
                </a:solidFill>
              </a:endParaRPr>
            </a:p>
          </p:txBody>
        </p:sp>
        <p:sp>
          <p:nvSpPr>
            <p:cNvPr id="82" name="Rectangle 20"/>
            <p:cNvSpPr>
              <a:spLocks noChangeArrowheads="1"/>
            </p:cNvSpPr>
            <p:nvPr/>
          </p:nvSpPr>
          <p:spPr bwMode="auto">
            <a:xfrm>
              <a:off x="692123" y="1909751"/>
              <a:ext cx="950919" cy="346075"/>
            </a:xfrm>
            <a:prstGeom prst="rect">
              <a:avLst/>
            </a:prstGeom>
            <a:solidFill>
              <a:srgbClr val="CCFFCC"/>
            </a:solidFill>
            <a:ln w="28575">
              <a:solidFill>
                <a:schemeClr val="bg2"/>
              </a:solidFill>
              <a:miter lim="800000"/>
              <a:headEnd/>
              <a:tailEnd/>
            </a:ln>
          </p:spPr>
          <p:txBody>
            <a:bodyPr wrap="none" anchor="ctr"/>
            <a:lstStyle/>
            <a:p>
              <a:pPr algn="l"/>
              <a:r>
                <a:rPr lang="fr-FR" sz="900" b="1" dirty="0" err="1">
                  <a:solidFill>
                    <a:srgbClr val="646BA2"/>
                  </a:solidFill>
                </a:rPr>
                <a:t>Pointcut</a:t>
              </a:r>
              <a:endParaRPr lang="fr-FR" sz="900" b="1" dirty="0">
                <a:solidFill>
                  <a:srgbClr val="646BA2"/>
                </a:solidFill>
              </a:endParaRPr>
            </a:p>
          </p:txBody>
        </p:sp>
        <p:sp>
          <p:nvSpPr>
            <p:cNvPr id="83" name="Text Box 22"/>
            <p:cNvSpPr txBox="1">
              <a:spLocks noChangeArrowheads="1"/>
            </p:cNvSpPr>
            <p:nvPr/>
          </p:nvSpPr>
          <p:spPr bwMode="auto">
            <a:xfrm>
              <a:off x="741336" y="2392351"/>
              <a:ext cx="992187" cy="973491"/>
            </a:xfrm>
            <a:prstGeom prst="rect">
              <a:avLst/>
            </a:prstGeom>
            <a:noFill/>
            <a:ln w="9525">
              <a:noFill/>
              <a:miter lim="800000"/>
              <a:headEnd/>
              <a:tailEnd/>
            </a:ln>
          </p:spPr>
          <p:txBody>
            <a:bodyPr>
              <a:spAutoFit/>
            </a:bodyPr>
            <a:lstStyle/>
            <a:p>
              <a:pPr algn="l">
                <a:spcBef>
                  <a:spcPct val="50000"/>
                </a:spcBef>
              </a:pPr>
              <a:r>
                <a:rPr lang="fr-FR" sz="900" b="1">
                  <a:solidFill>
                    <a:srgbClr val="646BA2"/>
                  </a:solidFill>
                </a:rPr>
                <a:t>Adaptation Advice</a:t>
              </a:r>
            </a:p>
          </p:txBody>
        </p:sp>
        <p:sp>
          <p:nvSpPr>
            <p:cNvPr id="84" name="Text Box 65"/>
            <p:cNvSpPr txBox="1">
              <a:spLocks noChangeArrowheads="1"/>
            </p:cNvSpPr>
            <p:nvPr/>
          </p:nvSpPr>
          <p:spPr bwMode="auto">
            <a:xfrm>
              <a:off x="642910" y="1571612"/>
              <a:ext cx="859592" cy="324497"/>
            </a:xfrm>
            <a:prstGeom prst="rect">
              <a:avLst/>
            </a:prstGeom>
            <a:noFill/>
            <a:ln w="9525">
              <a:noFill/>
              <a:miter lim="800000"/>
              <a:headEnd/>
              <a:tailEnd/>
            </a:ln>
          </p:spPr>
          <p:txBody>
            <a:bodyPr wrap="none">
              <a:spAutoFit/>
            </a:bodyPr>
            <a:lstStyle/>
            <a:p>
              <a:r>
                <a:rPr lang="fr-FR" sz="1100" b="1" dirty="0" smtClean="0">
                  <a:solidFill>
                    <a:srgbClr val="646BA2"/>
                  </a:solidFill>
                </a:rPr>
                <a:t>AA</a:t>
              </a:r>
              <a:endParaRPr lang="fr-FR" sz="1100" dirty="0">
                <a:solidFill>
                  <a:srgbClr val="FF0000"/>
                </a:solidFill>
              </a:endParaRPr>
            </a:p>
          </p:txBody>
        </p:sp>
      </p:grpSp>
      <p:grpSp>
        <p:nvGrpSpPr>
          <p:cNvPr id="8" name="Groupe 94"/>
          <p:cNvGrpSpPr/>
          <p:nvPr/>
        </p:nvGrpSpPr>
        <p:grpSpPr>
          <a:xfrm>
            <a:off x="1714480" y="5143512"/>
            <a:ext cx="1285884" cy="714380"/>
            <a:chOff x="785786" y="4429132"/>
            <a:chExt cx="2595561" cy="1357322"/>
          </a:xfrm>
        </p:grpSpPr>
        <p:sp>
          <p:nvSpPr>
            <p:cNvPr id="96" name="AutoShape 105"/>
            <p:cNvSpPr>
              <a:spLocks noChangeArrowheads="1"/>
            </p:cNvSpPr>
            <p:nvPr/>
          </p:nvSpPr>
          <p:spPr bwMode="auto">
            <a:xfrm>
              <a:off x="785786" y="4429132"/>
              <a:ext cx="2595561" cy="1357322"/>
            </a:xfrm>
            <a:prstGeom prst="flowChartPreparat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97" name="Rectangle 15"/>
            <p:cNvSpPr>
              <a:spLocks noChangeArrowheads="1"/>
            </p:cNvSpPr>
            <p:nvPr/>
          </p:nvSpPr>
          <p:spPr bwMode="auto">
            <a:xfrm>
              <a:off x="1292197" y="4787907"/>
              <a:ext cx="292100"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98" name="Rectangle 16"/>
            <p:cNvSpPr>
              <a:spLocks noChangeArrowheads="1"/>
            </p:cNvSpPr>
            <p:nvPr/>
          </p:nvSpPr>
          <p:spPr bwMode="auto">
            <a:xfrm>
              <a:off x="1936722" y="4787907"/>
              <a:ext cx="295275"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99" name="Rectangle 17"/>
            <p:cNvSpPr>
              <a:spLocks noChangeArrowheads="1"/>
            </p:cNvSpPr>
            <p:nvPr/>
          </p:nvSpPr>
          <p:spPr bwMode="auto">
            <a:xfrm>
              <a:off x="1643035" y="5230820"/>
              <a:ext cx="293687" cy="2778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100" name="Line 18"/>
            <p:cNvSpPr>
              <a:spLocks noChangeShapeType="1"/>
            </p:cNvSpPr>
            <p:nvPr/>
          </p:nvSpPr>
          <p:spPr bwMode="auto">
            <a:xfrm>
              <a:off x="1584297" y="4899032"/>
              <a:ext cx="352425"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101" name="Line 19"/>
            <p:cNvSpPr>
              <a:spLocks noChangeShapeType="1"/>
            </p:cNvSpPr>
            <p:nvPr/>
          </p:nvSpPr>
          <p:spPr bwMode="auto">
            <a:xfrm>
              <a:off x="1584297" y="4899032"/>
              <a:ext cx="119063" cy="33178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102" name="Line 20"/>
            <p:cNvSpPr>
              <a:spLocks noChangeShapeType="1"/>
            </p:cNvSpPr>
            <p:nvPr/>
          </p:nvSpPr>
          <p:spPr bwMode="auto">
            <a:xfrm>
              <a:off x="2231997" y="4899032"/>
              <a:ext cx="350838"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103" name="Rectangle 21"/>
            <p:cNvSpPr>
              <a:spLocks noChangeArrowheads="1"/>
            </p:cNvSpPr>
            <p:nvPr/>
          </p:nvSpPr>
          <p:spPr bwMode="auto">
            <a:xfrm>
              <a:off x="2582835" y="4787907"/>
              <a:ext cx="293687"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grpSp>
      <p:sp>
        <p:nvSpPr>
          <p:cNvPr id="131" name="Organigramme : Jonction de sommaire 130"/>
          <p:cNvSpPr/>
          <p:nvPr/>
        </p:nvSpPr>
        <p:spPr>
          <a:xfrm>
            <a:off x="3143240" y="2605749"/>
            <a:ext cx="1143008" cy="1071570"/>
          </a:xfrm>
          <a:prstGeom prst="flowChartSummingJunct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2" name="Organigramme : Jonction de sommaire 131"/>
          <p:cNvSpPr/>
          <p:nvPr/>
        </p:nvSpPr>
        <p:spPr>
          <a:xfrm>
            <a:off x="5757433" y="2643182"/>
            <a:ext cx="1143008" cy="1071570"/>
          </a:xfrm>
          <a:prstGeom prst="flowChartSummingJunc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6" name="Organigramme : Jonction de sommaire 135"/>
          <p:cNvSpPr/>
          <p:nvPr/>
        </p:nvSpPr>
        <p:spPr>
          <a:xfrm>
            <a:off x="5784829" y="4643446"/>
            <a:ext cx="1143008" cy="1071570"/>
          </a:xfrm>
          <a:prstGeom prst="flowChartSummingJunc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3" name="Rectangle à coins arrondis 152"/>
          <p:cNvSpPr/>
          <p:nvPr/>
        </p:nvSpPr>
        <p:spPr>
          <a:xfrm rot="18938826">
            <a:off x="3332726" y="1991650"/>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Calcul des points de coupe</a:t>
            </a:r>
            <a:endParaRPr lang="fr-FR" sz="1200" dirty="0"/>
          </a:p>
        </p:txBody>
      </p:sp>
      <p:sp>
        <p:nvSpPr>
          <p:cNvPr id="154" name="Rectangle à coins arrondis 153"/>
          <p:cNvSpPr/>
          <p:nvPr/>
        </p:nvSpPr>
        <p:spPr>
          <a:xfrm rot="18938826">
            <a:off x="5895665" y="2063087"/>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Fabrique d’instances de greffons</a:t>
            </a:r>
            <a:endParaRPr lang="fr-FR" sz="1200" dirty="0"/>
          </a:p>
        </p:txBody>
      </p:sp>
      <p:sp>
        <p:nvSpPr>
          <p:cNvPr id="156" name="Rectangle à coins arrondis 155"/>
          <p:cNvSpPr/>
          <p:nvPr/>
        </p:nvSpPr>
        <p:spPr>
          <a:xfrm rot="18938826">
            <a:off x="5967102" y="4063352"/>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Composition des assemblages</a:t>
            </a:r>
            <a:endParaRPr lang="fr-FR" sz="1200" dirty="0"/>
          </a:p>
        </p:txBody>
      </p:sp>
      <p:sp>
        <p:nvSpPr>
          <p:cNvPr id="55" name="Organigramme : Jonction de sommaire 54"/>
          <p:cNvSpPr/>
          <p:nvPr/>
        </p:nvSpPr>
        <p:spPr>
          <a:xfrm>
            <a:off x="3143240" y="4643446"/>
            <a:ext cx="1143008" cy="1071570"/>
          </a:xfrm>
          <a:prstGeom prst="flowChartSummingJunct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8" name="Rectangle à coins arrondis 57"/>
          <p:cNvSpPr/>
          <p:nvPr/>
        </p:nvSpPr>
        <p:spPr>
          <a:xfrm rot="18938826">
            <a:off x="3396951" y="4063351"/>
            <a:ext cx="1251131" cy="622689"/>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Modification de l’assemblage initial</a:t>
            </a:r>
            <a:endParaRPr lang="fr-FR" sz="1200" dirty="0"/>
          </a:p>
        </p:txBody>
      </p:sp>
      <p:grpSp>
        <p:nvGrpSpPr>
          <p:cNvPr id="9" name="Groupe 94"/>
          <p:cNvGrpSpPr/>
          <p:nvPr/>
        </p:nvGrpSpPr>
        <p:grpSpPr>
          <a:xfrm>
            <a:off x="1866880" y="5295912"/>
            <a:ext cx="1285884" cy="714380"/>
            <a:chOff x="785786" y="4429132"/>
            <a:chExt cx="2595561" cy="1357322"/>
          </a:xfrm>
        </p:grpSpPr>
        <p:sp>
          <p:nvSpPr>
            <p:cNvPr id="60" name="AutoShape 105"/>
            <p:cNvSpPr>
              <a:spLocks noChangeArrowheads="1"/>
            </p:cNvSpPr>
            <p:nvPr/>
          </p:nvSpPr>
          <p:spPr bwMode="auto">
            <a:xfrm>
              <a:off x="785786" y="4429132"/>
              <a:ext cx="2595561" cy="1357322"/>
            </a:xfrm>
            <a:prstGeom prst="flowChartPreparat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61" name="Rectangle 15"/>
            <p:cNvSpPr>
              <a:spLocks noChangeArrowheads="1"/>
            </p:cNvSpPr>
            <p:nvPr/>
          </p:nvSpPr>
          <p:spPr bwMode="auto">
            <a:xfrm>
              <a:off x="1292197" y="4787907"/>
              <a:ext cx="292100"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63" name="Rectangle 16"/>
            <p:cNvSpPr>
              <a:spLocks noChangeArrowheads="1"/>
            </p:cNvSpPr>
            <p:nvPr/>
          </p:nvSpPr>
          <p:spPr bwMode="auto">
            <a:xfrm>
              <a:off x="1936722" y="4787907"/>
              <a:ext cx="295275"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66" name="Rectangle 17"/>
            <p:cNvSpPr>
              <a:spLocks noChangeArrowheads="1"/>
            </p:cNvSpPr>
            <p:nvPr/>
          </p:nvSpPr>
          <p:spPr bwMode="auto">
            <a:xfrm>
              <a:off x="1643035" y="5230820"/>
              <a:ext cx="293687" cy="2778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67" name="Line 18"/>
            <p:cNvSpPr>
              <a:spLocks noChangeShapeType="1"/>
            </p:cNvSpPr>
            <p:nvPr/>
          </p:nvSpPr>
          <p:spPr bwMode="auto">
            <a:xfrm>
              <a:off x="1584297" y="4899032"/>
              <a:ext cx="352425"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73" name="Line 19"/>
            <p:cNvSpPr>
              <a:spLocks noChangeShapeType="1"/>
            </p:cNvSpPr>
            <p:nvPr/>
          </p:nvSpPr>
          <p:spPr bwMode="auto">
            <a:xfrm>
              <a:off x="1584297" y="4899032"/>
              <a:ext cx="119063" cy="33178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79" name="Line 20"/>
            <p:cNvSpPr>
              <a:spLocks noChangeShapeType="1"/>
            </p:cNvSpPr>
            <p:nvPr/>
          </p:nvSpPr>
          <p:spPr bwMode="auto">
            <a:xfrm>
              <a:off x="2231997" y="4899032"/>
              <a:ext cx="350838"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85" name="Rectangle 21"/>
            <p:cNvSpPr>
              <a:spLocks noChangeArrowheads="1"/>
            </p:cNvSpPr>
            <p:nvPr/>
          </p:nvSpPr>
          <p:spPr bwMode="auto">
            <a:xfrm>
              <a:off x="2582835" y="4787907"/>
              <a:ext cx="293687"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grpSp>
      <p:grpSp>
        <p:nvGrpSpPr>
          <p:cNvPr id="10" name="Groupe 94"/>
          <p:cNvGrpSpPr/>
          <p:nvPr/>
        </p:nvGrpSpPr>
        <p:grpSpPr>
          <a:xfrm>
            <a:off x="2019280" y="5448312"/>
            <a:ext cx="1285884" cy="714380"/>
            <a:chOff x="785786" y="4429132"/>
            <a:chExt cx="2595561" cy="1357322"/>
          </a:xfrm>
        </p:grpSpPr>
        <p:sp>
          <p:nvSpPr>
            <p:cNvPr id="87" name="AutoShape 105"/>
            <p:cNvSpPr>
              <a:spLocks noChangeArrowheads="1"/>
            </p:cNvSpPr>
            <p:nvPr/>
          </p:nvSpPr>
          <p:spPr bwMode="auto">
            <a:xfrm>
              <a:off x="785786" y="4429132"/>
              <a:ext cx="2595561" cy="1357322"/>
            </a:xfrm>
            <a:prstGeom prst="flowChartPreparat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88" name="Rectangle 15"/>
            <p:cNvSpPr>
              <a:spLocks noChangeArrowheads="1"/>
            </p:cNvSpPr>
            <p:nvPr/>
          </p:nvSpPr>
          <p:spPr bwMode="auto">
            <a:xfrm>
              <a:off x="1292197" y="4787907"/>
              <a:ext cx="292100"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89" name="Rectangle 16"/>
            <p:cNvSpPr>
              <a:spLocks noChangeArrowheads="1"/>
            </p:cNvSpPr>
            <p:nvPr/>
          </p:nvSpPr>
          <p:spPr bwMode="auto">
            <a:xfrm>
              <a:off x="1936722" y="4787907"/>
              <a:ext cx="295275"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90" name="Rectangle 17"/>
            <p:cNvSpPr>
              <a:spLocks noChangeArrowheads="1"/>
            </p:cNvSpPr>
            <p:nvPr/>
          </p:nvSpPr>
          <p:spPr bwMode="auto">
            <a:xfrm>
              <a:off x="1643035" y="5230820"/>
              <a:ext cx="293687" cy="2778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sp>
          <p:nvSpPr>
            <p:cNvPr id="91" name="Line 18"/>
            <p:cNvSpPr>
              <a:spLocks noChangeShapeType="1"/>
            </p:cNvSpPr>
            <p:nvPr/>
          </p:nvSpPr>
          <p:spPr bwMode="auto">
            <a:xfrm>
              <a:off x="1584297" y="4899032"/>
              <a:ext cx="352425"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92" name="Line 19"/>
            <p:cNvSpPr>
              <a:spLocks noChangeShapeType="1"/>
            </p:cNvSpPr>
            <p:nvPr/>
          </p:nvSpPr>
          <p:spPr bwMode="auto">
            <a:xfrm>
              <a:off x="1584297" y="4899032"/>
              <a:ext cx="119063" cy="33178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93" name="Line 20"/>
            <p:cNvSpPr>
              <a:spLocks noChangeShapeType="1"/>
            </p:cNvSpPr>
            <p:nvPr/>
          </p:nvSpPr>
          <p:spPr bwMode="auto">
            <a:xfrm>
              <a:off x="2231997" y="4899032"/>
              <a:ext cx="350838"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fr-FR"/>
            </a:p>
          </p:txBody>
        </p:sp>
        <p:sp>
          <p:nvSpPr>
            <p:cNvPr id="94" name="Rectangle 21"/>
            <p:cNvSpPr>
              <a:spLocks noChangeArrowheads="1"/>
            </p:cNvSpPr>
            <p:nvPr/>
          </p:nvSpPr>
          <p:spPr bwMode="auto">
            <a:xfrm>
              <a:off x="2582835" y="4787907"/>
              <a:ext cx="293687"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fr-FR" sz="1400" dirty="0">
                <a:solidFill>
                  <a:schemeClr val="bg1"/>
                </a:solidFill>
              </a:endParaRPr>
            </a:p>
          </p:txBody>
        </p:sp>
      </p:grpSp>
      <p:sp>
        <p:nvSpPr>
          <p:cNvPr id="109" name="Forme libre 108"/>
          <p:cNvSpPr/>
          <p:nvPr/>
        </p:nvSpPr>
        <p:spPr>
          <a:xfrm>
            <a:off x="4374063" y="2553139"/>
            <a:ext cx="1269507" cy="243327"/>
          </a:xfrm>
          <a:custGeom>
            <a:avLst/>
            <a:gdLst>
              <a:gd name="connsiteX0" fmla="*/ 0 w 1269507"/>
              <a:gd name="connsiteY0" fmla="*/ 359546 h 386179"/>
              <a:gd name="connsiteX1" fmla="*/ 630315 w 1269507"/>
              <a:gd name="connsiteY1" fmla="*/ 4439 h 386179"/>
              <a:gd name="connsiteX2" fmla="*/ 1269507 w 1269507"/>
              <a:gd name="connsiteY2" fmla="*/ 386179 h 386179"/>
              <a:gd name="connsiteX0" fmla="*/ 0 w 1269507"/>
              <a:gd name="connsiteY0" fmla="*/ 216694 h 243327"/>
              <a:gd name="connsiteX1" fmla="*/ 630315 w 1269507"/>
              <a:gd name="connsiteY1" fmla="*/ 4439 h 243327"/>
              <a:gd name="connsiteX2" fmla="*/ 1269507 w 1269507"/>
              <a:gd name="connsiteY2" fmla="*/ 243327 h 243327"/>
            </a:gdLst>
            <a:ahLst/>
            <a:cxnLst>
              <a:cxn ang="0">
                <a:pos x="connsiteX0" y="connsiteY0"/>
              </a:cxn>
              <a:cxn ang="0">
                <a:pos x="connsiteX1" y="connsiteY1"/>
              </a:cxn>
              <a:cxn ang="0">
                <a:pos x="connsiteX2" y="connsiteY2"/>
              </a:cxn>
            </a:cxnLst>
            <a:rect l="l" t="t" r="r" b="b"/>
            <a:pathLst>
              <a:path w="1269507" h="243327">
                <a:moveTo>
                  <a:pt x="0" y="216694"/>
                </a:moveTo>
                <a:cubicBezTo>
                  <a:pt x="209365" y="36921"/>
                  <a:pt x="418731" y="0"/>
                  <a:pt x="630315" y="4439"/>
                </a:cubicBezTo>
                <a:cubicBezTo>
                  <a:pt x="841899" y="8878"/>
                  <a:pt x="1055703" y="54676"/>
                  <a:pt x="1269507" y="243327"/>
                </a:cubicBezTo>
              </a:path>
            </a:pathLst>
          </a:custGeom>
          <a:ln w="63500" cap="flat">
            <a:tailEnd type="stealth"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0" name="Forme libre 109"/>
          <p:cNvSpPr/>
          <p:nvPr/>
        </p:nvSpPr>
        <p:spPr>
          <a:xfrm rot="5400000">
            <a:off x="6559240" y="4013528"/>
            <a:ext cx="1269507" cy="243327"/>
          </a:xfrm>
          <a:custGeom>
            <a:avLst/>
            <a:gdLst>
              <a:gd name="connsiteX0" fmla="*/ 0 w 1269507"/>
              <a:gd name="connsiteY0" fmla="*/ 359546 h 386179"/>
              <a:gd name="connsiteX1" fmla="*/ 630315 w 1269507"/>
              <a:gd name="connsiteY1" fmla="*/ 4439 h 386179"/>
              <a:gd name="connsiteX2" fmla="*/ 1269507 w 1269507"/>
              <a:gd name="connsiteY2" fmla="*/ 386179 h 386179"/>
              <a:gd name="connsiteX0" fmla="*/ 0 w 1269507"/>
              <a:gd name="connsiteY0" fmla="*/ 216694 h 243327"/>
              <a:gd name="connsiteX1" fmla="*/ 630315 w 1269507"/>
              <a:gd name="connsiteY1" fmla="*/ 4439 h 243327"/>
              <a:gd name="connsiteX2" fmla="*/ 1269507 w 1269507"/>
              <a:gd name="connsiteY2" fmla="*/ 243327 h 243327"/>
            </a:gdLst>
            <a:ahLst/>
            <a:cxnLst>
              <a:cxn ang="0">
                <a:pos x="connsiteX0" y="connsiteY0"/>
              </a:cxn>
              <a:cxn ang="0">
                <a:pos x="connsiteX1" y="connsiteY1"/>
              </a:cxn>
              <a:cxn ang="0">
                <a:pos x="connsiteX2" y="connsiteY2"/>
              </a:cxn>
            </a:cxnLst>
            <a:rect l="l" t="t" r="r" b="b"/>
            <a:pathLst>
              <a:path w="1269507" h="243327">
                <a:moveTo>
                  <a:pt x="0" y="216694"/>
                </a:moveTo>
                <a:cubicBezTo>
                  <a:pt x="209365" y="36921"/>
                  <a:pt x="418731" y="0"/>
                  <a:pt x="630315" y="4439"/>
                </a:cubicBezTo>
                <a:cubicBezTo>
                  <a:pt x="841899" y="8878"/>
                  <a:pt x="1055703" y="54676"/>
                  <a:pt x="1269507" y="243327"/>
                </a:cubicBezTo>
              </a:path>
            </a:pathLst>
          </a:custGeom>
          <a:ln w="63500">
            <a:tailEnd type="stealth"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1" name="Forme libre 110"/>
          <p:cNvSpPr/>
          <p:nvPr/>
        </p:nvSpPr>
        <p:spPr>
          <a:xfrm rot="10800000">
            <a:off x="4364034" y="5540021"/>
            <a:ext cx="1269507" cy="243327"/>
          </a:xfrm>
          <a:custGeom>
            <a:avLst/>
            <a:gdLst>
              <a:gd name="connsiteX0" fmla="*/ 0 w 1269507"/>
              <a:gd name="connsiteY0" fmla="*/ 359546 h 386179"/>
              <a:gd name="connsiteX1" fmla="*/ 630315 w 1269507"/>
              <a:gd name="connsiteY1" fmla="*/ 4439 h 386179"/>
              <a:gd name="connsiteX2" fmla="*/ 1269507 w 1269507"/>
              <a:gd name="connsiteY2" fmla="*/ 386179 h 386179"/>
              <a:gd name="connsiteX0" fmla="*/ 0 w 1269507"/>
              <a:gd name="connsiteY0" fmla="*/ 216694 h 243327"/>
              <a:gd name="connsiteX1" fmla="*/ 630315 w 1269507"/>
              <a:gd name="connsiteY1" fmla="*/ 4439 h 243327"/>
              <a:gd name="connsiteX2" fmla="*/ 1269507 w 1269507"/>
              <a:gd name="connsiteY2" fmla="*/ 243327 h 243327"/>
            </a:gdLst>
            <a:ahLst/>
            <a:cxnLst>
              <a:cxn ang="0">
                <a:pos x="connsiteX0" y="connsiteY0"/>
              </a:cxn>
              <a:cxn ang="0">
                <a:pos x="connsiteX1" y="connsiteY1"/>
              </a:cxn>
              <a:cxn ang="0">
                <a:pos x="connsiteX2" y="connsiteY2"/>
              </a:cxn>
            </a:cxnLst>
            <a:rect l="l" t="t" r="r" b="b"/>
            <a:pathLst>
              <a:path w="1269507" h="243327">
                <a:moveTo>
                  <a:pt x="0" y="216694"/>
                </a:moveTo>
                <a:cubicBezTo>
                  <a:pt x="209365" y="36921"/>
                  <a:pt x="418731" y="0"/>
                  <a:pt x="630315" y="4439"/>
                </a:cubicBezTo>
                <a:cubicBezTo>
                  <a:pt x="841899" y="8878"/>
                  <a:pt x="1055703" y="54676"/>
                  <a:pt x="1269507" y="243327"/>
                </a:cubicBezTo>
              </a:path>
            </a:pathLst>
          </a:custGeom>
          <a:ln w="63500">
            <a:tailEnd type="stealth"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86" name="Espace réservé de la date 85"/>
          <p:cNvSpPr>
            <a:spLocks noGrp="1"/>
          </p:cNvSpPr>
          <p:nvPr>
            <p:ph type="dt" sz="half" idx="10"/>
          </p:nvPr>
        </p:nvSpPr>
        <p:spPr/>
        <p:txBody>
          <a:bodyPr/>
          <a:lstStyle/>
          <a:p>
            <a:fld id="{27197AFF-3453-4395-9557-9FC27F5071BC}" type="datetime4">
              <a:rPr lang="fr-FR" smtClean="0"/>
              <a:pPr/>
              <a:t>11 mars 2009</a:t>
            </a:fld>
            <a:endParaRPr lang="en-US"/>
          </a:p>
        </p:txBody>
      </p:sp>
      <p:sp>
        <p:nvSpPr>
          <p:cNvPr id="104" name="Espace réservé du numéro de diapositive 103"/>
          <p:cNvSpPr>
            <a:spLocks noGrp="1"/>
          </p:cNvSpPr>
          <p:nvPr>
            <p:ph type="sldNum" sz="quarter" idx="12"/>
          </p:nvPr>
        </p:nvSpPr>
        <p:spPr/>
        <p:txBody>
          <a:bodyPr/>
          <a:lstStyle/>
          <a:p>
            <a:fld id="{6294C92D-0306-4E69-9CD3-20855E849650}" type="slidenum">
              <a:rPr lang="en-US" smtClean="0"/>
              <a:pPr/>
              <a:t>51</a:t>
            </a:fld>
            <a:r>
              <a:rPr lang="en-US" smtClean="0"/>
              <a:t> / 57</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Evaluation du coût du calcul des points de coupe</a:t>
            </a:r>
            <a:endParaRPr lang="fr-FR" dirty="0"/>
          </a:p>
        </p:txBody>
      </p:sp>
      <p:graphicFrame>
        <p:nvGraphicFramePr>
          <p:cNvPr id="6" name="Espace réservé du contenu 5"/>
          <p:cNvGraphicFramePr>
            <a:graphicFrameLocks noChangeAspect="1"/>
          </p:cNvGraphicFramePr>
          <p:nvPr>
            <p:ph idx="1"/>
          </p:nvPr>
        </p:nvGraphicFramePr>
        <p:xfrm>
          <a:off x="1285852" y="1805409"/>
          <a:ext cx="3071834" cy="837773"/>
        </p:xfrm>
        <a:graphic>
          <a:graphicData uri="http://schemas.openxmlformats.org/presentationml/2006/ole">
            <p:oleObj spid="_x0000_s1026" name="Équation" r:id="rId4" imgW="1257120" imgH="342720" progId="Equation.3">
              <p:embed/>
            </p:oleObj>
          </a:graphicData>
        </a:graphic>
      </p:graphicFrame>
      <p:sp>
        <p:nvSpPr>
          <p:cNvPr id="19" name="Espace réservé du contenu 18"/>
          <p:cNvSpPr>
            <a:spLocks noGrp="1"/>
          </p:cNvSpPr>
          <p:nvPr>
            <p:ph sz="half" idx="4294967295"/>
          </p:nvPr>
        </p:nvSpPr>
        <p:spPr>
          <a:xfrm>
            <a:off x="5105400" y="1600200"/>
            <a:ext cx="4038600" cy="4757758"/>
          </a:xfrm>
        </p:spPr>
        <p:txBody>
          <a:bodyPr>
            <a:normAutofit fontScale="85000" lnSpcReduction="20000"/>
          </a:bodyPr>
          <a:lstStyle/>
          <a:p>
            <a:r>
              <a:rPr lang="fr-FR" dirty="0" smtClean="0"/>
              <a:t>Identification des paramètres</a:t>
            </a:r>
          </a:p>
          <a:p>
            <a:pPr lvl="1"/>
            <a:r>
              <a:rPr lang="fr-FR" dirty="0" smtClean="0"/>
              <a:t>     : nb d’application du greffon </a:t>
            </a:r>
            <a:r>
              <a:rPr lang="fr-FR" i="1" dirty="0" smtClean="0"/>
              <a:t>i</a:t>
            </a:r>
          </a:p>
          <a:p>
            <a:pPr lvl="1"/>
            <a:r>
              <a:rPr lang="fr-FR" i="1" dirty="0" smtClean="0"/>
              <a:t>c </a:t>
            </a:r>
            <a:r>
              <a:rPr lang="fr-FR" dirty="0" smtClean="0"/>
              <a:t>: nb de composants</a:t>
            </a:r>
          </a:p>
          <a:p>
            <a:pPr lvl="1">
              <a:buNone/>
            </a:pPr>
            <a:r>
              <a:rPr lang="fr-FR" dirty="0" smtClean="0"/>
              <a:t>    </a:t>
            </a:r>
          </a:p>
          <a:p>
            <a:endParaRPr lang="fr-FR" dirty="0" smtClean="0"/>
          </a:p>
          <a:p>
            <a:endParaRPr lang="en-US" dirty="0" smtClean="0">
              <a:solidFill>
                <a:srgbClr val="FF0000"/>
              </a:solidFill>
              <a:latin typeface="Eras Demi ITC" pitchFamily="34" charset="0"/>
            </a:endParaRPr>
          </a:p>
          <a:p>
            <a:r>
              <a:rPr lang="fr-FR" dirty="0" smtClean="0">
                <a:solidFill>
                  <a:schemeClr val="accent4">
                    <a:lumMod val="75000"/>
                  </a:schemeClr>
                </a:solidFill>
                <a:latin typeface="Eras Demi ITC" pitchFamily="34" charset="0"/>
              </a:rPr>
              <a:t>Dépend de la taille de l’assemblage de base et du nombre d’AA</a:t>
            </a:r>
          </a:p>
          <a:p>
            <a:endParaRPr lang="fr-FR" dirty="0"/>
          </a:p>
        </p:txBody>
      </p:sp>
      <p:pic>
        <p:nvPicPr>
          <p:cNvPr id="12" name="Image 11" descr="courbe_coupe.png"/>
          <p:cNvPicPr>
            <a:picLocks noChangeAspect="1"/>
          </p:cNvPicPr>
          <p:nvPr/>
        </p:nvPicPr>
        <p:blipFill>
          <a:blip r:embed="rId5"/>
          <a:stretch>
            <a:fillRect/>
          </a:stretch>
        </p:blipFill>
        <p:spPr>
          <a:xfrm>
            <a:off x="714348" y="2857496"/>
            <a:ext cx="3942684" cy="3419172"/>
          </a:xfrm>
          <a:prstGeom prst="rect">
            <a:avLst/>
          </a:prstGeom>
          <a:ln/>
        </p:spPr>
        <p:style>
          <a:lnRef idx="2">
            <a:schemeClr val="accent2"/>
          </a:lnRef>
          <a:fillRef idx="1">
            <a:schemeClr val="lt1"/>
          </a:fillRef>
          <a:effectRef idx="0">
            <a:schemeClr val="accent2"/>
          </a:effectRef>
          <a:fontRef idx="minor">
            <a:schemeClr val="dk1"/>
          </a:fontRef>
        </p:style>
      </p:pic>
      <p:sp>
        <p:nvSpPr>
          <p:cNvPr id="13" name="ZoneTexte 12"/>
          <p:cNvSpPr txBox="1"/>
          <p:nvPr/>
        </p:nvSpPr>
        <p:spPr>
          <a:xfrm rot="21220545">
            <a:off x="2214546" y="4143380"/>
            <a:ext cx="1069524" cy="369332"/>
          </a:xfrm>
          <a:prstGeom prst="rect">
            <a:avLst/>
          </a:prstGeom>
          <a:noFill/>
        </p:spPr>
        <p:txBody>
          <a:bodyPr wrap="none" rtlCol="0">
            <a:spAutoFit/>
          </a:bodyPr>
          <a:lstStyle/>
          <a:p>
            <a:r>
              <a:rPr lang="fr-FR" dirty="0" smtClean="0">
                <a:solidFill>
                  <a:srgbClr val="FF0000"/>
                </a:solidFill>
              </a:rPr>
              <a:t>Mesures</a:t>
            </a:r>
            <a:endParaRPr lang="fr-FR" dirty="0">
              <a:solidFill>
                <a:srgbClr val="FF0000"/>
              </a:solidFill>
            </a:endParaRPr>
          </a:p>
        </p:txBody>
      </p:sp>
      <p:sp>
        <p:nvSpPr>
          <p:cNvPr id="14" name="ZoneTexte 13"/>
          <p:cNvSpPr txBox="1"/>
          <p:nvPr/>
        </p:nvSpPr>
        <p:spPr>
          <a:xfrm rot="21200826">
            <a:off x="3286116" y="4714884"/>
            <a:ext cx="941283" cy="369332"/>
          </a:xfrm>
          <a:prstGeom prst="rect">
            <a:avLst/>
          </a:prstGeom>
          <a:noFill/>
        </p:spPr>
        <p:txBody>
          <a:bodyPr wrap="none" rtlCol="0">
            <a:spAutoFit/>
          </a:bodyPr>
          <a:lstStyle/>
          <a:p>
            <a:r>
              <a:rPr lang="fr-FR" dirty="0" smtClean="0">
                <a:solidFill>
                  <a:srgbClr val="00B050"/>
                </a:solidFill>
              </a:rPr>
              <a:t>Modèle</a:t>
            </a:r>
            <a:endParaRPr lang="fr-FR" dirty="0">
              <a:solidFill>
                <a:srgbClr val="00B050"/>
              </a:solidFill>
            </a:endParaRPr>
          </a:p>
        </p:txBody>
      </p:sp>
      <p:graphicFrame>
        <p:nvGraphicFramePr>
          <p:cNvPr id="21" name="Objet 20"/>
          <p:cNvGraphicFramePr>
            <a:graphicFrameLocks noChangeAspect="1"/>
          </p:cNvGraphicFramePr>
          <p:nvPr/>
        </p:nvGraphicFramePr>
        <p:xfrm>
          <a:off x="5929322" y="2214554"/>
          <a:ext cx="357190" cy="614366"/>
        </p:xfrm>
        <a:graphic>
          <a:graphicData uri="http://schemas.openxmlformats.org/presentationml/2006/ole">
            <p:oleObj spid="_x0000_s1027" name="Équation" r:id="rId6" imgW="152280" imgH="228600" progId="Equation.3">
              <p:embed/>
            </p:oleObj>
          </a:graphicData>
        </a:graphic>
      </p:graphicFrame>
      <p:graphicFrame>
        <p:nvGraphicFramePr>
          <p:cNvPr id="22" name="Objet 21"/>
          <p:cNvGraphicFramePr>
            <a:graphicFrameLocks noChangeAspect="1"/>
          </p:cNvGraphicFramePr>
          <p:nvPr/>
        </p:nvGraphicFramePr>
        <p:xfrm>
          <a:off x="6037287" y="3429000"/>
          <a:ext cx="1963737" cy="614362"/>
        </p:xfrm>
        <a:graphic>
          <a:graphicData uri="http://schemas.openxmlformats.org/presentationml/2006/ole">
            <p:oleObj spid="_x0000_s1028" name="Équation" r:id="rId7" imgW="838080" imgH="228600" progId="Equation.3">
              <p:embed/>
            </p:oleObj>
          </a:graphicData>
        </a:graphic>
      </p:graphicFrame>
      <p:graphicFrame>
        <p:nvGraphicFramePr>
          <p:cNvPr id="23" name="Objet 22"/>
          <p:cNvGraphicFramePr>
            <a:graphicFrameLocks noChangeAspect="1"/>
          </p:cNvGraphicFramePr>
          <p:nvPr/>
        </p:nvGraphicFramePr>
        <p:xfrm>
          <a:off x="6000760" y="3929066"/>
          <a:ext cx="1665288" cy="614362"/>
        </p:xfrm>
        <a:graphic>
          <a:graphicData uri="http://schemas.openxmlformats.org/presentationml/2006/ole">
            <p:oleObj spid="_x0000_s1029" name="Équation" r:id="rId8" imgW="711000" imgH="228600" progId="Equation.3">
              <p:embed/>
            </p:oleObj>
          </a:graphicData>
        </a:graphic>
      </p:graphicFrame>
      <p:sp>
        <p:nvSpPr>
          <p:cNvPr id="24" name="Espace réservé du pied de page 23"/>
          <p:cNvSpPr>
            <a:spLocks noGrp="1"/>
          </p:cNvSpPr>
          <p:nvPr>
            <p:ph type="ftr" sz="quarter" idx="12"/>
          </p:nvPr>
        </p:nvSpPr>
        <p:spPr/>
        <p:txBody>
          <a:bodyPr/>
          <a:lstStyle/>
          <a:p>
            <a:r>
              <a:rPr lang="fr-FR" smtClean="0"/>
              <a:t>Soutenance de thèse D. CHEUNG-FOO-WO</a:t>
            </a:r>
            <a:endParaRPr lang="en-US" dirty="0"/>
          </a:p>
        </p:txBody>
      </p:sp>
      <p:sp>
        <p:nvSpPr>
          <p:cNvPr id="15" name="Espace réservé de la date 14"/>
          <p:cNvSpPr>
            <a:spLocks noGrp="1"/>
          </p:cNvSpPr>
          <p:nvPr>
            <p:ph type="dt" sz="half" idx="10"/>
          </p:nvPr>
        </p:nvSpPr>
        <p:spPr/>
        <p:txBody>
          <a:bodyPr/>
          <a:lstStyle/>
          <a:p>
            <a:fld id="{7497D113-8F5D-49AB-B900-58EAE94968B0}" type="datetime4">
              <a:rPr lang="fr-FR" smtClean="0"/>
              <a:pPr/>
              <a:t>11 mars 2009</a:t>
            </a:fld>
            <a:endParaRPr lang="en-US" dirty="0"/>
          </a:p>
        </p:txBody>
      </p:sp>
      <p:sp>
        <p:nvSpPr>
          <p:cNvPr id="17" name="ZoneTexte 16"/>
          <p:cNvSpPr txBox="1"/>
          <p:nvPr/>
        </p:nvSpPr>
        <p:spPr>
          <a:xfrm>
            <a:off x="3286116" y="3286124"/>
            <a:ext cx="660758" cy="369332"/>
          </a:xfrm>
          <a:prstGeom prst="rect">
            <a:avLst/>
          </a:prstGeom>
          <a:noFill/>
        </p:spPr>
        <p:txBody>
          <a:bodyPr wrap="none" rtlCol="0">
            <a:spAutoFit/>
          </a:bodyPr>
          <a:lstStyle/>
          <a:p>
            <a:r>
              <a:rPr lang="fr-FR" dirty="0" smtClean="0"/>
              <a:t>k=10</a:t>
            </a:r>
            <a:endParaRPr lang="fr-FR" dirty="0"/>
          </a:p>
        </p:txBody>
      </p:sp>
      <p:sp>
        <p:nvSpPr>
          <p:cNvPr id="18" name="ZoneTexte 17"/>
          <p:cNvSpPr txBox="1"/>
          <p:nvPr/>
        </p:nvSpPr>
        <p:spPr>
          <a:xfrm>
            <a:off x="2000232" y="6000768"/>
            <a:ext cx="1497526" cy="276999"/>
          </a:xfrm>
          <a:prstGeom prst="rect">
            <a:avLst/>
          </a:prstGeom>
          <a:noFill/>
        </p:spPr>
        <p:txBody>
          <a:bodyPr wrap="none" rtlCol="0">
            <a:spAutoFit/>
          </a:bodyPr>
          <a:lstStyle/>
          <a:p>
            <a:r>
              <a:rPr lang="fr-FR" sz="1200" dirty="0" smtClean="0"/>
              <a:t>Taille de l’assemblage</a:t>
            </a:r>
            <a:endParaRPr lang="fr-FR" sz="1200" dirty="0"/>
          </a:p>
        </p:txBody>
      </p:sp>
      <p:sp>
        <p:nvSpPr>
          <p:cNvPr id="20" name="Espace réservé du numéro de diapositive 19"/>
          <p:cNvSpPr>
            <a:spLocks noGrp="1"/>
          </p:cNvSpPr>
          <p:nvPr>
            <p:ph type="sldNum" sz="quarter" idx="11"/>
          </p:nvPr>
        </p:nvSpPr>
        <p:spPr/>
        <p:txBody>
          <a:bodyPr/>
          <a:lstStyle/>
          <a:p>
            <a:fld id="{1EEAF064-13DC-4D34-B1BB-FC6DCD72F942}" type="slidenum">
              <a:rPr lang="en-US" smtClean="0"/>
              <a:pPr/>
              <a:t>52</a:t>
            </a:fld>
            <a:r>
              <a:rPr lang="en-US" smtClean="0"/>
              <a:t> / 57</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Evaluation du coût </a:t>
            </a:r>
            <a:br>
              <a:rPr lang="fr-FR" dirty="0" smtClean="0"/>
            </a:br>
            <a:r>
              <a:rPr lang="fr-FR" dirty="0" smtClean="0"/>
              <a:t>de la composition / modification</a:t>
            </a:r>
            <a:endParaRPr lang="fr-FR" dirty="0"/>
          </a:p>
        </p:txBody>
      </p:sp>
      <p:graphicFrame>
        <p:nvGraphicFramePr>
          <p:cNvPr id="7" name="Espace réservé du contenu 6"/>
          <p:cNvGraphicFramePr>
            <a:graphicFrameLocks noChangeAspect="1"/>
          </p:cNvGraphicFramePr>
          <p:nvPr>
            <p:ph idx="1"/>
          </p:nvPr>
        </p:nvGraphicFramePr>
        <p:xfrm>
          <a:off x="1214414" y="2000240"/>
          <a:ext cx="3109654" cy="714380"/>
        </p:xfrm>
        <a:graphic>
          <a:graphicData uri="http://schemas.openxmlformats.org/presentationml/2006/ole">
            <p:oleObj spid="_x0000_s2050" name="Équation" r:id="rId4" imgW="1879560" imgH="431640" progId="Equation.3">
              <p:embed/>
            </p:oleObj>
          </a:graphicData>
        </a:graphic>
      </p:graphicFrame>
      <p:sp>
        <p:nvSpPr>
          <p:cNvPr id="20" name="Espace réservé du contenu 18"/>
          <p:cNvSpPr>
            <a:spLocks noGrp="1"/>
          </p:cNvSpPr>
          <p:nvPr>
            <p:ph sz="half" idx="4294967295"/>
          </p:nvPr>
        </p:nvSpPr>
        <p:spPr>
          <a:xfrm>
            <a:off x="5105400" y="1600200"/>
            <a:ext cx="4038600" cy="4525963"/>
          </a:xfrm>
        </p:spPr>
        <p:txBody>
          <a:bodyPr>
            <a:normAutofit fontScale="77500" lnSpcReduction="20000"/>
          </a:bodyPr>
          <a:lstStyle/>
          <a:p>
            <a:r>
              <a:rPr lang="fr-FR" dirty="0" smtClean="0"/>
              <a:t>Identification des paramètres</a:t>
            </a:r>
          </a:p>
          <a:p>
            <a:endParaRPr lang="fr-FR" dirty="0" smtClean="0"/>
          </a:p>
          <a:p>
            <a:pPr>
              <a:buNone/>
            </a:pPr>
            <a:r>
              <a:rPr lang="fr-FR" dirty="0" smtClean="0"/>
              <a:t>       C : coût de la fusion</a:t>
            </a:r>
          </a:p>
          <a:p>
            <a:pPr>
              <a:buNone/>
            </a:pPr>
            <a:r>
              <a:rPr lang="fr-FR" dirty="0" smtClean="0"/>
              <a:t>        n : nombre de règles</a:t>
            </a:r>
          </a:p>
          <a:p>
            <a:pPr>
              <a:buNone/>
            </a:pPr>
            <a:r>
              <a:rPr lang="fr-FR" dirty="0" smtClean="0"/>
              <a:t>       N : </a:t>
            </a:r>
            <a:r>
              <a:rPr lang="fr-FR" dirty="0" err="1" smtClean="0"/>
              <a:t>nbre</a:t>
            </a:r>
            <a:r>
              <a:rPr lang="fr-FR" dirty="0" smtClean="0"/>
              <a:t> d’</a:t>
            </a:r>
            <a:r>
              <a:rPr lang="fr-FR" dirty="0" err="1" smtClean="0"/>
              <a:t>igreffons</a:t>
            </a:r>
            <a:endParaRPr lang="fr-FR" dirty="0" smtClean="0"/>
          </a:p>
          <a:p>
            <a:endParaRPr lang="fr-FR" dirty="0" smtClean="0"/>
          </a:p>
          <a:p>
            <a:endParaRPr lang="fr-FR" dirty="0" smtClean="0"/>
          </a:p>
          <a:p>
            <a:pPr>
              <a:buNone/>
            </a:pPr>
            <a:endParaRPr lang="fr-FR" dirty="0" smtClean="0"/>
          </a:p>
          <a:p>
            <a:pPr>
              <a:lnSpc>
                <a:spcPct val="90000"/>
              </a:lnSpc>
            </a:pPr>
            <a:r>
              <a:rPr lang="fr-FR" dirty="0" smtClean="0">
                <a:solidFill>
                  <a:schemeClr val="accent4">
                    <a:lumMod val="75000"/>
                  </a:schemeClr>
                </a:solidFill>
                <a:latin typeface="Eras Demi ITC" pitchFamily="34" charset="0"/>
              </a:rPr>
              <a:t>Dépend seulement du nombre d’AA composés</a:t>
            </a:r>
          </a:p>
          <a:p>
            <a:pPr>
              <a:lnSpc>
                <a:spcPct val="90000"/>
              </a:lnSpc>
            </a:pPr>
            <a:endParaRPr lang="en-US" dirty="0" smtClean="0">
              <a:solidFill>
                <a:srgbClr val="FF0000"/>
              </a:solidFill>
              <a:latin typeface="Eras Demi ITC" pitchFamily="34" charset="0"/>
            </a:endParaRPr>
          </a:p>
          <a:p>
            <a:pPr>
              <a:lnSpc>
                <a:spcPct val="90000"/>
              </a:lnSpc>
            </a:pPr>
            <a:endParaRPr lang="en-US" dirty="0" smtClean="0">
              <a:solidFill>
                <a:srgbClr val="FF0000"/>
              </a:solidFill>
              <a:latin typeface="Eras Demi ITC" pitchFamily="34" charset="0"/>
            </a:endParaRPr>
          </a:p>
          <a:p>
            <a:endParaRPr lang="fr-FR" dirty="0"/>
          </a:p>
        </p:txBody>
      </p:sp>
      <p:pic>
        <p:nvPicPr>
          <p:cNvPr id="11" name="Image 10" descr="courbe_compo.png"/>
          <p:cNvPicPr>
            <a:picLocks noChangeAspect="1"/>
          </p:cNvPicPr>
          <p:nvPr/>
        </p:nvPicPr>
        <p:blipFill>
          <a:blip r:embed="rId5"/>
          <a:stretch>
            <a:fillRect/>
          </a:stretch>
        </p:blipFill>
        <p:spPr>
          <a:xfrm>
            <a:off x="785786" y="3000372"/>
            <a:ext cx="3869805" cy="2928958"/>
          </a:xfrm>
          <a:prstGeom prst="rect">
            <a:avLst/>
          </a:prstGeom>
          <a:ln/>
        </p:spPr>
        <p:style>
          <a:lnRef idx="2">
            <a:schemeClr val="accent1"/>
          </a:lnRef>
          <a:fillRef idx="1">
            <a:schemeClr val="lt1"/>
          </a:fillRef>
          <a:effectRef idx="0">
            <a:schemeClr val="accent1"/>
          </a:effectRef>
          <a:fontRef idx="minor">
            <a:schemeClr val="dk1"/>
          </a:fontRef>
        </p:style>
      </p:pic>
      <p:sp>
        <p:nvSpPr>
          <p:cNvPr id="15" name="ZoneTexte 14"/>
          <p:cNvSpPr txBox="1"/>
          <p:nvPr/>
        </p:nvSpPr>
        <p:spPr>
          <a:xfrm rot="20665199">
            <a:off x="2301482" y="3865507"/>
            <a:ext cx="1069524" cy="369332"/>
          </a:xfrm>
          <a:prstGeom prst="rect">
            <a:avLst/>
          </a:prstGeom>
          <a:noFill/>
        </p:spPr>
        <p:txBody>
          <a:bodyPr wrap="none" rtlCol="0">
            <a:spAutoFit/>
          </a:bodyPr>
          <a:lstStyle/>
          <a:p>
            <a:r>
              <a:rPr lang="fr-FR" dirty="0" smtClean="0">
                <a:solidFill>
                  <a:srgbClr val="00B050"/>
                </a:solidFill>
              </a:rPr>
              <a:t>Mesures</a:t>
            </a:r>
            <a:endParaRPr lang="fr-FR" dirty="0">
              <a:solidFill>
                <a:srgbClr val="00B050"/>
              </a:solidFill>
            </a:endParaRPr>
          </a:p>
        </p:txBody>
      </p:sp>
      <p:sp>
        <p:nvSpPr>
          <p:cNvPr id="16" name="ZoneTexte 15"/>
          <p:cNvSpPr txBox="1"/>
          <p:nvPr/>
        </p:nvSpPr>
        <p:spPr>
          <a:xfrm rot="20841312">
            <a:off x="3458002" y="5027746"/>
            <a:ext cx="941283" cy="369332"/>
          </a:xfrm>
          <a:prstGeom prst="rect">
            <a:avLst/>
          </a:prstGeom>
          <a:noFill/>
        </p:spPr>
        <p:txBody>
          <a:bodyPr wrap="none" rtlCol="0">
            <a:spAutoFit/>
          </a:bodyPr>
          <a:lstStyle/>
          <a:p>
            <a:r>
              <a:rPr lang="fr-FR" dirty="0" smtClean="0">
                <a:solidFill>
                  <a:srgbClr val="0070C0"/>
                </a:solidFill>
              </a:rPr>
              <a:t>Modèle</a:t>
            </a:r>
            <a:endParaRPr lang="fr-FR" dirty="0">
              <a:solidFill>
                <a:srgbClr val="0070C0"/>
              </a:solidFill>
            </a:endParaRPr>
          </a:p>
        </p:txBody>
      </p:sp>
      <p:graphicFrame>
        <p:nvGraphicFramePr>
          <p:cNvPr id="117766" name="Object 6"/>
          <p:cNvGraphicFramePr>
            <a:graphicFrameLocks noChangeAspect="1"/>
          </p:cNvGraphicFramePr>
          <p:nvPr/>
        </p:nvGraphicFramePr>
        <p:xfrm>
          <a:off x="5715009" y="2232803"/>
          <a:ext cx="2214578" cy="499276"/>
        </p:xfrm>
        <a:graphic>
          <a:graphicData uri="http://schemas.openxmlformats.org/presentationml/2006/ole">
            <p:oleObj spid="_x0000_s2051" name="Équation" r:id="rId6" imgW="1079280" imgH="228600" progId="Equation.3">
              <p:embed/>
            </p:oleObj>
          </a:graphicData>
        </a:graphic>
      </p:graphicFrame>
      <p:graphicFrame>
        <p:nvGraphicFramePr>
          <p:cNvPr id="21" name="Object 6"/>
          <p:cNvGraphicFramePr>
            <a:graphicFrameLocks noChangeAspect="1"/>
          </p:cNvGraphicFramePr>
          <p:nvPr/>
        </p:nvGraphicFramePr>
        <p:xfrm>
          <a:off x="5929322" y="4000504"/>
          <a:ext cx="1757362" cy="614363"/>
        </p:xfrm>
        <a:graphic>
          <a:graphicData uri="http://schemas.openxmlformats.org/presentationml/2006/ole">
            <p:oleObj spid="_x0000_s2052" name="Équation" r:id="rId7" imgW="749160" imgH="228600" progId="Equation.3">
              <p:embed/>
            </p:oleObj>
          </a:graphicData>
        </a:graphic>
      </p:graphicFrame>
      <p:sp>
        <p:nvSpPr>
          <p:cNvPr id="19" name="Espace réservé du pied de page 18"/>
          <p:cNvSpPr>
            <a:spLocks noGrp="1"/>
          </p:cNvSpPr>
          <p:nvPr>
            <p:ph type="ftr" sz="quarter" idx="12"/>
          </p:nvPr>
        </p:nvSpPr>
        <p:spPr/>
        <p:txBody>
          <a:bodyPr/>
          <a:lstStyle/>
          <a:p>
            <a:r>
              <a:rPr lang="fr-FR" smtClean="0"/>
              <a:t>Soutenance de thèse D. CHEUNG-FOO-WO</a:t>
            </a:r>
            <a:endParaRPr lang="en-US" dirty="0"/>
          </a:p>
        </p:txBody>
      </p:sp>
      <p:sp>
        <p:nvSpPr>
          <p:cNvPr id="12" name="Espace réservé de la date 11"/>
          <p:cNvSpPr>
            <a:spLocks noGrp="1"/>
          </p:cNvSpPr>
          <p:nvPr>
            <p:ph type="dt" sz="half" idx="10"/>
          </p:nvPr>
        </p:nvSpPr>
        <p:spPr/>
        <p:txBody>
          <a:bodyPr/>
          <a:lstStyle/>
          <a:p>
            <a:fld id="{BB4F1DEB-0FCA-4E6D-97F7-18891F736EA4}" type="datetime4">
              <a:rPr lang="fr-FR" smtClean="0"/>
              <a:pPr/>
              <a:t>11 mars 2009</a:t>
            </a:fld>
            <a:endParaRPr lang="en-US" dirty="0"/>
          </a:p>
        </p:txBody>
      </p:sp>
      <p:cxnSp>
        <p:nvCxnSpPr>
          <p:cNvPr id="17" name="Connecteur droit avec flèche 16"/>
          <p:cNvCxnSpPr/>
          <p:nvPr/>
        </p:nvCxnSpPr>
        <p:spPr>
          <a:xfrm rot="5400000" flipH="1" flipV="1">
            <a:off x="2321703" y="6179363"/>
            <a:ext cx="428628"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ZoneTexte 17"/>
          <p:cNvSpPr txBox="1"/>
          <p:nvPr/>
        </p:nvSpPr>
        <p:spPr>
          <a:xfrm>
            <a:off x="2643174" y="6143644"/>
            <a:ext cx="4402167" cy="369332"/>
          </a:xfrm>
          <a:prstGeom prst="rect">
            <a:avLst/>
          </a:prstGeom>
          <a:noFill/>
        </p:spPr>
        <p:txBody>
          <a:bodyPr wrap="none" rtlCol="0">
            <a:spAutoFit/>
          </a:bodyPr>
          <a:lstStyle/>
          <a:p>
            <a:r>
              <a:rPr lang="fr-FR" dirty="0" smtClean="0"/>
              <a:t>Nb composants   =&gt;       Nb d’AA composés</a:t>
            </a:r>
            <a:endParaRPr lang="fr-FR" dirty="0"/>
          </a:p>
        </p:txBody>
      </p:sp>
      <p:cxnSp>
        <p:nvCxnSpPr>
          <p:cNvPr id="22" name="Connecteur droit avec flèche 21"/>
          <p:cNvCxnSpPr/>
          <p:nvPr/>
        </p:nvCxnSpPr>
        <p:spPr>
          <a:xfrm rot="5400000" flipH="1" flipV="1">
            <a:off x="4679157" y="6179363"/>
            <a:ext cx="428628"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Espace réservé du numéro de diapositive 22"/>
          <p:cNvSpPr>
            <a:spLocks noGrp="1"/>
          </p:cNvSpPr>
          <p:nvPr>
            <p:ph type="sldNum" sz="quarter" idx="11"/>
          </p:nvPr>
        </p:nvSpPr>
        <p:spPr/>
        <p:txBody>
          <a:bodyPr/>
          <a:lstStyle/>
          <a:p>
            <a:fld id="{1EEAF064-13DC-4D34-B1BB-FC6DCD72F942}" type="slidenum">
              <a:rPr lang="en-US" smtClean="0"/>
              <a:pPr/>
              <a:t>53</a:t>
            </a:fld>
            <a:r>
              <a:rPr lang="en-US" smtClean="0"/>
              <a:t> / 57</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Validation</a:t>
            </a:r>
            <a:endParaRPr lang="fr-FR" dirty="0"/>
          </a:p>
        </p:txBody>
      </p:sp>
      <p:sp>
        <p:nvSpPr>
          <p:cNvPr id="8" name="Espace réservé du contenu 7"/>
          <p:cNvSpPr>
            <a:spLocks noGrp="1"/>
          </p:cNvSpPr>
          <p:nvPr>
            <p:ph idx="1"/>
          </p:nvPr>
        </p:nvSpPr>
        <p:spPr/>
        <p:txBody>
          <a:bodyPr>
            <a:normAutofit/>
          </a:bodyPr>
          <a:lstStyle/>
          <a:p>
            <a:pPr lvl="1"/>
            <a:endParaRPr lang="fr-FR" dirty="0" smtClean="0"/>
          </a:p>
          <a:p>
            <a:pPr lvl="1"/>
            <a:endParaRPr lang="fr-FR" dirty="0" smtClean="0"/>
          </a:p>
          <a:p>
            <a:pPr lvl="1"/>
            <a:endParaRPr lang="fr-FR" dirty="0" smtClean="0"/>
          </a:p>
          <a:p>
            <a:pPr lvl="1"/>
            <a:endParaRPr lang="fr-FR" dirty="0"/>
          </a:p>
        </p:txBody>
      </p:sp>
      <p:sp>
        <p:nvSpPr>
          <p:cNvPr id="12" name="Espace réservé du pied de page 11"/>
          <p:cNvSpPr>
            <a:spLocks noGrp="1"/>
          </p:cNvSpPr>
          <p:nvPr>
            <p:ph type="ftr" sz="quarter" idx="12"/>
          </p:nvPr>
        </p:nvSpPr>
        <p:spPr/>
        <p:txBody>
          <a:bodyPr/>
          <a:lstStyle/>
          <a:p>
            <a:r>
              <a:rPr lang="fr-FR" smtClean="0"/>
              <a:t>Soutenance de thèse D. CHEUNG-FOO-WO</a:t>
            </a:r>
            <a:endParaRPr lang="en-US" dirty="0"/>
          </a:p>
        </p:txBody>
      </p:sp>
      <p:pic>
        <p:nvPicPr>
          <p:cNvPr id="14" name="Image 13" descr="courbe_compo.png"/>
          <p:cNvPicPr>
            <a:picLocks noChangeAspect="1"/>
          </p:cNvPicPr>
          <p:nvPr/>
        </p:nvPicPr>
        <p:blipFill>
          <a:blip r:embed="rId3"/>
          <a:stretch>
            <a:fillRect/>
          </a:stretch>
        </p:blipFill>
        <p:spPr>
          <a:xfrm>
            <a:off x="1857356" y="1428736"/>
            <a:ext cx="6357982" cy="4812197"/>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cxnSp>
        <p:nvCxnSpPr>
          <p:cNvPr id="16" name="Connecteur droit 15"/>
          <p:cNvCxnSpPr/>
          <p:nvPr/>
        </p:nvCxnSpPr>
        <p:spPr>
          <a:xfrm>
            <a:off x="2643174" y="5214950"/>
            <a:ext cx="5715040" cy="417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Connecteur droit 16"/>
          <p:cNvCxnSpPr/>
          <p:nvPr/>
        </p:nvCxnSpPr>
        <p:spPr>
          <a:xfrm>
            <a:off x="2643174" y="2214554"/>
            <a:ext cx="571504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Connecteur droit 17"/>
          <p:cNvCxnSpPr/>
          <p:nvPr/>
        </p:nvCxnSpPr>
        <p:spPr>
          <a:xfrm>
            <a:off x="2643174" y="5427676"/>
            <a:ext cx="5715040" cy="1588"/>
          </a:xfrm>
          <a:prstGeom prst="line">
            <a:avLst/>
          </a:prstGeom>
        </p:spPr>
        <p:style>
          <a:lnRef idx="3">
            <a:schemeClr val="accent2"/>
          </a:lnRef>
          <a:fillRef idx="0">
            <a:schemeClr val="accent2"/>
          </a:fillRef>
          <a:effectRef idx="2">
            <a:schemeClr val="accent2"/>
          </a:effectRef>
          <a:fontRef idx="minor">
            <a:schemeClr val="tx1"/>
          </a:fontRef>
        </p:style>
      </p:cxnSp>
      <p:sp>
        <p:nvSpPr>
          <p:cNvPr id="19" name="ZoneTexte 18"/>
          <p:cNvSpPr txBox="1"/>
          <p:nvPr/>
        </p:nvSpPr>
        <p:spPr>
          <a:xfrm>
            <a:off x="7429520" y="5500702"/>
            <a:ext cx="1428792" cy="923330"/>
          </a:xfrm>
          <a:prstGeom prst="rect">
            <a:avLst/>
          </a:prstGeom>
          <a:noFill/>
        </p:spPr>
        <p:txBody>
          <a:bodyPr wrap="square" rtlCol="0">
            <a:spAutoFit/>
          </a:bodyPr>
          <a:lstStyle/>
          <a:p>
            <a:pPr algn="r"/>
            <a:r>
              <a:rPr lang="fr-FR" dirty="0" smtClean="0">
                <a:solidFill>
                  <a:srgbClr val="FF0000"/>
                </a:solidFill>
              </a:rPr>
              <a:t>IHM</a:t>
            </a:r>
          </a:p>
          <a:p>
            <a:pPr algn="r"/>
            <a:r>
              <a:rPr lang="fr-FR" dirty="0" smtClean="0">
                <a:solidFill>
                  <a:srgbClr val="FF0000"/>
                </a:solidFill>
              </a:rPr>
              <a:t>(interactions fortes)</a:t>
            </a:r>
            <a:endParaRPr lang="fr-FR" dirty="0">
              <a:solidFill>
                <a:srgbClr val="FF0000"/>
              </a:solidFill>
            </a:endParaRPr>
          </a:p>
        </p:txBody>
      </p:sp>
      <p:sp>
        <p:nvSpPr>
          <p:cNvPr id="20" name="ZoneTexte 19"/>
          <p:cNvSpPr txBox="1"/>
          <p:nvPr/>
        </p:nvSpPr>
        <p:spPr>
          <a:xfrm rot="16200000">
            <a:off x="577429" y="3565919"/>
            <a:ext cx="1929054" cy="369332"/>
          </a:xfrm>
          <a:prstGeom prst="rect">
            <a:avLst/>
          </a:prstGeom>
          <a:noFill/>
        </p:spPr>
        <p:txBody>
          <a:bodyPr wrap="none" rtlCol="0">
            <a:spAutoFit/>
          </a:bodyPr>
          <a:lstStyle/>
          <a:p>
            <a:r>
              <a:rPr lang="fr-FR" dirty="0" smtClean="0"/>
              <a:t>Adaptation par AA</a:t>
            </a:r>
            <a:endParaRPr lang="fr-FR" dirty="0"/>
          </a:p>
        </p:txBody>
      </p:sp>
      <p:sp>
        <p:nvSpPr>
          <p:cNvPr id="27" name="Rectangle 26"/>
          <p:cNvSpPr/>
          <p:nvPr/>
        </p:nvSpPr>
        <p:spPr>
          <a:xfrm>
            <a:off x="357158" y="1714488"/>
            <a:ext cx="2188039" cy="646331"/>
          </a:xfrm>
          <a:prstGeom prst="rect">
            <a:avLst/>
          </a:prstGeom>
        </p:spPr>
        <p:txBody>
          <a:bodyPr wrap="square">
            <a:spAutoFit/>
          </a:bodyPr>
          <a:lstStyle/>
          <a:p>
            <a:r>
              <a:rPr lang="fr-FR" dirty="0" smtClean="0">
                <a:solidFill>
                  <a:schemeClr val="accent3">
                    <a:lumMod val="50000"/>
                  </a:schemeClr>
                </a:solidFill>
              </a:rPr>
              <a:t>Gestion énergétique (Bâtiment Intelligent) </a:t>
            </a:r>
            <a:endParaRPr lang="fr-FR" dirty="0">
              <a:solidFill>
                <a:schemeClr val="accent3">
                  <a:lumMod val="50000"/>
                </a:schemeClr>
              </a:solidFill>
            </a:endParaRPr>
          </a:p>
        </p:txBody>
      </p:sp>
      <p:sp>
        <p:nvSpPr>
          <p:cNvPr id="28" name="Rectangle 27"/>
          <p:cNvSpPr/>
          <p:nvPr/>
        </p:nvSpPr>
        <p:spPr>
          <a:xfrm>
            <a:off x="785786" y="4854371"/>
            <a:ext cx="1663422" cy="646331"/>
          </a:xfrm>
          <a:prstGeom prst="rect">
            <a:avLst/>
          </a:prstGeom>
        </p:spPr>
        <p:txBody>
          <a:bodyPr wrap="square">
            <a:spAutoFit/>
          </a:bodyPr>
          <a:lstStyle/>
          <a:p>
            <a:pPr algn="r"/>
            <a:r>
              <a:rPr lang="fr-FR" dirty="0" smtClean="0">
                <a:solidFill>
                  <a:schemeClr val="accent6">
                    <a:lumMod val="75000"/>
                  </a:schemeClr>
                </a:solidFill>
              </a:rPr>
              <a:t>Système robotisé (</a:t>
            </a:r>
            <a:r>
              <a:rPr lang="fr-FR" dirty="0" err="1" smtClean="0">
                <a:solidFill>
                  <a:schemeClr val="accent6">
                    <a:lumMod val="75000"/>
                  </a:schemeClr>
                </a:solidFill>
              </a:rPr>
              <a:t>IAm</a:t>
            </a:r>
            <a:r>
              <a:rPr lang="fr-FR" dirty="0" smtClean="0">
                <a:solidFill>
                  <a:schemeClr val="accent6">
                    <a:lumMod val="75000"/>
                  </a:schemeClr>
                </a:solidFill>
              </a:rPr>
              <a:t>) </a:t>
            </a:r>
            <a:endParaRPr lang="fr-FR" dirty="0">
              <a:solidFill>
                <a:schemeClr val="accent6">
                  <a:lumMod val="75000"/>
                </a:schemeClr>
              </a:solidFill>
            </a:endParaRPr>
          </a:p>
        </p:txBody>
      </p:sp>
      <p:sp>
        <p:nvSpPr>
          <p:cNvPr id="29" name="Rectangle 28"/>
          <p:cNvSpPr/>
          <p:nvPr/>
        </p:nvSpPr>
        <p:spPr>
          <a:xfrm>
            <a:off x="4214810" y="5929330"/>
            <a:ext cx="242889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14"/>
          <p:cNvSpPr>
            <a:spLocks noGrp="1"/>
          </p:cNvSpPr>
          <p:nvPr>
            <p:ph type="dt" sz="half" idx="10"/>
          </p:nvPr>
        </p:nvSpPr>
        <p:spPr/>
        <p:txBody>
          <a:bodyPr/>
          <a:lstStyle/>
          <a:p>
            <a:fld id="{FA6DE39A-3A16-4165-A377-4DF88826D4A3}" type="datetime4">
              <a:rPr lang="fr-FR" smtClean="0"/>
              <a:pPr/>
              <a:t>11 mars 2009</a:t>
            </a:fld>
            <a:endParaRPr lang="en-US" dirty="0"/>
          </a:p>
        </p:txBody>
      </p:sp>
      <p:sp>
        <p:nvSpPr>
          <p:cNvPr id="22" name="ZoneTexte 21"/>
          <p:cNvSpPr txBox="1"/>
          <p:nvPr/>
        </p:nvSpPr>
        <p:spPr>
          <a:xfrm>
            <a:off x="4000496" y="6072206"/>
            <a:ext cx="364202" cy="307777"/>
          </a:xfrm>
          <a:prstGeom prst="rect">
            <a:avLst/>
          </a:prstGeom>
          <a:noFill/>
        </p:spPr>
        <p:txBody>
          <a:bodyPr wrap="none" rtlCol="0">
            <a:spAutoFit/>
          </a:bodyPr>
          <a:lstStyle/>
          <a:p>
            <a:r>
              <a:rPr lang="fr-FR" sz="1400" dirty="0" smtClean="0"/>
              <a:t>50</a:t>
            </a:r>
            <a:endParaRPr lang="fr-FR" sz="1400" dirty="0"/>
          </a:p>
        </p:txBody>
      </p:sp>
      <p:sp>
        <p:nvSpPr>
          <p:cNvPr id="23" name="ZoneTexte 22"/>
          <p:cNvSpPr txBox="1"/>
          <p:nvPr/>
        </p:nvSpPr>
        <p:spPr>
          <a:xfrm>
            <a:off x="1142976" y="5643578"/>
            <a:ext cx="1332416" cy="307777"/>
          </a:xfrm>
          <a:prstGeom prst="rect">
            <a:avLst/>
          </a:prstGeom>
          <a:noFill/>
        </p:spPr>
        <p:txBody>
          <a:bodyPr wrap="none" rtlCol="0">
            <a:spAutoFit/>
          </a:bodyPr>
          <a:lstStyle/>
          <a:p>
            <a:r>
              <a:rPr lang="fr-FR" sz="1400" dirty="0" smtClean="0"/>
              <a:t>Nb composants</a:t>
            </a:r>
            <a:endParaRPr lang="fr-FR" sz="1400" dirty="0"/>
          </a:p>
        </p:txBody>
      </p:sp>
      <p:sp>
        <p:nvSpPr>
          <p:cNvPr id="24" name="ZoneTexte 23"/>
          <p:cNvSpPr txBox="1"/>
          <p:nvPr/>
        </p:nvSpPr>
        <p:spPr>
          <a:xfrm>
            <a:off x="571472" y="6000768"/>
            <a:ext cx="1899366" cy="307777"/>
          </a:xfrm>
          <a:prstGeom prst="rect">
            <a:avLst/>
          </a:prstGeom>
          <a:noFill/>
        </p:spPr>
        <p:txBody>
          <a:bodyPr wrap="none" rtlCol="0">
            <a:spAutoFit/>
          </a:bodyPr>
          <a:lstStyle/>
          <a:p>
            <a:r>
              <a:rPr lang="fr-FR" sz="1400" dirty="0" smtClean="0"/>
              <a:t>Nb </a:t>
            </a:r>
            <a:r>
              <a:rPr lang="fr-FR" sz="1400" dirty="0" err="1" smtClean="0"/>
              <a:t>i.greffons</a:t>
            </a:r>
            <a:r>
              <a:rPr lang="fr-FR" sz="1400" dirty="0" smtClean="0"/>
              <a:t> composés</a:t>
            </a:r>
            <a:endParaRPr lang="fr-FR" sz="1400" dirty="0"/>
          </a:p>
        </p:txBody>
      </p:sp>
      <p:cxnSp>
        <p:nvCxnSpPr>
          <p:cNvPr id="26" name="Connecteur droit avec flèche 25"/>
          <p:cNvCxnSpPr/>
          <p:nvPr/>
        </p:nvCxnSpPr>
        <p:spPr>
          <a:xfrm>
            <a:off x="2643174" y="6072206"/>
            <a:ext cx="53578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572000" y="6072206"/>
            <a:ext cx="364202" cy="307777"/>
          </a:xfrm>
          <a:prstGeom prst="rect">
            <a:avLst/>
          </a:prstGeom>
          <a:noFill/>
        </p:spPr>
        <p:txBody>
          <a:bodyPr wrap="none" rtlCol="0">
            <a:spAutoFit/>
          </a:bodyPr>
          <a:lstStyle/>
          <a:p>
            <a:r>
              <a:rPr lang="fr-FR" sz="1400" dirty="0" smtClean="0"/>
              <a:t>70</a:t>
            </a:r>
            <a:endParaRPr lang="fr-FR" sz="1400" dirty="0"/>
          </a:p>
        </p:txBody>
      </p:sp>
      <p:sp>
        <p:nvSpPr>
          <p:cNvPr id="31" name="ZoneTexte 30"/>
          <p:cNvSpPr txBox="1"/>
          <p:nvPr/>
        </p:nvSpPr>
        <p:spPr>
          <a:xfrm>
            <a:off x="7000892" y="6072206"/>
            <a:ext cx="453970" cy="307777"/>
          </a:xfrm>
          <a:prstGeom prst="rect">
            <a:avLst/>
          </a:prstGeom>
          <a:noFill/>
        </p:spPr>
        <p:txBody>
          <a:bodyPr wrap="none" rtlCol="0">
            <a:spAutoFit/>
          </a:bodyPr>
          <a:lstStyle/>
          <a:p>
            <a:r>
              <a:rPr lang="fr-FR" sz="1400" dirty="0" smtClean="0"/>
              <a:t>150</a:t>
            </a:r>
            <a:endParaRPr lang="fr-FR" sz="1400" dirty="0"/>
          </a:p>
        </p:txBody>
      </p:sp>
      <p:sp>
        <p:nvSpPr>
          <p:cNvPr id="33" name="ZoneTexte 32"/>
          <p:cNvSpPr txBox="1"/>
          <p:nvPr/>
        </p:nvSpPr>
        <p:spPr>
          <a:xfrm>
            <a:off x="2500298" y="6072206"/>
            <a:ext cx="274434" cy="307777"/>
          </a:xfrm>
          <a:prstGeom prst="rect">
            <a:avLst/>
          </a:prstGeom>
          <a:noFill/>
        </p:spPr>
        <p:txBody>
          <a:bodyPr wrap="none" rtlCol="0">
            <a:spAutoFit/>
          </a:bodyPr>
          <a:lstStyle/>
          <a:p>
            <a:r>
              <a:rPr lang="fr-FR" sz="1400" dirty="0" smtClean="0"/>
              <a:t>0</a:t>
            </a:r>
            <a:endParaRPr lang="fr-FR" sz="1400" dirty="0"/>
          </a:p>
        </p:txBody>
      </p:sp>
      <p:sp>
        <p:nvSpPr>
          <p:cNvPr id="25" name="Espace réservé du numéro de diapositive 24"/>
          <p:cNvSpPr>
            <a:spLocks noGrp="1"/>
          </p:cNvSpPr>
          <p:nvPr>
            <p:ph type="sldNum" sz="quarter" idx="11"/>
          </p:nvPr>
        </p:nvSpPr>
        <p:spPr/>
        <p:txBody>
          <a:bodyPr/>
          <a:lstStyle/>
          <a:p>
            <a:fld id="{1EEAF064-13DC-4D34-B1BB-FC6DCD72F942}" type="slidenum">
              <a:rPr lang="en-US" smtClean="0"/>
              <a:pPr/>
              <a:t>54</a:t>
            </a:fld>
            <a:r>
              <a:rPr lang="en-US" smtClean="0"/>
              <a:t> / 57</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7472386" cy="1143000"/>
          </a:xfrm>
        </p:spPr>
        <p:txBody>
          <a:bodyPr/>
          <a:lstStyle/>
          <a:p>
            <a:r>
              <a:rPr lang="fr-FR" dirty="0" smtClean="0"/>
              <a:t>PLAN</a:t>
            </a:r>
            <a:endParaRPr lang="fr-FR" dirty="0"/>
          </a:p>
        </p:txBody>
      </p:sp>
      <p:sp>
        <p:nvSpPr>
          <p:cNvPr id="9" name="Espace réservé du pied de page 8"/>
          <p:cNvSpPr>
            <a:spLocks noGrp="1"/>
          </p:cNvSpPr>
          <p:nvPr>
            <p:ph type="ftr" sz="quarter" idx="11"/>
          </p:nvPr>
        </p:nvSpPr>
        <p:spPr/>
        <p:txBody>
          <a:bodyPr/>
          <a:lstStyle/>
          <a:p>
            <a:r>
              <a:rPr lang="fr-FR" dirty="0" smtClean="0"/>
              <a:t>Soutenance de thèse D. CHEUNG-FOO-WO</a:t>
            </a:r>
            <a:endParaRPr lang="en-US" dirty="0"/>
          </a:p>
        </p:txBody>
      </p:sp>
      <p:graphicFrame>
        <p:nvGraphicFramePr>
          <p:cNvPr id="12" name="Espace réservé du contenu 5"/>
          <p:cNvGraphicFramePr>
            <a:graphicFrameLocks/>
          </p:cNvGraphicFramePr>
          <p:nvPr/>
        </p:nvGraphicFramePr>
        <p:xfrm>
          <a:off x="1214382" y="1571612"/>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noFill/>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noFill/>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solidFill>
                      <a:schemeClr val="accent5">
                        <a:lumMod val="40000"/>
                        <a:lumOff val="60000"/>
                      </a:schemeClr>
                    </a:solidFill>
                  </a:tcPr>
                </a:tc>
              </a:tr>
            </a:tbl>
          </a:graphicData>
        </a:graphic>
      </p:graphicFrame>
      <p:sp>
        <p:nvSpPr>
          <p:cNvPr id="6" name="Espace réservé de la date 5"/>
          <p:cNvSpPr>
            <a:spLocks noGrp="1"/>
          </p:cNvSpPr>
          <p:nvPr>
            <p:ph type="dt" sz="half" idx="10"/>
          </p:nvPr>
        </p:nvSpPr>
        <p:spPr/>
        <p:txBody>
          <a:bodyPr/>
          <a:lstStyle/>
          <a:p>
            <a:fld id="{4A25747D-338A-4CBE-9C9B-158D8C66724F}" type="datetime4">
              <a:rPr lang="fr-FR" smtClean="0"/>
              <a:pPr/>
              <a:t>11 mars 2009</a:t>
            </a:fld>
            <a:endParaRPr lang="en-US"/>
          </a:p>
        </p:txBody>
      </p:sp>
      <p:sp>
        <p:nvSpPr>
          <p:cNvPr id="8" name="Espace réservé du numéro de diapositive 7"/>
          <p:cNvSpPr>
            <a:spLocks noGrp="1"/>
          </p:cNvSpPr>
          <p:nvPr>
            <p:ph type="sldNum" sz="quarter" idx="12"/>
          </p:nvPr>
        </p:nvSpPr>
        <p:spPr/>
        <p:txBody>
          <a:bodyPr/>
          <a:lstStyle/>
          <a:p>
            <a:fld id="{6294C92D-0306-4E69-9CD3-20855E849650}" type="slidenum">
              <a:rPr lang="en-US" smtClean="0"/>
              <a:pPr/>
              <a:t>55</a:t>
            </a:fld>
            <a:r>
              <a:rPr lang="en-US" smtClean="0"/>
              <a:t> / 57</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dirty="0" smtClean="0"/>
              <a:t>Diffusion de mes travaux</a:t>
            </a:r>
            <a:endParaRPr lang="fr-FR" dirty="0"/>
          </a:p>
        </p:txBody>
      </p:sp>
      <p:sp>
        <p:nvSpPr>
          <p:cNvPr id="18435" name="Rectangle 3"/>
          <p:cNvSpPr>
            <a:spLocks noGrp="1" noChangeArrowheads="1"/>
          </p:cNvSpPr>
          <p:nvPr>
            <p:ph idx="1"/>
          </p:nvPr>
        </p:nvSpPr>
        <p:spPr/>
        <p:txBody>
          <a:bodyPr>
            <a:normAutofit fontScale="92500" lnSpcReduction="20000"/>
          </a:bodyPr>
          <a:lstStyle/>
          <a:p>
            <a:pPr>
              <a:buFontTx/>
              <a:buChar char="-"/>
            </a:pPr>
            <a:r>
              <a:rPr lang="en-US" dirty="0" smtClean="0"/>
              <a:t>Publications :</a:t>
            </a:r>
          </a:p>
          <a:p>
            <a:pPr lvl="1">
              <a:buFontTx/>
              <a:buChar char="-"/>
            </a:pPr>
            <a:r>
              <a:rPr lang="en-US" dirty="0" smtClean="0"/>
              <a:t>6 Conf. &amp; Work. Int., 1 Revue Int., 3 Revues Nat., 4 Conf. Nat.</a:t>
            </a:r>
          </a:p>
          <a:p>
            <a:pPr>
              <a:buFontTx/>
              <a:buChar char="-"/>
            </a:pPr>
            <a:r>
              <a:rPr lang="en-US" sz="2800" dirty="0" smtClean="0"/>
              <a:t>3 </a:t>
            </a:r>
            <a:r>
              <a:rPr lang="en-US" sz="2800" dirty="0" err="1" smtClean="0"/>
              <a:t>dépots</a:t>
            </a:r>
            <a:r>
              <a:rPr lang="en-US" sz="2800" dirty="0" smtClean="0"/>
              <a:t> APP : </a:t>
            </a:r>
            <a:r>
              <a:rPr lang="fr-FR" sz="2800" dirty="0" err="1" smtClean="0"/>
              <a:t>SharpWComp</a:t>
            </a:r>
            <a:r>
              <a:rPr lang="fr-FR" sz="2800" dirty="0" smtClean="0"/>
              <a:t> ; </a:t>
            </a:r>
            <a:r>
              <a:rPr lang="fr-FR" sz="2800" dirty="0" err="1" smtClean="0"/>
              <a:t>JavaWComp</a:t>
            </a:r>
            <a:r>
              <a:rPr lang="fr-FR" sz="2800" dirty="0" smtClean="0"/>
              <a:t> ;  </a:t>
            </a:r>
            <a:r>
              <a:rPr lang="fr-FR" sz="2800" dirty="0" err="1" smtClean="0"/>
              <a:t>AAComp</a:t>
            </a:r>
            <a:r>
              <a:rPr lang="fr-FR" sz="2800" dirty="0" smtClean="0"/>
              <a:t> (designer d’aspects d’assemblage)</a:t>
            </a:r>
            <a:endParaRPr lang="fr-FR" sz="1600" dirty="0" smtClean="0"/>
          </a:p>
          <a:p>
            <a:pPr>
              <a:buFontTx/>
              <a:buChar char="-"/>
            </a:pPr>
            <a:r>
              <a:rPr lang="en-US" dirty="0" err="1" smtClean="0"/>
              <a:t>Réutilisation</a:t>
            </a:r>
            <a:r>
              <a:rPr lang="en-US" dirty="0" smtClean="0"/>
              <a:t> de </a:t>
            </a:r>
            <a:r>
              <a:rPr lang="en-US" dirty="0" err="1" smtClean="0"/>
              <a:t>mes</a:t>
            </a:r>
            <a:r>
              <a:rPr lang="en-US" dirty="0" smtClean="0"/>
              <a:t> </a:t>
            </a:r>
            <a:r>
              <a:rPr lang="en-US" dirty="0" err="1" smtClean="0"/>
              <a:t>travaux</a:t>
            </a:r>
            <a:r>
              <a:rPr lang="en-US" dirty="0" smtClean="0"/>
              <a:t> </a:t>
            </a:r>
            <a:r>
              <a:rPr lang="en-US" dirty="0" err="1" smtClean="0"/>
              <a:t>dans</a:t>
            </a:r>
            <a:r>
              <a:rPr lang="en-US" dirty="0" smtClean="0"/>
              <a:t> des </a:t>
            </a:r>
            <a:r>
              <a:rPr lang="en-US" dirty="0" err="1" smtClean="0"/>
              <a:t>projets</a:t>
            </a:r>
            <a:r>
              <a:rPr lang="en-US" dirty="0" smtClean="0"/>
              <a:t> de </a:t>
            </a:r>
            <a:r>
              <a:rPr lang="en-US" dirty="0" err="1" smtClean="0"/>
              <a:t>recherche</a:t>
            </a:r>
            <a:r>
              <a:rPr lang="en-US" dirty="0" smtClean="0"/>
              <a:t> :</a:t>
            </a:r>
          </a:p>
          <a:p>
            <a:pPr lvl="1">
              <a:buFontTx/>
              <a:buChar char="-"/>
            </a:pPr>
            <a:r>
              <a:rPr lang="en-US" sz="2200" dirty="0" smtClean="0"/>
              <a:t>RNTS </a:t>
            </a:r>
            <a:r>
              <a:rPr lang="en-US" sz="2200" dirty="0" err="1" smtClean="0"/>
              <a:t>ErgoDyn</a:t>
            </a:r>
            <a:r>
              <a:rPr lang="en-US" sz="2200" dirty="0" smtClean="0"/>
              <a:t> (2004 – 2007)</a:t>
            </a:r>
          </a:p>
          <a:p>
            <a:pPr lvl="1">
              <a:buFontTx/>
              <a:buChar char="-"/>
            </a:pPr>
            <a:r>
              <a:rPr lang="en-US" sz="2200" dirty="0" smtClean="0"/>
              <a:t>GER’HOME CG (2004 – 2008)</a:t>
            </a:r>
          </a:p>
          <a:p>
            <a:pPr lvl="1">
              <a:buFontTx/>
              <a:buChar char="-"/>
            </a:pPr>
            <a:r>
              <a:rPr lang="en-US" sz="2200" dirty="0" err="1" smtClean="0"/>
              <a:t>Ubiquarium</a:t>
            </a:r>
            <a:r>
              <a:rPr lang="en-US" sz="2200" dirty="0" smtClean="0"/>
              <a:t> </a:t>
            </a:r>
            <a:r>
              <a:rPr lang="en-US" sz="2200" dirty="0" err="1" smtClean="0"/>
              <a:t>Projet</a:t>
            </a:r>
            <a:r>
              <a:rPr lang="en-US" sz="2200" dirty="0" smtClean="0"/>
              <a:t> </a:t>
            </a:r>
            <a:r>
              <a:rPr lang="en-US" sz="2200" dirty="0" err="1" smtClean="0"/>
              <a:t>Polytech’Nice</a:t>
            </a:r>
            <a:r>
              <a:rPr lang="en-US" sz="2200" dirty="0" smtClean="0"/>
              <a:t> Sophia </a:t>
            </a:r>
            <a:r>
              <a:rPr lang="en-US" sz="2200" dirty="0" err="1" smtClean="0"/>
              <a:t>Antipolis</a:t>
            </a:r>
            <a:r>
              <a:rPr lang="en-US" sz="2200" dirty="0" smtClean="0"/>
              <a:t> – </a:t>
            </a:r>
            <a:r>
              <a:rPr lang="en-US" sz="2200" dirty="0" err="1" smtClean="0"/>
              <a:t>Région</a:t>
            </a:r>
            <a:r>
              <a:rPr lang="en-US" sz="2200" dirty="0" smtClean="0"/>
              <a:t> PACA (2005 – 2010)</a:t>
            </a:r>
          </a:p>
          <a:p>
            <a:pPr lvl="1">
              <a:buFontTx/>
              <a:buChar char="-"/>
            </a:pPr>
            <a:r>
              <a:rPr lang="en-US" sz="2200" dirty="0" smtClean="0"/>
              <a:t>RNTL Faros (2005 – 2009)</a:t>
            </a:r>
          </a:p>
          <a:p>
            <a:pPr lvl="1">
              <a:buFontTx/>
              <a:buChar char="-"/>
            </a:pPr>
            <a:r>
              <a:rPr lang="en-US" sz="2200" dirty="0" smtClean="0"/>
              <a:t>ANR Verso Continuum,  (2009 – 2012)</a:t>
            </a:r>
          </a:p>
          <a:p>
            <a:pPr>
              <a:lnSpc>
                <a:spcPct val="80000"/>
              </a:lnSpc>
              <a:buFont typeface="Wingdings" pitchFamily="2" charset="2"/>
              <a:buNone/>
            </a:pPr>
            <a:endParaRPr lang="fr-FR" sz="2800" dirty="0"/>
          </a:p>
        </p:txBody>
      </p:sp>
      <p:sp>
        <p:nvSpPr>
          <p:cNvPr id="11" name="Espace réservé du pied de page 10"/>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FEAC6EC1-173E-40AA-B337-29979680469E}"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56</a:t>
            </a:fld>
            <a:r>
              <a:rPr lang="en-US" smtClean="0"/>
              <a:t> / 57</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Perspectives</a:t>
            </a:r>
            <a:endParaRPr lang="fr-FR" dirty="0"/>
          </a:p>
        </p:txBody>
      </p:sp>
      <p:sp>
        <p:nvSpPr>
          <p:cNvPr id="4" name="Espace réservé du contenu 3"/>
          <p:cNvSpPr>
            <a:spLocks noGrp="1"/>
          </p:cNvSpPr>
          <p:nvPr>
            <p:ph idx="1"/>
          </p:nvPr>
        </p:nvSpPr>
        <p:spPr/>
        <p:txBody>
          <a:bodyPr>
            <a:normAutofit lnSpcReduction="10000"/>
          </a:bodyPr>
          <a:lstStyle/>
          <a:p>
            <a:pPr>
              <a:lnSpc>
                <a:spcPct val="80000"/>
              </a:lnSpc>
            </a:pPr>
            <a:r>
              <a:rPr lang="fr-FR" dirty="0" smtClean="0"/>
              <a:t>Perspectives à court terme</a:t>
            </a:r>
          </a:p>
          <a:p>
            <a:pPr marL="971550" lvl="1" indent="-514350">
              <a:lnSpc>
                <a:spcPct val="80000"/>
              </a:lnSpc>
              <a:buFont typeface="+mj-lt"/>
              <a:buAutoNum type="arabicPeriod"/>
            </a:pPr>
            <a:r>
              <a:rPr lang="fr-FR" dirty="0" smtClean="0"/>
              <a:t>Amélioration du calcul du point de coupe</a:t>
            </a:r>
          </a:p>
          <a:p>
            <a:pPr marL="971550" lvl="1" indent="-514350">
              <a:lnSpc>
                <a:spcPct val="80000"/>
              </a:lnSpc>
              <a:buFont typeface="+mj-lt"/>
              <a:buAutoNum type="arabicPeriod"/>
            </a:pPr>
            <a:r>
              <a:rPr lang="fr-FR" dirty="0" smtClean="0"/>
              <a:t>Vers un unique langage de greffon regroupant ISL4WComp et BSL </a:t>
            </a:r>
          </a:p>
          <a:p>
            <a:pPr marL="971550" lvl="1" indent="-514350">
              <a:lnSpc>
                <a:spcPct val="80000"/>
              </a:lnSpc>
              <a:buFont typeface="+mj-lt"/>
              <a:buAutoNum type="arabicPeriod"/>
            </a:pPr>
            <a:r>
              <a:rPr lang="fr-FR" dirty="0" smtClean="0"/>
              <a:t>Rapprocher les langages de greffon de la description des assemblages</a:t>
            </a:r>
          </a:p>
          <a:p>
            <a:pPr marL="971550" lvl="1" indent="-514350">
              <a:lnSpc>
                <a:spcPct val="80000"/>
              </a:lnSpc>
              <a:buFont typeface="+mj-lt"/>
              <a:buAutoNum type="arabicPeriod"/>
            </a:pPr>
            <a:r>
              <a:rPr lang="fr-FR" dirty="0" smtClean="0"/>
              <a:t>D’autres propriétés pour la fusion</a:t>
            </a:r>
          </a:p>
          <a:p>
            <a:pPr>
              <a:lnSpc>
                <a:spcPct val="80000"/>
              </a:lnSpc>
            </a:pPr>
            <a:r>
              <a:rPr lang="fr-FR" dirty="0" smtClean="0"/>
              <a:t>Perspectives à long terme</a:t>
            </a:r>
          </a:p>
          <a:p>
            <a:pPr lvl="1"/>
            <a:r>
              <a:rPr lang="fr-FR" dirty="0" smtClean="0"/>
              <a:t>Prise en compte des interactions implicites entre les services pour dispositifs</a:t>
            </a:r>
          </a:p>
          <a:p>
            <a:pPr lvl="1"/>
            <a:r>
              <a:rPr lang="fr-FR" dirty="0" smtClean="0"/>
              <a:t>Mise en œuvre des AA comme outils de programmation par l’utilisateur final</a:t>
            </a:r>
          </a:p>
          <a:p>
            <a:endParaRPr lang="fr-FR" dirty="0" smtClean="0"/>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32881852-8A3A-4CA3-BAF1-193BCFB68BD9}"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57</a:t>
            </a:fld>
            <a:r>
              <a:rPr lang="en-US" smtClean="0"/>
              <a:t> / 57</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t>
            </a:r>
            <a:endParaRPr lang="fr-FR" dirty="0"/>
          </a:p>
        </p:txBody>
      </p:sp>
      <p:sp>
        <p:nvSpPr>
          <p:cNvPr id="10" name="Espace réservé du pied de page 9"/>
          <p:cNvSpPr>
            <a:spLocks noGrp="1"/>
          </p:cNvSpPr>
          <p:nvPr>
            <p:ph type="ftr" sz="quarter" idx="11"/>
          </p:nvPr>
        </p:nvSpPr>
        <p:spPr/>
        <p:txBody>
          <a:bodyPr/>
          <a:lstStyle/>
          <a:p>
            <a:r>
              <a:rPr lang="fr-FR" smtClean="0"/>
              <a:t>Soutenance de thèse D. CHEUNG-FOO-WO</a:t>
            </a:r>
            <a:endParaRPr lang="en-US" dirty="0"/>
          </a:p>
        </p:txBody>
      </p:sp>
      <p:sp>
        <p:nvSpPr>
          <p:cNvPr id="5" name="Espace réservé de la date 4"/>
          <p:cNvSpPr>
            <a:spLocks noGrp="1"/>
          </p:cNvSpPr>
          <p:nvPr>
            <p:ph type="dt" sz="half" idx="10"/>
          </p:nvPr>
        </p:nvSpPr>
        <p:spPr/>
        <p:txBody>
          <a:bodyPr/>
          <a:lstStyle/>
          <a:p>
            <a:fld id="{FD633876-DEDE-488B-9839-F5086AFEAC65}" type="datetime4">
              <a:rPr lang="fr-FR" smtClean="0"/>
              <a:pPr/>
              <a:t>11 mars 2009</a:t>
            </a:fld>
            <a:endParaRPr lang="en-US"/>
          </a:p>
        </p:txBody>
      </p:sp>
      <p:sp>
        <p:nvSpPr>
          <p:cNvPr id="7" name="Espace réservé du numéro de diapositive 6"/>
          <p:cNvSpPr>
            <a:spLocks noGrp="1"/>
          </p:cNvSpPr>
          <p:nvPr>
            <p:ph type="sldNum" sz="quarter" idx="12"/>
          </p:nvPr>
        </p:nvSpPr>
        <p:spPr/>
        <p:txBody>
          <a:bodyPr/>
          <a:lstStyle/>
          <a:p>
            <a:fld id="{6294C92D-0306-4E69-9CD3-20855E849650}" type="slidenum">
              <a:rPr lang="en-US" smtClean="0"/>
              <a:pPr/>
              <a:t>58</a:t>
            </a:fld>
            <a:r>
              <a:rPr lang="en-US" smtClean="0"/>
              <a:t> / 57</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a:t>
            </a:r>
            <a:endParaRPr lang="fr-FR" dirty="0"/>
          </a:p>
        </p:txBody>
      </p:sp>
      <p:graphicFrame>
        <p:nvGraphicFramePr>
          <p:cNvPr id="6" name="Espace réservé du contenu 5"/>
          <p:cNvGraphicFramePr>
            <a:graphicFrameLocks noGrp="1"/>
          </p:cNvGraphicFramePr>
          <p:nvPr>
            <p:ph idx="1"/>
          </p:nvPr>
        </p:nvGraphicFramePr>
        <p:xfrm>
          <a:off x="857224" y="1214422"/>
          <a:ext cx="8072464" cy="4786346"/>
        </p:xfrm>
        <a:graphic>
          <a:graphicData uri="http://schemas.openxmlformats.org/drawingml/2006/table">
            <a:tbl>
              <a:tblPr firstRow="1" bandRow="1">
                <a:tableStyleId>{2D5ABB26-0587-4C30-8999-92F81FD0307C}</a:tableStyleId>
              </a:tblPr>
              <a:tblGrid>
                <a:gridCol w="1714512"/>
                <a:gridCol w="6357952"/>
              </a:tblGrid>
              <a:tr h="928694">
                <a:tc>
                  <a:txBody>
                    <a:bodyPr/>
                    <a:lstStyle/>
                    <a:p>
                      <a:r>
                        <a:rPr lang="fr-FR" dirty="0" smtClean="0"/>
                        <a:t>[</a:t>
                      </a:r>
                      <a:r>
                        <a:rPr lang="fr-FR" dirty="0" err="1" smtClean="0"/>
                        <a:t>Blay</a:t>
                      </a:r>
                      <a:r>
                        <a:rPr lang="fr-FR" dirty="0" smtClean="0"/>
                        <a:t>, 2002]</a:t>
                      </a:r>
                      <a:endParaRPr lang="fr-FR" dirty="0"/>
                    </a:p>
                  </a:txBody>
                  <a:tcPr/>
                </a:tc>
                <a:tc>
                  <a:txBody>
                    <a:bodyPr/>
                    <a:lstStyle/>
                    <a:p>
                      <a:r>
                        <a:rPr lang="fr-FR" sz="1800" kern="1200" baseline="0" noProof="0" dirty="0" err="1" smtClean="0"/>
                        <a:t>Blay</a:t>
                      </a:r>
                      <a:r>
                        <a:rPr lang="fr-FR" sz="1800" kern="1200" baseline="0" noProof="0" dirty="0" smtClean="0"/>
                        <a:t>-</a:t>
                      </a:r>
                      <a:r>
                        <a:rPr lang="fr-FR" sz="1800" kern="1200" baseline="0" noProof="0" dirty="0" err="1" smtClean="0"/>
                        <a:t>Fornarino</a:t>
                      </a:r>
                      <a:r>
                        <a:rPr lang="fr-FR" sz="1800" kern="1200" baseline="0" noProof="0" dirty="0" smtClean="0"/>
                        <a:t> M., </a:t>
                      </a:r>
                      <a:r>
                        <a:rPr lang="fr-FR" sz="1800" kern="1200" baseline="0" noProof="0" dirty="0" err="1" smtClean="0"/>
                        <a:t>Pinna</a:t>
                      </a:r>
                      <a:r>
                        <a:rPr lang="fr-FR" sz="1800" kern="1200" baseline="0" noProof="0" dirty="0" smtClean="0"/>
                        <a:t>-</a:t>
                      </a:r>
                      <a:r>
                        <a:rPr lang="fr-FR" sz="1800" kern="1200" baseline="0" noProof="0" dirty="0" err="1" smtClean="0"/>
                        <a:t>Dery</a:t>
                      </a:r>
                      <a:r>
                        <a:rPr lang="fr-FR" sz="1800" kern="1200" baseline="0" noProof="0" dirty="0" smtClean="0"/>
                        <a:t> A-M. , </a:t>
                      </a:r>
                      <a:r>
                        <a:rPr lang="fr-FR" sz="1800" kern="1200" baseline="0" noProof="0" dirty="0" err="1" smtClean="0"/>
                        <a:t>Riveill</a:t>
                      </a:r>
                      <a:r>
                        <a:rPr lang="fr-FR" sz="1800" kern="1200" baseline="0" noProof="0" dirty="0" smtClean="0"/>
                        <a:t> M.  « </a:t>
                      </a:r>
                      <a:r>
                        <a:rPr lang="fr-FR" sz="1800" i="1" kern="1200" baseline="0" noProof="0" dirty="0" err="1" smtClean="0"/>
                        <a:t>Towards</a:t>
                      </a:r>
                      <a:r>
                        <a:rPr lang="fr-FR" sz="1800" i="1" kern="1200" baseline="0" noProof="0" dirty="0" smtClean="0"/>
                        <a:t> </a:t>
                      </a:r>
                      <a:r>
                        <a:rPr lang="fr-FR" sz="1800" i="1" kern="1200" baseline="0" noProof="0" dirty="0" err="1" smtClean="0"/>
                        <a:t>Configuring</a:t>
                      </a:r>
                      <a:r>
                        <a:rPr lang="fr-FR" sz="1800" i="1" kern="1200" baseline="0" noProof="0" dirty="0" smtClean="0"/>
                        <a:t> </a:t>
                      </a:r>
                      <a:r>
                        <a:rPr lang="fr-FR" sz="1800" i="1" kern="1200" baseline="0" noProof="0" dirty="0" err="1" smtClean="0"/>
                        <a:t>Distributed</a:t>
                      </a:r>
                      <a:r>
                        <a:rPr lang="fr-FR" sz="1800" i="1" kern="1200" baseline="0" noProof="0" dirty="0" smtClean="0"/>
                        <a:t> Applications </a:t>
                      </a:r>
                      <a:r>
                        <a:rPr lang="fr-FR" sz="1800" kern="1200" baseline="0" noProof="0" dirty="0" smtClean="0"/>
                        <a:t>». In 2nd IEEE Int. </a:t>
                      </a:r>
                      <a:r>
                        <a:rPr lang="fr-FR" sz="1800" kern="1200" baseline="0" noProof="0" dirty="0" err="1" smtClean="0"/>
                        <a:t>Worksh</a:t>
                      </a:r>
                      <a:r>
                        <a:rPr lang="fr-FR" sz="1800" kern="1200" baseline="0" noProof="0" dirty="0" smtClean="0"/>
                        <a:t>. on AOP for </a:t>
                      </a:r>
                      <a:r>
                        <a:rPr lang="fr-FR" sz="1800" kern="1200" baseline="0" noProof="0" dirty="0" err="1" smtClean="0"/>
                        <a:t>Distributed</a:t>
                      </a:r>
                      <a:r>
                        <a:rPr lang="fr-FR" sz="1800" kern="1200" baseline="0" noProof="0" dirty="0" smtClean="0"/>
                        <a:t> </a:t>
                      </a:r>
                      <a:r>
                        <a:rPr lang="fr-FR" sz="1800" kern="1200" baseline="0" noProof="0" dirty="0" err="1" smtClean="0"/>
                        <a:t>Computing</a:t>
                      </a:r>
                      <a:r>
                        <a:rPr lang="fr-FR" sz="1800" kern="1200" baseline="0" noProof="0" dirty="0" smtClean="0"/>
                        <a:t> Systems, 2002.</a:t>
                      </a:r>
                      <a:endParaRPr lang="fr-FR" noProof="0" dirty="0" smtClean="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[David, 2006]</a:t>
                      </a:r>
                    </a:p>
                    <a:p>
                      <a:endParaRPr lang="fr-FR" dirty="0"/>
                    </a:p>
                  </a:txBody>
                  <a:tcPr/>
                </a:tc>
                <a:tc>
                  <a:txBody>
                    <a:bodyPr/>
                    <a:lstStyle/>
                    <a:p>
                      <a:r>
                        <a:rPr lang="fr-FR" dirty="0" smtClean="0"/>
                        <a:t>David P., Ledoux T.</a:t>
                      </a:r>
                      <a:r>
                        <a:rPr lang="fr-FR" baseline="0" dirty="0" smtClean="0"/>
                        <a:t> </a:t>
                      </a:r>
                      <a:r>
                        <a:rPr lang="fr-FR" dirty="0" smtClean="0"/>
                        <a:t>« </a:t>
                      </a:r>
                      <a:r>
                        <a:rPr lang="fr-FR" i="1" dirty="0" smtClean="0"/>
                        <a:t>Une approche par aspects pour le développement de composants Fractal adaptatifs</a:t>
                      </a:r>
                      <a:r>
                        <a:rPr lang="fr-FR" dirty="0" smtClean="0"/>
                        <a:t> », Revue L’Objet, 2006.</a:t>
                      </a:r>
                      <a:endParaRPr lang="fr-FR" dirty="0"/>
                    </a:p>
                  </a:txBody>
                  <a:tcPr/>
                </a:tc>
              </a:tr>
              <a:tr h="502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dirty="0" err="1" smtClean="0"/>
                        <a:t>Charfi</a:t>
                      </a:r>
                      <a:r>
                        <a:rPr lang="fr-FR" dirty="0" smtClean="0"/>
                        <a:t>, 2004]</a:t>
                      </a:r>
                    </a:p>
                    <a:p>
                      <a:endParaRPr lang="fr-FR" dirty="0"/>
                    </a:p>
                  </a:txBody>
                  <a:tcPr/>
                </a:tc>
                <a:tc>
                  <a:txBody>
                    <a:bodyPr/>
                    <a:lstStyle/>
                    <a:p>
                      <a:r>
                        <a:rPr lang="fr-FR" dirty="0" err="1" smtClean="0"/>
                        <a:t>Charfi</a:t>
                      </a:r>
                      <a:r>
                        <a:rPr lang="fr-FR" baseline="0" dirty="0" smtClean="0"/>
                        <a:t> </a:t>
                      </a:r>
                      <a:r>
                        <a:rPr lang="fr-FR" dirty="0" smtClean="0"/>
                        <a:t>A., </a:t>
                      </a:r>
                      <a:r>
                        <a:rPr lang="fr-FR" dirty="0" err="1" smtClean="0"/>
                        <a:t>Mezini</a:t>
                      </a:r>
                      <a:r>
                        <a:rPr lang="fr-FR" dirty="0" smtClean="0"/>
                        <a:t>, M.</a:t>
                      </a:r>
                      <a:r>
                        <a:rPr lang="fr-FR" baseline="0" dirty="0" smtClean="0"/>
                        <a:t> « </a:t>
                      </a:r>
                      <a:r>
                        <a:rPr lang="fr-FR" i="1" dirty="0" smtClean="0"/>
                        <a:t>Aspect-</a:t>
                      </a:r>
                      <a:r>
                        <a:rPr lang="fr-FR" i="1" dirty="0" err="1" smtClean="0"/>
                        <a:t>oriented</a:t>
                      </a:r>
                      <a:r>
                        <a:rPr lang="fr-FR" i="1" dirty="0" smtClean="0"/>
                        <a:t> web service composition </a:t>
                      </a:r>
                      <a:r>
                        <a:rPr lang="fr-FR" i="1" dirty="0" err="1" smtClean="0"/>
                        <a:t>with</a:t>
                      </a:r>
                      <a:r>
                        <a:rPr lang="fr-FR" i="1" dirty="0" smtClean="0"/>
                        <a:t> AO4BPEL »</a:t>
                      </a:r>
                      <a:r>
                        <a:rPr lang="fr-FR" dirty="0" smtClean="0"/>
                        <a:t>. In: Proc. of the 2nd ECOWS, Erfurt, Germany, Sept. LNCS, 2004.</a:t>
                      </a:r>
                      <a:endParaRPr lang="fr-FR" dirty="0"/>
                    </a:p>
                  </a:txBody>
                  <a:tcPr/>
                </a:tc>
              </a:tr>
              <a:tr h="1243034">
                <a:tc>
                  <a:txBody>
                    <a:bodyPr/>
                    <a:lstStyle/>
                    <a:p>
                      <a:r>
                        <a:rPr lang="fr-FR" dirty="0" smtClean="0"/>
                        <a:t>[204]</a:t>
                      </a:r>
                      <a:endParaRPr lang="fr-FR" dirty="0"/>
                    </a:p>
                  </a:txBody>
                  <a:tcPr/>
                </a:tc>
                <a:tc>
                  <a:txBody>
                    <a:bodyPr/>
                    <a:lstStyle/>
                    <a:p>
                      <a:r>
                        <a:rPr lang="fr-FR" dirty="0" smtClean="0"/>
                        <a:t>Coulson, G., Blair, G.S., Grace, P., </a:t>
                      </a:r>
                      <a:r>
                        <a:rPr lang="fr-FR" dirty="0" err="1" smtClean="0"/>
                        <a:t>Joolia</a:t>
                      </a:r>
                      <a:r>
                        <a:rPr lang="fr-FR" dirty="0" smtClean="0"/>
                        <a:t>, A., Lee, K., </a:t>
                      </a:r>
                      <a:r>
                        <a:rPr lang="fr-FR" dirty="0" err="1" smtClean="0"/>
                        <a:t>Ueyama</a:t>
                      </a:r>
                      <a:r>
                        <a:rPr lang="fr-FR" dirty="0" smtClean="0"/>
                        <a:t>, J.</a:t>
                      </a:r>
                      <a:r>
                        <a:rPr lang="fr-FR" baseline="0" dirty="0" smtClean="0"/>
                        <a:t> </a:t>
                      </a:r>
                      <a:r>
                        <a:rPr lang="fr-FR" b="0" i="1" dirty="0" smtClean="0"/>
                        <a:t>« </a:t>
                      </a:r>
                      <a:r>
                        <a:rPr lang="fr-FR" b="0" i="1" dirty="0" err="1" smtClean="0"/>
                        <a:t>OpenCOM</a:t>
                      </a:r>
                      <a:r>
                        <a:rPr lang="fr-FR" b="0" i="1" dirty="0" smtClean="0"/>
                        <a:t> v2: A Component Model for Building Systems Software »</a:t>
                      </a:r>
                      <a:r>
                        <a:rPr lang="fr-FR" b="0" dirty="0" smtClean="0"/>
                        <a:t>, </a:t>
                      </a:r>
                      <a:r>
                        <a:rPr lang="fr-FR" dirty="0" err="1" smtClean="0"/>
                        <a:t>Proceedings</a:t>
                      </a:r>
                      <a:r>
                        <a:rPr lang="fr-FR" dirty="0" smtClean="0"/>
                        <a:t> of IASTED Software Engineering and Applications (SEA'04), Cambridge, MA, ESA, Nov. 2004.</a:t>
                      </a:r>
                      <a:endParaRPr lang="fr-FR" dirty="0"/>
                    </a:p>
                  </a:txBody>
                  <a:tcPr/>
                </a:tc>
              </a:tr>
              <a:tr h="0">
                <a:tc>
                  <a:txBody>
                    <a:bodyPr/>
                    <a:lstStyle/>
                    <a:p>
                      <a:r>
                        <a:rPr lang="fr-FR" dirty="0" smtClean="0"/>
                        <a:t>[205]</a:t>
                      </a:r>
                      <a:endParaRPr lang="fr-FR" dirty="0"/>
                    </a:p>
                  </a:txBody>
                  <a:tcPr/>
                </a:tc>
                <a:tc>
                  <a:txBody>
                    <a:bodyPr/>
                    <a:lstStyle/>
                    <a:p>
                      <a:r>
                        <a:rPr lang="fr-FR" dirty="0" smtClean="0">
                          <a:hlinkClick r:id="rId2"/>
                        </a:rPr>
                        <a:t>http://www.picocontainer.org/</a:t>
                      </a:r>
                      <a:r>
                        <a:rPr lang="fr-FR" dirty="0" smtClean="0"/>
                        <a:t> </a:t>
                      </a:r>
                      <a:endParaRPr lang="fr-FR" dirty="0"/>
                    </a:p>
                  </a:txBody>
                  <a:tcPr/>
                </a:tc>
              </a:tr>
              <a:tr h="420058">
                <a:tc>
                  <a:txBody>
                    <a:bodyPr/>
                    <a:lstStyle/>
                    <a:p>
                      <a:r>
                        <a:rPr lang="fr-FR" dirty="0" smtClean="0"/>
                        <a:t>[APP1]</a:t>
                      </a:r>
                      <a:endParaRPr lang="fr-FR" dirty="0"/>
                    </a:p>
                  </a:txBody>
                  <a:tcPr/>
                </a:tc>
                <a:tc>
                  <a:txBody>
                    <a:bodyPr/>
                    <a:lstStyle/>
                    <a:p>
                      <a:r>
                        <a:rPr lang="fr-FR" dirty="0" smtClean="0"/>
                        <a:t>IDDN.FR.001.090016.000.S.C.2007.000.10600 </a:t>
                      </a:r>
                      <a:endParaRPr lang="fr-FR" dirty="0"/>
                    </a:p>
                  </a:txBody>
                  <a:tcPr/>
                </a:tc>
              </a:tr>
            </a:tbl>
          </a:graphicData>
        </a:graphic>
      </p:graphicFrame>
      <p:sp>
        <p:nvSpPr>
          <p:cNvPr id="5" name="Espace réservé du pied de page 4"/>
          <p:cNvSpPr>
            <a:spLocks noGrp="1"/>
          </p:cNvSpPr>
          <p:nvPr>
            <p:ph type="ftr" sz="quarter" idx="12"/>
          </p:nvPr>
        </p:nvSpPr>
        <p:spPr/>
        <p:txBody>
          <a:bodyPr/>
          <a:lstStyle/>
          <a:p>
            <a:r>
              <a:rPr lang="fr-FR" smtClean="0"/>
              <a:t>Soutenance de thèse D. CHEUNG-FOO-WO</a:t>
            </a:r>
            <a:endParaRPr lang="en-US" dirty="0"/>
          </a:p>
        </p:txBody>
      </p:sp>
      <p:sp>
        <p:nvSpPr>
          <p:cNvPr id="7" name="Espace réservé de la date 6"/>
          <p:cNvSpPr>
            <a:spLocks noGrp="1"/>
          </p:cNvSpPr>
          <p:nvPr>
            <p:ph type="dt" sz="half" idx="10"/>
          </p:nvPr>
        </p:nvSpPr>
        <p:spPr/>
        <p:txBody>
          <a:bodyPr/>
          <a:lstStyle/>
          <a:p>
            <a:fld id="{5A2DE3AC-6E4C-49CF-9EAF-5A19B038C069}"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59</a:t>
            </a:fld>
            <a:r>
              <a:rPr lang="en-US" smtClean="0"/>
              <a:t> / 57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9"/>
          <p:cNvGrpSpPr/>
          <p:nvPr/>
        </p:nvGrpSpPr>
        <p:grpSpPr>
          <a:xfrm>
            <a:off x="2928958" y="3071810"/>
            <a:ext cx="5143504" cy="3500462"/>
            <a:chOff x="4071966" y="2786058"/>
            <a:chExt cx="4786314" cy="3286148"/>
          </a:xfrm>
        </p:grpSpPr>
        <p:pic>
          <p:nvPicPr>
            <p:cNvPr id="6" name="Espace réservé du contenu 3" descr="neumann.PNG"/>
            <p:cNvPicPr>
              <a:picLocks noChangeAspect="1"/>
            </p:cNvPicPr>
            <p:nvPr/>
          </p:nvPicPr>
          <p:blipFill>
            <a:blip r:embed="rId3"/>
            <a:srcRect l="43750" t="23899" r="10156" b="19010"/>
            <a:stretch>
              <a:fillRect/>
            </a:stretch>
          </p:blipFill>
          <p:spPr>
            <a:xfrm>
              <a:off x="4071966" y="3000372"/>
              <a:ext cx="4214842" cy="3071834"/>
            </a:xfrm>
            <a:prstGeom prst="rect">
              <a:avLst/>
            </a:prstGeom>
          </p:spPr>
        </p:pic>
        <p:sp>
          <p:nvSpPr>
            <p:cNvPr id="7" name="Rectangle 6"/>
            <p:cNvSpPr/>
            <p:nvPr/>
          </p:nvSpPr>
          <p:spPr>
            <a:xfrm>
              <a:off x="7786742" y="2786058"/>
              <a:ext cx="857256" cy="5715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Rectangle 8"/>
            <p:cNvSpPr/>
            <p:nvPr/>
          </p:nvSpPr>
          <p:spPr>
            <a:xfrm>
              <a:off x="8491566" y="3143248"/>
              <a:ext cx="366714" cy="5715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sp>
        <p:nvSpPr>
          <p:cNvPr id="2" name="Titre 1"/>
          <p:cNvSpPr>
            <a:spLocks noGrp="1"/>
          </p:cNvSpPr>
          <p:nvPr>
            <p:ph type="title"/>
          </p:nvPr>
        </p:nvSpPr>
        <p:spPr/>
        <p:txBody>
          <a:bodyPr>
            <a:normAutofit fontScale="90000"/>
          </a:bodyPr>
          <a:lstStyle/>
          <a:p>
            <a:r>
              <a:rPr lang="fr-FR" dirty="0" smtClean="0"/>
              <a:t>Caractéristique 2 : Hétérogénéité des dispositifs  </a:t>
            </a:r>
            <a:endParaRPr lang="fr-FR" dirty="0"/>
          </a:p>
        </p:txBody>
      </p:sp>
      <p:sp>
        <p:nvSpPr>
          <p:cNvPr id="3" name="Espace réservé du contenu 2"/>
          <p:cNvSpPr>
            <a:spLocks noGrp="1"/>
          </p:cNvSpPr>
          <p:nvPr>
            <p:ph idx="1"/>
          </p:nvPr>
        </p:nvSpPr>
        <p:spPr/>
        <p:txBody>
          <a:bodyPr/>
          <a:lstStyle/>
          <a:p>
            <a:r>
              <a:rPr lang="fr-FR" sz="2800" dirty="0" smtClean="0"/>
              <a:t>Après une période de réduction des standards</a:t>
            </a:r>
          </a:p>
          <a:p>
            <a:r>
              <a:rPr lang="fr-FR" sz="2800" dirty="0" smtClean="0"/>
              <a:t>Une explosion des APIs des dispositifs </a:t>
            </a:r>
          </a:p>
          <a:p>
            <a:pPr>
              <a:buNone/>
            </a:pPr>
            <a:r>
              <a:rPr lang="fr-FR" dirty="0" smtClean="0"/>
              <a:t>        </a:t>
            </a:r>
            <a:r>
              <a:rPr lang="fr-FR" dirty="0" smtClean="0">
                <a:solidFill>
                  <a:schemeClr val="accent4">
                    <a:lumMod val="75000"/>
                  </a:schemeClr>
                </a:solidFill>
              </a:rPr>
              <a:t>Fonctionnalités offertes très variées</a:t>
            </a:r>
            <a:endParaRPr lang="fr-FR" dirty="0">
              <a:solidFill>
                <a:schemeClr val="accent4">
                  <a:lumMod val="75000"/>
                </a:schemeClr>
              </a:solidFill>
            </a:endParaRPr>
          </a:p>
        </p:txBody>
      </p:sp>
      <p:sp>
        <p:nvSpPr>
          <p:cNvPr id="14" name="Espace réservé du pied de page 13"/>
          <p:cNvSpPr>
            <a:spLocks noGrp="1"/>
          </p:cNvSpPr>
          <p:nvPr>
            <p:ph type="ftr" sz="quarter" idx="12"/>
          </p:nvPr>
        </p:nvSpPr>
        <p:spPr/>
        <p:txBody>
          <a:bodyPr/>
          <a:lstStyle/>
          <a:p>
            <a:r>
              <a:rPr lang="fr-FR" smtClean="0"/>
              <a:t>Soutenance de thèse D. CHEUNG-FOO-WO</a:t>
            </a:r>
            <a:endParaRPr lang="en-US" dirty="0"/>
          </a:p>
        </p:txBody>
      </p:sp>
      <p:sp>
        <p:nvSpPr>
          <p:cNvPr id="17" name="Flèche droite à entaille 16"/>
          <p:cNvSpPr/>
          <p:nvPr/>
        </p:nvSpPr>
        <p:spPr>
          <a:xfrm>
            <a:off x="1643042" y="2786058"/>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1" name="Espace réservé de la date 10"/>
          <p:cNvSpPr>
            <a:spLocks noGrp="1"/>
          </p:cNvSpPr>
          <p:nvPr>
            <p:ph type="dt" sz="half" idx="10"/>
          </p:nvPr>
        </p:nvSpPr>
        <p:spPr/>
        <p:txBody>
          <a:bodyPr/>
          <a:lstStyle/>
          <a:p>
            <a:fld id="{51067F04-DA60-4961-9384-80DCD0567E12}" type="datetime4">
              <a:rPr lang="fr-FR" smtClean="0"/>
              <a:pPr/>
              <a:t>11 mars 2009</a:t>
            </a:fld>
            <a:endParaRPr lang="en-US" dirty="0"/>
          </a:p>
        </p:txBody>
      </p:sp>
      <p:sp>
        <p:nvSpPr>
          <p:cNvPr id="13" name="Espace réservé du numéro de diapositive 12"/>
          <p:cNvSpPr>
            <a:spLocks noGrp="1"/>
          </p:cNvSpPr>
          <p:nvPr>
            <p:ph type="sldNum" sz="quarter" idx="11"/>
          </p:nvPr>
        </p:nvSpPr>
        <p:spPr/>
        <p:txBody>
          <a:bodyPr/>
          <a:lstStyle/>
          <a:p>
            <a:fld id="{1EEAF064-13DC-4D34-B1BB-FC6DCD72F942}" type="slidenum">
              <a:rPr lang="en-US" smtClean="0"/>
              <a:pPr/>
              <a:t>6</a:t>
            </a:fld>
            <a:r>
              <a:rPr lang="en-US" smtClean="0"/>
              <a:t> / 57</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sp>
        <p:nvSpPr>
          <p:cNvPr id="6" name="Espace réservé du contenu 5"/>
          <p:cNvSpPr>
            <a:spLocks noGrp="1"/>
          </p:cNvSpPr>
          <p:nvPr>
            <p:ph idx="1"/>
          </p:nvPr>
        </p:nvSpPr>
        <p:spPr/>
        <p:txBody>
          <a:bodyPr/>
          <a:lstStyle/>
          <a:p>
            <a:endParaRPr lang="fr-FR"/>
          </a:p>
        </p:txBody>
      </p:sp>
      <p:sp>
        <p:nvSpPr>
          <p:cNvPr id="10" name="Espace réservé du pied de page 9"/>
          <p:cNvSpPr>
            <a:spLocks noGrp="1"/>
          </p:cNvSpPr>
          <p:nvPr>
            <p:ph type="ftr" sz="quarter" idx="12"/>
          </p:nvPr>
        </p:nvSpPr>
        <p:spPr/>
        <p:txBody>
          <a:bodyPr/>
          <a:lstStyle/>
          <a:p>
            <a:r>
              <a:rPr lang="fr-FR" smtClean="0"/>
              <a:t>Soutenance de thèse D. CHEUNG-FOO-WO</a:t>
            </a:r>
            <a:endParaRPr lang="en-US" dirty="0"/>
          </a:p>
        </p:txBody>
      </p:sp>
      <p:sp>
        <p:nvSpPr>
          <p:cNvPr id="7" name="Espace réservé de la date 6"/>
          <p:cNvSpPr>
            <a:spLocks noGrp="1"/>
          </p:cNvSpPr>
          <p:nvPr>
            <p:ph type="dt" sz="half" idx="10"/>
          </p:nvPr>
        </p:nvSpPr>
        <p:spPr/>
        <p:txBody>
          <a:bodyPr/>
          <a:lstStyle/>
          <a:p>
            <a:fld id="{75CCE352-D1FA-4B1F-8789-8FB981EC457B}" type="datetime4">
              <a:rPr lang="fr-FR" smtClean="0"/>
              <a:pPr/>
              <a:t>11 mars 2009</a:t>
            </a:fld>
            <a:endParaRPr lang="en-US" dirty="0"/>
          </a:p>
        </p:txBody>
      </p:sp>
      <p:sp>
        <p:nvSpPr>
          <p:cNvPr id="9" name="Espace réservé du numéro de diapositive 8"/>
          <p:cNvSpPr>
            <a:spLocks noGrp="1"/>
          </p:cNvSpPr>
          <p:nvPr>
            <p:ph type="sldNum" sz="quarter" idx="11"/>
          </p:nvPr>
        </p:nvSpPr>
        <p:spPr/>
        <p:txBody>
          <a:bodyPr/>
          <a:lstStyle/>
          <a:p>
            <a:fld id="{1EEAF064-13DC-4D34-B1BB-FC6DCD72F942}" type="slidenum">
              <a:rPr lang="en-US" smtClean="0"/>
              <a:pPr/>
              <a:t>60</a:t>
            </a:fld>
            <a:r>
              <a:rPr lang="en-US" smtClean="0"/>
              <a:t> / 57</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ISL4WComp / ISL</a:t>
            </a:r>
            <a:endParaRPr lang="fr-FR" dirty="0"/>
          </a:p>
        </p:txBody>
      </p:sp>
      <p:sp>
        <p:nvSpPr>
          <p:cNvPr id="35" name="Espace réservé du contenu 34"/>
          <p:cNvSpPr>
            <a:spLocks noGrp="1"/>
          </p:cNvSpPr>
          <p:nvPr>
            <p:ph idx="1"/>
          </p:nvPr>
        </p:nvSpPr>
        <p:spPr>
          <a:xfrm>
            <a:off x="1000100" y="1314448"/>
            <a:ext cx="8143900" cy="5257824"/>
          </a:xfrm>
        </p:spPr>
        <p:txBody>
          <a:bodyPr>
            <a:normAutofit/>
          </a:bodyPr>
          <a:lstStyle/>
          <a:p>
            <a:r>
              <a:rPr lang="fr-FR" dirty="0" smtClean="0"/>
              <a:t>Deltas</a:t>
            </a:r>
          </a:p>
          <a:p>
            <a:pPr lvl="1">
              <a:buFontTx/>
              <a:buChar char="-"/>
            </a:pPr>
            <a:r>
              <a:rPr lang="fr-FR" dirty="0" smtClean="0"/>
              <a:t>Ajout événements au membre gauche </a:t>
            </a:r>
          </a:p>
          <a:p>
            <a:pPr lvl="1">
              <a:buFontTx/>
              <a:buChar char="-"/>
            </a:pPr>
            <a:r>
              <a:rPr lang="fr-FR" dirty="0" smtClean="0"/>
              <a:t>Instance de greffons sous forme d’assemblage de composants correspondant </a:t>
            </a:r>
          </a:p>
          <a:p>
            <a:pPr lvl="2">
              <a:buFontTx/>
              <a:buChar char="-"/>
            </a:pPr>
            <a:r>
              <a:rPr lang="fr-FR" dirty="0" smtClean="0"/>
              <a:t>Aux opérateurs de base du langage</a:t>
            </a:r>
          </a:p>
          <a:p>
            <a:pPr lvl="1">
              <a:buFontTx/>
              <a:buChar char="-"/>
            </a:pPr>
            <a:r>
              <a:rPr lang="fr-FR" dirty="0" smtClean="0"/>
              <a:t>Différentes sémantiques aux opérateurs</a:t>
            </a:r>
          </a:p>
          <a:p>
            <a:pPr lvl="2">
              <a:buFontTx/>
              <a:buChar char="-"/>
            </a:pPr>
            <a:r>
              <a:rPr lang="fr-FR" dirty="0" smtClean="0"/>
              <a:t>Supprimer les non résolutions dans la fusion.</a:t>
            </a:r>
          </a:p>
          <a:p>
            <a:pPr lvl="1">
              <a:buFontTx/>
              <a:buChar char="-"/>
            </a:pPr>
            <a:r>
              <a:rPr lang="fr-FR" dirty="0" smtClean="0"/>
              <a:t>Propriété supplémentaire pour la fusion</a:t>
            </a:r>
          </a:p>
          <a:p>
            <a:pPr lvl="2">
              <a:buFontTx/>
              <a:buChar char="-"/>
            </a:pPr>
            <a:r>
              <a:rPr lang="fr-FR" dirty="0" smtClean="0"/>
              <a:t>Idempotence </a:t>
            </a:r>
          </a:p>
          <a:p>
            <a:pPr lvl="2">
              <a:buFontTx/>
              <a:buChar char="-"/>
            </a:pPr>
            <a:r>
              <a:rPr lang="fr-FR" dirty="0" smtClean="0"/>
              <a:t>But : ne pas se soucier de l’application multiple d’un même AA</a:t>
            </a:r>
            <a:endParaRPr lang="fr-FR" dirty="0" smtClean="0">
              <a:sym typeface="Wingdings" pitchFamily="2" charset="2"/>
            </a:endParaRPr>
          </a:p>
          <a:p>
            <a:endParaRPr lang="fr-FR" dirty="0"/>
          </a:p>
        </p:txBody>
      </p:sp>
      <p:sp>
        <p:nvSpPr>
          <p:cNvPr id="47" name="Espace réservé du pied de page 46"/>
          <p:cNvSpPr>
            <a:spLocks noGrp="1"/>
          </p:cNvSpPr>
          <p:nvPr>
            <p:ph type="ftr" sz="quarter" idx="12"/>
          </p:nvPr>
        </p:nvSpPr>
        <p:spPr/>
        <p:txBody>
          <a:bodyPr/>
          <a:lstStyle/>
          <a:p>
            <a:r>
              <a:rPr lang="fr-FR" smtClean="0"/>
              <a:t>Soutenance de thèse D. CHEUNG-FOO-WO</a:t>
            </a:r>
            <a:endParaRPr lang="en-US" dirty="0"/>
          </a:p>
        </p:txBody>
      </p:sp>
      <p:sp>
        <p:nvSpPr>
          <p:cNvPr id="6" name="Espace réservé de la date 5"/>
          <p:cNvSpPr>
            <a:spLocks noGrp="1"/>
          </p:cNvSpPr>
          <p:nvPr>
            <p:ph type="dt" sz="half" idx="10"/>
          </p:nvPr>
        </p:nvSpPr>
        <p:spPr/>
        <p:txBody>
          <a:bodyPr/>
          <a:lstStyle/>
          <a:p>
            <a:fld id="{EE1DA01D-5BCC-42F0-A864-947413BBE293}" type="datetime4">
              <a:rPr lang="fr-FR" smtClean="0"/>
              <a:pPr/>
              <a:t>11 mars 2009</a:t>
            </a:fld>
            <a:endParaRPr lang="en-US" dirty="0"/>
          </a:p>
        </p:txBody>
      </p:sp>
      <p:sp>
        <p:nvSpPr>
          <p:cNvPr id="8" name="Espace réservé du numéro de diapositive 7"/>
          <p:cNvSpPr>
            <a:spLocks noGrp="1"/>
          </p:cNvSpPr>
          <p:nvPr>
            <p:ph type="sldNum" sz="quarter" idx="11"/>
          </p:nvPr>
        </p:nvSpPr>
        <p:spPr/>
        <p:txBody>
          <a:bodyPr/>
          <a:lstStyle/>
          <a:p>
            <a:fld id="{1EEAF064-13DC-4D34-B1BB-FC6DCD72F942}" type="slidenum">
              <a:rPr lang="en-US" smtClean="0"/>
              <a:pPr/>
              <a:t>61</a:t>
            </a:fld>
            <a:r>
              <a:rPr lang="en-US" smtClean="0"/>
              <a:t> / 57</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Caractéristique 3 : Haute Dynamicité </a:t>
            </a:r>
            <a:endParaRPr lang="fr-FR" dirty="0"/>
          </a:p>
        </p:txBody>
      </p:sp>
      <p:sp>
        <p:nvSpPr>
          <p:cNvPr id="3" name="Espace réservé du contenu 2"/>
          <p:cNvSpPr>
            <a:spLocks noGrp="1"/>
          </p:cNvSpPr>
          <p:nvPr>
            <p:ph idx="1"/>
          </p:nvPr>
        </p:nvSpPr>
        <p:spPr/>
        <p:txBody>
          <a:bodyPr/>
          <a:lstStyle/>
          <a:p>
            <a:pPr>
              <a:buNone/>
            </a:pPr>
            <a:endParaRPr lang="fr-FR" dirty="0" smtClean="0"/>
          </a:p>
          <a:p>
            <a:r>
              <a:rPr lang="fr-FR" dirty="0" smtClean="0"/>
              <a:t>Forte mobilité des acteurs de l’environnement physique</a:t>
            </a:r>
          </a:p>
          <a:p>
            <a:endParaRPr lang="fr-FR" dirty="0" smtClean="0"/>
          </a:p>
          <a:p>
            <a:pPr>
              <a:buNone/>
            </a:pPr>
            <a:r>
              <a:rPr lang="fr-FR" dirty="0" smtClean="0"/>
              <a:t>   </a:t>
            </a:r>
            <a:r>
              <a:rPr lang="fr-FR" dirty="0" smtClean="0">
                <a:solidFill>
                  <a:schemeClr val="accent4">
                    <a:lumMod val="75000"/>
                  </a:schemeClr>
                </a:solidFill>
              </a:rPr>
              <a:t>Déconnexion / Connexion des dispositifs pendant l’exécution de l’application</a:t>
            </a:r>
          </a:p>
          <a:p>
            <a:endParaRPr lang="fr-FR" dirty="0"/>
          </a:p>
        </p:txBody>
      </p:sp>
      <p:sp>
        <p:nvSpPr>
          <p:cNvPr id="9" name="Espace réservé du pied de page 8"/>
          <p:cNvSpPr>
            <a:spLocks noGrp="1"/>
          </p:cNvSpPr>
          <p:nvPr>
            <p:ph type="ftr" sz="quarter" idx="12"/>
          </p:nvPr>
        </p:nvSpPr>
        <p:spPr/>
        <p:txBody>
          <a:bodyPr/>
          <a:lstStyle/>
          <a:p>
            <a:r>
              <a:rPr lang="fr-FR" smtClean="0"/>
              <a:t>Soutenance de thèse D. CHEUNG-FOO-WO</a:t>
            </a:r>
            <a:endParaRPr lang="en-US" dirty="0"/>
          </a:p>
        </p:txBody>
      </p:sp>
      <p:sp>
        <p:nvSpPr>
          <p:cNvPr id="11" name="Flèche droite à entaille 10"/>
          <p:cNvSpPr/>
          <p:nvPr/>
        </p:nvSpPr>
        <p:spPr>
          <a:xfrm>
            <a:off x="1142976" y="4000504"/>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D87F3770-0236-4C9C-A4FD-D41B3CB25625}" type="datetime4">
              <a:rPr lang="fr-FR" smtClean="0"/>
              <a:pPr/>
              <a:t>11 mars 2009</a:t>
            </a:fld>
            <a:endParaRPr lang="en-US" dirty="0"/>
          </a:p>
        </p:txBody>
      </p:sp>
      <p:sp>
        <p:nvSpPr>
          <p:cNvPr id="10" name="Espace réservé du numéro de diapositive 9"/>
          <p:cNvSpPr>
            <a:spLocks noGrp="1"/>
          </p:cNvSpPr>
          <p:nvPr>
            <p:ph type="sldNum" sz="quarter" idx="11"/>
          </p:nvPr>
        </p:nvSpPr>
        <p:spPr/>
        <p:txBody>
          <a:bodyPr/>
          <a:lstStyle/>
          <a:p>
            <a:fld id="{1EEAF064-13DC-4D34-B1BB-FC6DCD72F942}" type="slidenum">
              <a:rPr lang="en-US" smtClean="0"/>
              <a:pPr/>
              <a:t>7</a:t>
            </a:fld>
            <a:r>
              <a:rPr lang="en-US" smtClean="0"/>
              <a:t> / 57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Synthèse et besoins pour l’Informatique Ambiante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Immersion dans l’environnement physique</a:t>
            </a:r>
            <a:br>
              <a:rPr lang="fr-FR" dirty="0" smtClean="0"/>
            </a:br>
            <a:r>
              <a:rPr lang="fr-FR" dirty="0" smtClean="0"/>
              <a:t>  </a:t>
            </a:r>
            <a:r>
              <a:rPr lang="fr-FR" b="1" dirty="0" smtClean="0"/>
              <a:t>interactions événementielles</a:t>
            </a:r>
          </a:p>
          <a:p>
            <a:endParaRPr lang="fr-FR" b="1" dirty="0" smtClean="0"/>
          </a:p>
          <a:p>
            <a:r>
              <a:rPr lang="fr-FR" dirty="0" smtClean="0"/>
              <a:t>Hétérogénéité </a:t>
            </a:r>
            <a:br>
              <a:rPr lang="fr-FR" dirty="0" smtClean="0"/>
            </a:br>
            <a:r>
              <a:rPr lang="fr-FR" dirty="0" smtClean="0"/>
              <a:t>  </a:t>
            </a:r>
            <a:r>
              <a:rPr lang="fr-FR" b="1" dirty="0" smtClean="0"/>
              <a:t>capacité à découvrir les interfaces des multiples dispositifs mis en œuvre</a:t>
            </a:r>
          </a:p>
          <a:p>
            <a:endParaRPr lang="fr-FR" dirty="0" smtClean="0"/>
          </a:p>
          <a:p>
            <a:r>
              <a:rPr lang="fr-FR" dirty="0" smtClean="0"/>
              <a:t>Haute Dynamicité </a:t>
            </a:r>
          </a:p>
          <a:p>
            <a:pPr lvl="1">
              <a:buNone/>
            </a:pPr>
            <a:r>
              <a:rPr lang="fr-FR" dirty="0" smtClean="0"/>
              <a:t>Gérer </a:t>
            </a:r>
            <a:r>
              <a:rPr lang="fr-FR" b="1" dirty="0" smtClean="0"/>
              <a:t>l’apparition/disparition dynamique </a:t>
            </a:r>
            <a:r>
              <a:rPr lang="fr-FR" dirty="0" smtClean="0"/>
              <a:t>des dispositifs dans l’infrastructure de l’application d’</a:t>
            </a:r>
            <a:r>
              <a:rPr lang="fr-FR" dirty="0" err="1" smtClean="0"/>
              <a:t>IAm</a:t>
            </a:r>
            <a:endParaRPr lang="fr-FR" dirty="0" smtClean="0"/>
          </a:p>
          <a:p>
            <a:pPr lvl="1">
              <a:buNone/>
            </a:pPr>
            <a:r>
              <a:rPr lang="fr-FR" dirty="0" smtClean="0"/>
              <a:t>Gérer </a:t>
            </a:r>
            <a:r>
              <a:rPr lang="fr-FR" b="1" dirty="0" smtClean="0"/>
              <a:t>la composition dynamique </a:t>
            </a:r>
            <a:r>
              <a:rPr lang="fr-FR" dirty="0" smtClean="0"/>
              <a:t>de l’application </a:t>
            </a:r>
          </a:p>
          <a:p>
            <a:pPr lvl="1">
              <a:buNone/>
            </a:pPr>
            <a:r>
              <a:rPr lang="fr-FR" dirty="0" smtClean="0"/>
              <a:t>Gérer </a:t>
            </a:r>
            <a:r>
              <a:rPr lang="fr-FR" b="1" dirty="0" smtClean="0"/>
              <a:t>l’adaptation dynamique </a:t>
            </a:r>
            <a:r>
              <a:rPr lang="fr-FR" dirty="0" smtClean="0"/>
              <a:t>de l’application</a:t>
            </a:r>
            <a:endParaRPr lang="fr-FR" dirty="0"/>
          </a:p>
        </p:txBody>
      </p:sp>
      <p:sp>
        <p:nvSpPr>
          <p:cNvPr id="14" name="Espace réservé du pied de page 13"/>
          <p:cNvSpPr>
            <a:spLocks noGrp="1"/>
          </p:cNvSpPr>
          <p:nvPr>
            <p:ph type="ftr" sz="quarter" idx="12"/>
          </p:nvPr>
        </p:nvSpPr>
        <p:spPr/>
        <p:txBody>
          <a:bodyPr/>
          <a:lstStyle/>
          <a:p>
            <a:r>
              <a:rPr lang="fr-FR" smtClean="0"/>
              <a:t>Soutenance de thèse D. CHEUNG-FOO-WO</a:t>
            </a:r>
            <a:endParaRPr lang="en-US" dirty="0"/>
          </a:p>
        </p:txBody>
      </p:sp>
      <p:sp>
        <p:nvSpPr>
          <p:cNvPr id="16" name="Flèche droite à entaille 15"/>
          <p:cNvSpPr/>
          <p:nvPr/>
        </p:nvSpPr>
        <p:spPr>
          <a:xfrm>
            <a:off x="1285852" y="2000240"/>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7" name="Flèche droite à entaille 16"/>
          <p:cNvSpPr/>
          <p:nvPr/>
        </p:nvSpPr>
        <p:spPr>
          <a:xfrm>
            <a:off x="1285852" y="3143248"/>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8" name="Flèche droite à entaille 17"/>
          <p:cNvSpPr/>
          <p:nvPr/>
        </p:nvSpPr>
        <p:spPr>
          <a:xfrm>
            <a:off x="1285852" y="4643446"/>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9" name="Flèche droite à entaille 18"/>
          <p:cNvSpPr/>
          <p:nvPr/>
        </p:nvSpPr>
        <p:spPr>
          <a:xfrm>
            <a:off x="1285852" y="5286388"/>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0" name="Flèche droite à entaille 19"/>
          <p:cNvSpPr/>
          <p:nvPr/>
        </p:nvSpPr>
        <p:spPr>
          <a:xfrm>
            <a:off x="1285852" y="5715016"/>
            <a:ext cx="428628" cy="285752"/>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1" name="Espace réservé de la date 10"/>
          <p:cNvSpPr>
            <a:spLocks noGrp="1"/>
          </p:cNvSpPr>
          <p:nvPr>
            <p:ph type="dt" sz="half" idx="10"/>
          </p:nvPr>
        </p:nvSpPr>
        <p:spPr/>
        <p:txBody>
          <a:bodyPr/>
          <a:lstStyle/>
          <a:p>
            <a:fld id="{7A647502-1A3B-414F-8AEC-27728AE9E677}" type="datetime4">
              <a:rPr lang="fr-FR" smtClean="0"/>
              <a:pPr/>
              <a:t>11 mars 2009</a:t>
            </a:fld>
            <a:endParaRPr lang="en-US" dirty="0"/>
          </a:p>
        </p:txBody>
      </p:sp>
      <p:sp>
        <p:nvSpPr>
          <p:cNvPr id="13" name="Espace réservé du numéro de diapositive 12"/>
          <p:cNvSpPr>
            <a:spLocks noGrp="1"/>
          </p:cNvSpPr>
          <p:nvPr>
            <p:ph type="sldNum" sz="quarter" idx="11"/>
          </p:nvPr>
        </p:nvSpPr>
        <p:spPr/>
        <p:txBody>
          <a:bodyPr/>
          <a:lstStyle/>
          <a:p>
            <a:fld id="{1EEAF064-13DC-4D34-B1BB-FC6DCD72F942}" type="slidenum">
              <a:rPr lang="en-US" smtClean="0"/>
              <a:pPr/>
              <a:t>8</a:t>
            </a:fld>
            <a:r>
              <a:rPr lang="en-US" smtClean="0"/>
              <a:t> / 57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7472386" cy="1143000"/>
          </a:xfrm>
        </p:spPr>
        <p:txBody>
          <a:bodyPr/>
          <a:lstStyle/>
          <a:p>
            <a:r>
              <a:rPr lang="fr-FR" dirty="0" smtClean="0"/>
              <a:t>PLAN</a:t>
            </a:r>
            <a:endParaRPr lang="fr-FR" dirty="0"/>
          </a:p>
        </p:txBody>
      </p:sp>
      <p:sp>
        <p:nvSpPr>
          <p:cNvPr id="9" name="Espace réservé du pied de page 8"/>
          <p:cNvSpPr>
            <a:spLocks noGrp="1"/>
          </p:cNvSpPr>
          <p:nvPr>
            <p:ph type="ftr" sz="quarter" idx="11"/>
          </p:nvPr>
        </p:nvSpPr>
        <p:spPr/>
        <p:txBody>
          <a:bodyPr/>
          <a:lstStyle/>
          <a:p>
            <a:r>
              <a:rPr lang="fr-FR" dirty="0" smtClean="0"/>
              <a:t>Soutenance de thèse D. CHEUNG-FOO-WO</a:t>
            </a:r>
            <a:endParaRPr lang="en-US" dirty="0"/>
          </a:p>
        </p:txBody>
      </p:sp>
      <p:graphicFrame>
        <p:nvGraphicFramePr>
          <p:cNvPr id="12" name="Espace réservé du contenu 5"/>
          <p:cNvGraphicFramePr>
            <a:graphicFrameLocks/>
          </p:cNvGraphicFramePr>
          <p:nvPr/>
        </p:nvGraphicFramePr>
        <p:xfrm>
          <a:off x="1214382" y="1571612"/>
          <a:ext cx="7929618" cy="4023360"/>
        </p:xfrm>
        <a:graphic>
          <a:graphicData uri="http://schemas.openxmlformats.org/drawingml/2006/table">
            <a:tbl>
              <a:tblPr firstRow="1" bandRow="1">
                <a:tableStyleId>{2D5ABB26-0587-4C30-8999-92F81FD0307C}</a:tableStyleId>
              </a:tblPr>
              <a:tblGrid>
                <a:gridCol w="1192956"/>
                <a:gridCol w="6736662"/>
              </a:tblGrid>
              <a:tr h="370840">
                <a:tc>
                  <a:txBody>
                    <a:bodyPr/>
                    <a:lstStyle/>
                    <a:p>
                      <a:r>
                        <a:rPr lang="fr-FR" sz="2400" dirty="0" smtClean="0">
                          <a:solidFill>
                            <a:schemeClr val="accent4">
                              <a:lumMod val="60000"/>
                              <a:lumOff val="40000"/>
                            </a:schemeClr>
                          </a:solidFill>
                        </a:rPr>
                        <a:t>Partie 1</a:t>
                      </a:r>
                      <a:endParaRPr lang="fr-FR" sz="2400" dirty="0">
                        <a:solidFill>
                          <a:schemeClr val="accent4">
                            <a:lumMod val="60000"/>
                            <a:lumOff val="40000"/>
                          </a:schemeClr>
                        </a:solidFill>
                      </a:endParaRPr>
                    </a:p>
                  </a:txBody>
                  <a:tcPr>
                    <a:noFill/>
                  </a:tcPr>
                </a:tc>
                <a:tc>
                  <a:txBody>
                    <a:bodyPr/>
                    <a:lstStyle/>
                    <a:p>
                      <a:r>
                        <a:rPr lang="fr-FR" sz="2400" dirty="0" smtClean="0">
                          <a:solidFill>
                            <a:schemeClr val="accent4">
                              <a:lumMod val="75000"/>
                            </a:schemeClr>
                          </a:solidFill>
                        </a:rPr>
                        <a:t>Informatique Ambiante : caractéristiques et besoins</a:t>
                      </a:r>
                      <a:endParaRPr lang="fr-FR" sz="2400" dirty="0">
                        <a:solidFill>
                          <a:schemeClr val="accent4">
                            <a:lumMod val="75000"/>
                          </a:schemeClr>
                        </a:solidFill>
                      </a:endParaRPr>
                    </a:p>
                  </a:txBody>
                  <a:tcPr>
                    <a:noFill/>
                  </a:tcPr>
                </a:tc>
              </a:tr>
              <a:tr h="370840">
                <a:tc>
                  <a:txBody>
                    <a:bodyPr/>
                    <a:lstStyle/>
                    <a:p>
                      <a:r>
                        <a:rPr lang="fr-FR" sz="2400" dirty="0" smtClean="0">
                          <a:solidFill>
                            <a:schemeClr val="accent4">
                              <a:lumMod val="60000"/>
                              <a:lumOff val="40000"/>
                            </a:schemeClr>
                          </a:solidFill>
                        </a:rPr>
                        <a:t>Partie 2</a:t>
                      </a:r>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dirty="0" smtClean="0">
                          <a:solidFill>
                            <a:schemeClr val="accent4">
                              <a:lumMod val="75000"/>
                            </a:schemeClr>
                          </a:solidFill>
                        </a:rPr>
                        <a:t>Une contribution pour la conception d’applications</a:t>
                      </a:r>
                      <a:endParaRPr lang="fr-FR" sz="2400" dirty="0">
                        <a:solidFill>
                          <a:schemeClr val="accent4">
                            <a:lumMod val="75000"/>
                          </a:schemeClr>
                        </a:solidFill>
                      </a:endParaRPr>
                    </a:p>
                  </a:txBody>
                  <a:tcPr>
                    <a:solidFill>
                      <a:schemeClr val="accent5">
                        <a:lumMod val="40000"/>
                        <a:lumOff val="60000"/>
                      </a:schemeClr>
                    </a:solidFill>
                  </a:tcPr>
                </a:tc>
              </a:tr>
              <a:tr h="370840">
                <a:tc>
                  <a:txBody>
                    <a:bodyPr/>
                    <a:lstStyle/>
                    <a:p>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i="1" dirty="0" smtClean="0">
                          <a:solidFill>
                            <a:schemeClr val="accent4">
                              <a:lumMod val="60000"/>
                              <a:lumOff val="40000"/>
                            </a:schemeClr>
                          </a:solidFill>
                        </a:rPr>
                        <a:t>        Infrastructure logicielle adoptée</a:t>
                      </a:r>
                      <a:endParaRPr lang="fr-FR" sz="2400" i="1" dirty="0">
                        <a:solidFill>
                          <a:schemeClr val="accent4">
                            <a:lumMod val="60000"/>
                            <a:lumOff val="40000"/>
                          </a:schemeClr>
                        </a:solidFill>
                      </a:endParaRPr>
                    </a:p>
                  </a:txBody>
                  <a:tcPr>
                    <a:solidFill>
                      <a:schemeClr val="accent5">
                        <a:lumMod val="40000"/>
                        <a:lumOff val="60000"/>
                      </a:schemeClr>
                    </a:solidFill>
                  </a:tcPr>
                </a:tc>
              </a:tr>
              <a:tr h="370840">
                <a:tc>
                  <a:txBody>
                    <a:bodyPr/>
                    <a:lstStyle/>
                    <a:p>
                      <a:endParaRPr lang="fr-FR" sz="2400" dirty="0">
                        <a:solidFill>
                          <a:schemeClr val="accent4">
                            <a:lumMod val="60000"/>
                            <a:lumOff val="40000"/>
                          </a:schemeClr>
                        </a:solidFill>
                      </a:endParaRPr>
                    </a:p>
                  </a:txBody>
                  <a:tcPr>
                    <a:solidFill>
                      <a:schemeClr val="accent5">
                        <a:lumMod val="40000"/>
                        <a:lumOff val="60000"/>
                      </a:schemeClr>
                    </a:solidFill>
                  </a:tcPr>
                </a:tc>
                <a:tc>
                  <a:txBody>
                    <a:bodyPr/>
                    <a:lstStyle/>
                    <a:p>
                      <a:r>
                        <a:rPr lang="fr-FR" sz="2400" i="1" dirty="0" smtClean="0">
                          <a:solidFill>
                            <a:schemeClr val="accent4">
                              <a:lumMod val="60000"/>
                              <a:lumOff val="40000"/>
                            </a:schemeClr>
                          </a:solidFill>
                        </a:rPr>
                        <a:t>        Composition dynamique de services pour dispositifs</a:t>
                      </a:r>
                      <a:endParaRPr lang="fr-FR" sz="2400" i="1" dirty="0">
                        <a:solidFill>
                          <a:schemeClr val="accent4">
                            <a:lumMod val="60000"/>
                            <a:lumOff val="40000"/>
                          </a:schemeClr>
                        </a:solidFill>
                      </a:endParaRPr>
                    </a:p>
                  </a:txBody>
                  <a:tcPr>
                    <a:solidFill>
                      <a:schemeClr val="accent5">
                        <a:lumMod val="40000"/>
                        <a:lumOff val="60000"/>
                      </a:schemeClr>
                    </a:solidFill>
                  </a:tcPr>
                </a:tc>
              </a:tr>
              <a:tr h="370840">
                <a:tc>
                  <a:txBody>
                    <a:bodyPr/>
                    <a:lstStyle/>
                    <a:p>
                      <a:r>
                        <a:rPr lang="fr-FR" sz="2400" dirty="0" smtClean="0">
                          <a:solidFill>
                            <a:schemeClr val="accent4">
                              <a:lumMod val="60000"/>
                              <a:lumOff val="40000"/>
                            </a:schemeClr>
                          </a:solidFill>
                        </a:rPr>
                        <a:t>Partie 3</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Une contribution pour l’adaptation dynamique d’applications</a:t>
                      </a:r>
                      <a:endParaRPr lang="fr-FR" sz="2400" dirty="0">
                        <a:solidFill>
                          <a:schemeClr val="accent4">
                            <a:lumMod val="75000"/>
                          </a:schemeClr>
                        </a:solidFill>
                      </a:endParaRPr>
                    </a:p>
                  </a:txBody>
                  <a:tcPr/>
                </a:tc>
              </a:tr>
              <a:tr h="370840">
                <a:tc>
                  <a:txBody>
                    <a:bodyPr/>
                    <a:lstStyle/>
                    <a:p>
                      <a:endParaRPr lang="fr-FR" sz="2400" dirty="0">
                        <a:solidFill>
                          <a:schemeClr val="accent4">
                            <a:lumMod val="60000"/>
                            <a:lumOff val="40000"/>
                          </a:schemeClr>
                        </a:solidFill>
                      </a:endParaRPr>
                    </a:p>
                  </a:txBody>
                  <a:tcPr/>
                </a:tc>
                <a:tc>
                  <a:txBody>
                    <a:bodyPr/>
                    <a:lstStyle/>
                    <a:p>
                      <a:r>
                        <a:rPr lang="fr-FR" sz="2400" i="1" dirty="0" smtClean="0">
                          <a:solidFill>
                            <a:schemeClr val="accent4">
                              <a:lumMod val="60000"/>
                              <a:lumOff val="40000"/>
                            </a:schemeClr>
                          </a:solidFill>
                        </a:rPr>
                        <a:t>        le</a:t>
                      </a:r>
                      <a:r>
                        <a:rPr lang="fr-FR" sz="2400" i="1" baseline="0" dirty="0" smtClean="0">
                          <a:solidFill>
                            <a:schemeClr val="accent4">
                              <a:lumMod val="60000"/>
                              <a:lumOff val="40000"/>
                            </a:schemeClr>
                          </a:solidFill>
                        </a:rPr>
                        <a:t> concept original d’Aspect d’Assemblage</a:t>
                      </a:r>
                      <a:endParaRPr lang="fr-FR" sz="2400" i="1" dirty="0">
                        <a:solidFill>
                          <a:schemeClr val="accent4">
                            <a:lumMod val="60000"/>
                            <a:lumOff val="40000"/>
                          </a:schemeClr>
                        </a:solidFill>
                      </a:endParaRPr>
                    </a:p>
                  </a:txBody>
                  <a:tcPr/>
                </a:tc>
              </a:tr>
              <a:tr h="370840">
                <a:tc>
                  <a:txBody>
                    <a:bodyPr/>
                    <a:lstStyle/>
                    <a:p>
                      <a:r>
                        <a:rPr lang="fr-FR" sz="2400" dirty="0" smtClean="0">
                          <a:solidFill>
                            <a:schemeClr val="accent4">
                              <a:lumMod val="60000"/>
                              <a:lumOff val="40000"/>
                            </a:schemeClr>
                          </a:solidFill>
                        </a:rPr>
                        <a:t>Partie 4</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Bilan et Validation</a:t>
                      </a:r>
                      <a:endParaRPr lang="fr-FR" sz="2400" dirty="0">
                        <a:solidFill>
                          <a:schemeClr val="accent4">
                            <a:lumMod val="75000"/>
                          </a:schemeClr>
                        </a:solidFill>
                      </a:endParaRPr>
                    </a:p>
                  </a:txBody>
                  <a:tcPr/>
                </a:tc>
              </a:tr>
              <a:tr h="370840">
                <a:tc>
                  <a:txBody>
                    <a:bodyPr/>
                    <a:lstStyle/>
                    <a:p>
                      <a:r>
                        <a:rPr lang="fr-FR" sz="2400" dirty="0" smtClean="0">
                          <a:solidFill>
                            <a:schemeClr val="accent4">
                              <a:lumMod val="60000"/>
                              <a:lumOff val="40000"/>
                            </a:schemeClr>
                          </a:solidFill>
                        </a:rPr>
                        <a:t>Partie 5</a:t>
                      </a:r>
                      <a:endParaRPr lang="fr-FR" sz="2400" dirty="0">
                        <a:solidFill>
                          <a:schemeClr val="accent4">
                            <a:lumMod val="60000"/>
                            <a:lumOff val="40000"/>
                          </a:schemeClr>
                        </a:solidFill>
                      </a:endParaRPr>
                    </a:p>
                  </a:txBody>
                  <a:tcPr/>
                </a:tc>
                <a:tc>
                  <a:txBody>
                    <a:bodyPr/>
                    <a:lstStyle/>
                    <a:p>
                      <a:r>
                        <a:rPr lang="fr-FR" sz="2400" dirty="0" smtClean="0">
                          <a:solidFill>
                            <a:schemeClr val="accent4">
                              <a:lumMod val="75000"/>
                            </a:schemeClr>
                          </a:solidFill>
                        </a:rPr>
                        <a:t>Perspectives</a:t>
                      </a:r>
                      <a:endParaRPr lang="fr-FR" sz="2400" dirty="0">
                        <a:solidFill>
                          <a:schemeClr val="accent4">
                            <a:lumMod val="75000"/>
                          </a:schemeClr>
                        </a:solidFill>
                      </a:endParaRPr>
                    </a:p>
                  </a:txBody>
                  <a:tcPr/>
                </a:tc>
              </a:tr>
            </a:tbl>
          </a:graphicData>
        </a:graphic>
      </p:graphicFrame>
      <p:sp>
        <p:nvSpPr>
          <p:cNvPr id="6" name="Espace réservé de la date 5"/>
          <p:cNvSpPr>
            <a:spLocks noGrp="1"/>
          </p:cNvSpPr>
          <p:nvPr>
            <p:ph type="dt" sz="half" idx="10"/>
          </p:nvPr>
        </p:nvSpPr>
        <p:spPr/>
        <p:txBody>
          <a:bodyPr/>
          <a:lstStyle/>
          <a:p>
            <a:fld id="{0BDECBC0-66CF-49F9-9ED8-CD09AD92D8F4}" type="datetime4">
              <a:rPr lang="fr-FR" smtClean="0"/>
              <a:pPr/>
              <a:t>11 mars 2009</a:t>
            </a:fld>
            <a:endParaRPr lang="en-US"/>
          </a:p>
        </p:txBody>
      </p:sp>
      <p:sp>
        <p:nvSpPr>
          <p:cNvPr id="8" name="Espace réservé du numéro de diapositive 7"/>
          <p:cNvSpPr>
            <a:spLocks noGrp="1"/>
          </p:cNvSpPr>
          <p:nvPr>
            <p:ph type="sldNum" sz="quarter" idx="12"/>
          </p:nvPr>
        </p:nvSpPr>
        <p:spPr/>
        <p:txBody>
          <a:bodyPr/>
          <a:lstStyle/>
          <a:p>
            <a:fld id="{6294C92D-0306-4E69-9CD3-20855E849650}" type="slidenum">
              <a:rPr lang="en-US" smtClean="0"/>
              <a:pPr/>
              <a:t>9</a:t>
            </a:fld>
            <a:r>
              <a:rPr lang="en-US" smtClean="0"/>
              <a:t> / 57</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6227</TotalTime>
  <Words>4338</Words>
  <Application>Microsoft Office PowerPoint</Application>
  <PresentationFormat>Affichage à l'écran (4:3)</PresentationFormat>
  <Paragraphs>1236</Paragraphs>
  <Slides>61</Slides>
  <Notes>54</Notes>
  <HiddenSlides>0</HiddenSlides>
  <MMClips>4</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61</vt:i4>
      </vt:variant>
    </vt:vector>
  </HeadingPairs>
  <TitlesOfParts>
    <vt:vector size="63" baseType="lpstr">
      <vt:lpstr>Thème Office</vt:lpstr>
      <vt:lpstr>Équation</vt:lpstr>
      <vt:lpstr>Adaptation dynamique par tissage d’aspects d’assemblage</vt:lpstr>
      <vt:lpstr>PLAN</vt:lpstr>
      <vt:lpstr>PLAN</vt:lpstr>
      <vt:lpstr>Informatique ambiante : informatique ouverte sur le monde … physique</vt:lpstr>
      <vt:lpstr>Caractéristique 1 : Immersion dans un Environnement Physique</vt:lpstr>
      <vt:lpstr>Caractéristique 2 : Hétérogénéité des dispositifs  </vt:lpstr>
      <vt:lpstr>Caractéristique 3 : Haute Dynamicité </vt:lpstr>
      <vt:lpstr>Synthèse et besoins pour l’Informatique Ambiante</vt:lpstr>
      <vt:lpstr>PLAN</vt:lpstr>
      <vt:lpstr>L’infrastructure logicielle</vt:lpstr>
      <vt:lpstr>Une infrastructure de Services pour Dispositifs</vt:lpstr>
      <vt:lpstr>Composition dynamique</vt:lpstr>
      <vt:lpstr>Approches bibliographiques</vt:lpstr>
      <vt:lpstr>Pourquoi distinguer deux niveaux de composition ?</vt:lpstr>
      <vt:lpstr>Composition dynamique locale : LCA</vt:lpstr>
      <vt:lpstr>Composant et Connecteurs LCA</vt:lpstr>
      <vt:lpstr>Composition dynamique locale LCA et services pour dispositifs</vt:lpstr>
      <vt:lpstr>De LCA à SLCA</vt:lpstr>
      <vt:lpstr>De LCA à SLCA</vt:lpstr>
      <vt:lpstr>La construction des services composites SLCA</vt:lpstr>
      <vt:lpstr>Composition dynamique distribuée : SLCA</vt:lpstr>
      <vt:lpstr>Mise en œuvre  </vt:lpstr>
      <vt:lpstr>Apparition / Disparition de Dispositifs</vt:lpstr>
      <vt:lpstr>Interfaces de service composite</vt:lpstr>
      <vt:lpstr>Composition dynamique par script</vt:lpstr>
      <vt:lpstr>PLAN</vt:lpstr>
      <vt:lpstr>Les approches de la littérature pour l’adaptation dynamique</vt:lpstr>
      <vt:lpstr>De la notion d’Aspect à celle d’adaptation transverse</vt:lpstr>
      <vt:lpstr>Principes de l’AOP</vt:lpstr>
      <vt:lpstr>Aspect d’Assemblage (AA)  Principes</vt:lpstr>
      <vt:lpstr>Aspect d’Assemblage (AA)  Principes</vt:lpstr>
      <vt:lpstr>Aspect d’Assemblage (AA)  Principes</vt:lpstr>
      <vt:lpstr>Aspect d’Assemblage (AA)  Principes</vt:lpstr>
      <vt:lpstr>Architecture fonctionnelle  du Tisseur d’AA</vt:lpstr>
      <vt:lpstr>AA: Langage et  Calcul du point de coupe </vt:lpstr>
      <vt:lpstr>AA: Fabrique d’i-greffons, Composition, et Gestion des conflits </vt:lpstr>
      <vt:lpstr>AA :  Une  logique de Fusion et ses propriétés </vt:lpstr>
      <vt:lpstr>AA : Deux langages de greffons </vt:lpstr>
      <vt:lpstr>AA: le premier langage pour greffon ISL4WComp</vt:lpstr>
      <vt:lpstr>Exemple de fusion ISL4WComp</vt:lpstr>
      <vt:lpstr>Exemple de fusion ISL4WComp</vt:lpstr>
      <vt:lpstr>Résultat de la fusion ISL4WComp</vt:lpstr>
      <vt:lpstr>AA: le second langage pour greffon BSL </vt:lpstr>
      <vt:lpstr>Exemple d’utilisation de BSL</vt:lpstr>
      <vt:lpstr>Mise en œuvre ISL4WComp et BSL </vt:lpstr>
      <vt:lpstr>3 expérimentations</vt:lpstr>
      <vt:lpstr>Expérimentations</vt:lpstr>
      <vt:lpstr>PLAN</vt:lpstr>
      <vt:lpstr>Bilan des apports</vt:lpstr>
      <vt:lpstr>Evaluation des performances dans la mise en œuvre des AA</vt:lpstr>
      <vt:lpstr>Illustration d’un cycle d’évolution de services composites</vt:lpstr>
      <vt:lpstr>Evaluation du coût du calcul des points de coupe</vt:lpstr>
      <vt:lpstr>Evaluation du coût  de la composition / modification</vt:lpstr>
      <vt:lpstr>Validation</vt:lpstr>
      <vt:lpstr>PLAN</vt:lpstr>
      <vt:lpstr>Diffusion de mes travaux</vt:lpstr>
      <vt:lpstr>Perspectives</vt:lpstr>
      <vt:lpstr>Questions ?</vt:lpstr>
      <vt:lpstr>Références</vt:lpstr>
      <vt:lpstr>Annexes</vt:lpstr>
      <vt:lpstr>ISL4WComp / ISL</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dynamique par tissage d’aspects d’assemblage</dc:title>
  <dc:creator>Daniel</dc:creator>
  <cp:lastModifiedBy> Daniel Cheung</cp:lastModifiedBy>
  <cp:revision>813</cp:revision>
  <dcterms:created xsi:type="dcterms:W3CDTF">2009-02-27T22:59:15Z</dcterms:created>
  <dcterms:modified xsi:type="dcterms:W3CDTF">2009-03-11T17:03:43Z</dcterms:modified>
</cp:coreProperties>
</file>