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23"/>
  </p:notesMasterIdLst>
  <p:handoutMasterIdLst>
    <p:handoutMasterId r:id="rId124"/>
  </p:handoutMasterIdLst>
  <p:sldIdLst>
    <p:sldId id="350" r:id="rId2"/>
    <p:sldId id="764" r:id="rId3"/>
    <p:sldId id="765" r:id="rId4"/>
    <p:sldId id="766" r:id="rId5"/>
    <p:sldId id="767" r:id="rId6"/>
    <p:sldId id="768" r:id="rId7"/>
    <p:sldId id="769" r:id="rId8"/>
    <p:sldId id="770" r:id="rId9"/>
    <p:sldId id="771" r:id="rId10"/>
    <p:sldId id="772" r:id="rId11"/>
    <p:sldId id="774" r:id="rId12"/>
    <p:sldId id="775" r:id="rId13"/>
    <p:sldId id="776" r:id="rId14"/>
    <p:sldId id="777" r:id="rId15"/>
    <p:sldId id="778" r:id="rId16"/>
    <p:sldId id="779" r:id="rId17"/>
    <p:sldId id="780" r:id="rId18"/>
    <p:sldId id="781" r:id="rId19"/>
    <p:sldId id="782" r:id="rId20"/>
    <p:sldId id="783" r:id="rId21"/>
    <p:sldId id="784" r:id="rId22"/>
    <p:sldId id="785" r:id="rId23"/>
    <p:sldId id="786" r:id="rId24"/>
    <p:sldId id="787" r:id="rId25"/>
    <p:sldId id="788" r:id="rId26"/>
    <p:sldId id="789" r:id="rId27"/>
    <p:sldId id="790" r:id="rId28"/>
    <p:sldId id="791" r:id="rId29"/>
    <p:sldId id="792" r:id="rId30"/>
    <p:sldId id="794" r:id="rId31"/>
    <p:sldId id="795" r:id="rId32"/>
    <p:sldId id="796" r:id="rId33"/>
    <p:sldId id="797" r:id="rId34"/>
    <p:sldId id="798" r:id="rId35"/>
    <p:sldId id="799" r:id="rId36"/>
    <p:sldId id="801" r:id="rId37"/>
    <p:sldId id="815" r:id="rId38"/>
    <p:sldId id="816" r:id="rId39"/>
    <p:sldId id="817" r:id="rId40"/>
    <p:sldId id="818" r:id="rId41"/>
    <p:sldId id="819" r:id="rId42"/>
    <p:sldId id="820" r:id="rId43"/>
    <p:sldId id="362" r:id="rId44"/>
    <p:sldId id="754" r:id="rId45"/>
    <p:sldId id="556" r:id="rId46"/>
    <p:sldId id="753" r:id="rId47"/>
    <p:sldId id="558" r:id="rId48"/>
    <p:sldId id="363" r:id="rId49"/>
    <p:sldId id="561" r:id="rId50"/>
    <p:sldId id="560" r:id="rId51"/>
    <p:sldId id="563" r:id="rId52"/>
    <p:sldId id="586" r:id="rId53"/>
    <p:sldId id="583" r:id="rId54"/>
    <p:sldId id="585" r:id="rId55"/>
    <p:sldId id="588" r:id="rId56"/>
    <p:sldId id="755" r:id="rId57"/>
    <p:sldId id="590" r:id="rId58"/>
    <p:sldId id="747" r:id="rId59"/>
    <p:sldId id="821" r:id="rId60"/>
    <p:sldId id="748" r:id="rId61"/>
    <p:sldId id="599" r:id="rId62"/>
    <p:sldId id="600" r:id="rId63"/>
    <p:sldId id="734" r:id="rId64"/>
    <p:sldId id="822" r:id="rId65"/>
    <p:sldId id="608" r:id="rId66"/>
    <p:sldId id="613" r:id="rId67"/>
    <p:sldId id="617" r:id="rId68"/>
    <p:sldId id="566" r:id="rId69"/>
    <p:sldId id="622" r:id="rId70"/>
    <p:sldId id="623" r:id="rId71"/>
    <p:sldId id="624" r:id="rId72"/>
    <p:sldId id="625" r:id="rId73"/>
    <p:sldId id="737" r:id="rId74"/>
    <p:sldId id="626" r:id="rId75"/>
    <p:sldId id="756" r:id="rId76"/>
    <p:sldId id="570" r:id="rId77"/>
    <p:sldId id="573" r:id="rId78"/>
    <p:sldId id="738" r:id="rId79"/>
    <p:sldId id="739" r:id="rId80"/>
    <p:sldId id="649" r:id="rId81"/>
    <p:sldId id="651" r:id="rId82"/>
    <p:sldId id="627" r:id="rId83"/>
    <p:sldId id="757" r:id="rId84"/>
    <p:sldId id="758" r:id="rId85"/>
    <p:sldId id="658" r:id="rId86"/>
    <p:sldId id="743" r:id="rId87"/>
    <p:sldId id="750" r:id="rId88"/>
    <p:sldId id="656" r:id="rId89"/>
    <p:sldId id="659" r:id="rId90"/>
    <p:sldId id="666" r:id="rId91"/>
    <p:sldId id="744" r:id="rId92"/>
    <p:sldId id="751" r:id="rId93"/>
    <p:sldId id="687" r:id="rId94"/>
    <p:sldId id="688" r:id="rId95"/>
    <p:sldId id="689" r:id="rId96"/>
    <p:sldId id="690" r:id="rId97"/>
    <p:sldId id="691" r:id="rId98"/>
    <p:sldId id="692" r:id="rId99"/>
    <p:sldId id="693" r:id="rId100"/>
    <p:sldId id="694" r:id="rId101"/>
    <p:sldId id="752" r:id="rId102"/>
    <p:sldId id="695" r:id="rId103"/>
    <p:sldId id="696" r:id="rId104"/>
    <p:sldId id="697" r:id="rId105"/>
    <p:sldId id="698" r:id="rId106"/>
    <p:sldId id="699" r:id="rId107"/>
    <p:sldId id="700" r:id="rId108"/>
    <p:sldId id="759" r:id="rId109"/>
    <p:sldId id="701" r:id="rId110"/>
    <p:sldId id="707" r:id="rId111"/>
    <p:sldId id="715" r:id="rId112"/>
    <p:sldId id="714" r:id="rId113"/>
    <p:sldId id="708" r:id="rId114"/>
    <p:sldId id="760" r:id="rId115"/>
    <p:sldId id="761" r:id="rId116"/>
    <p:sldId id="711" r:id="rId117"/>
    <p:sldId id="712" r:id="rId118"/>
    <p:sldId id="716" r:id="rId119"/>
    <p:sldId id="721" r:id="rId120"/>
    <p:sldId id="722" r:id="rId121"/>
    <p:sldId id="723" r:id="rId122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F6FC6"/>
    <a:srgbClr val="0000FF"/>
    <a:srgbClr val="06FA1D"/>
    <a:srgbClr val="FF0066"/>
    <a:srgbClr val="FF9966"/>
    <a:srgbClr val="66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4050" autoAdjust="0"/>
  </p:normalViewPr>
  <p:slideViewPr>
    <p:cSldViewPr>
      <p:cViewPr varScale="1">
        <p:scale>
          <a:sx n="89" d="100"/>
          <a:sy n="89" d="100"/>
        </p:scale>
        <p:origin x="1176" y="82"/>
      </p:cViewPr>
      <p:guideLst>
        <p:guide orient="horz" pos="2880"/>
        <p:guide pos="2448"/>
      </p:guideLst>
    </p:cSldViewPr>
  </p:slideViewPr>
  <p:outlineViewPr>
    <p:cViewPr>
      <p:scale>
        <a:sx n="33" d="100"/>
        <a:sy n="33" d="100"/>
      </p:scale>
      <p:origin x="54" y="47772"/>
    </p:cViewPr>
    <p:sldLst>
      <p:sld r:id="rId1" collapse="1"/>
      <p:sld r:id="rId2" collapse="1"/>
      <p:sld r:id="rId3" collapse="1"/>
    </p:sldLst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2922" y="-84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8.xml"/><Relationship Id="rId2" Type="http://schemas.openxmlformats.org/officeDocument/2006/relationships/slide" Target="slides/slide37.xml"/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55" tIns="49327" rIns="98655" bIns="4932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55" tIns="49327" rIns="98655" bIns="4932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3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55" tIns="49327" rIns="98655" bIns="4932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3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55" tIns="49327" rIns="98655" bIns="4932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54E57D16-E5FE-4096-BCA4-2C72DCD79C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893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55" tIns="49327" rIns="98655" bIns="4932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55" tIns="49327" rIns="98655" bIns="4932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2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55" tIns="49327" rIns="98655" bIns="49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3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55" tIns="49327" rIns="98655" bIns="4932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3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55" tIns="49327" rIns="98655" bIns="4932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3F1072FF-4C68-434E-9544-F1DD3BD9A6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182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F48F83-6930-4D96-B7F8-9BB7CA64B50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504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A70E1-2F7E-49A0-A452-9FCF58B5CB33}" type="slidenum">
              <a:rPr lang="fr-FR" smtClean="0">
                <a:cs typeface="Arial" pitchFamily="34" charset="0"/>
              </a:rPr>
              <a:pPr/>
              <a:t>12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600575" cy="3451225"/>
          </a:xfrm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/>
          <a:lstStyle/>
          <a:p>
            <a:pPr eaLnBrk="1" hangingPunct="1"/>
            <a:endParaRPr lang="fr-C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1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7A326-451F-4CE6-89EA-AC787957A489}" type="slidenum">
              <a:rPr lang="fr-FR" smtClean="0">
                <a:cs typeface="Arial" pitchFamily="34" charset="0"/>
              </a:rPr>
              <a:pPr/>
              <a:t>13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600575" cy="3451225"/>
          </a:xfrm>
          <a:ln/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/>
          <a:lstStyle/>
          <a:p>
            <a:pPr eaLnBrk="1" hangingPunct="1"/>
            <a:endParaRPr lang="fr-C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73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2FBA1-BFF6-4EDD-BB1C-7ADEECDC5DD5}" type="slidenum">
              <a:rPr lang="fr-FR" smtClean="0">
                <a:cs typeface="Arial" pitchFamily="34" charset="0"/>
              </a:rPr>
              <a:pPr/>
              <a:t>14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600575" cy="3451225"/>
          </a:xfrm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/>
          <a:lstStyle/>
          <a:p>
            <a:pPr eaLnBrk="1" hangingPunct="1"/>
            <a:endParaRPr lang="fr-C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04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F48F83-6930-4D96-B7F8-9BB7CA64B50E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244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47135-FD68-4F64-BFEB-E011FB8263BE}" type="slidenum">
              <a:rPr lang="fr-FR" smtClean="0">
                <a:cs typeface="Arial" pitchFamily="34" charset="0"/>
              </a:rPr>
              <a:pPr/>
              <a:t>16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8500"/>
            <a:ext cx="4584700" cy="3438525"/>
          </a:xfrm>
          <a:ln w="12700" cap="flat">
            <a:solidFill>
              <a:schemeClr val="tx1"/>
            </a:solidFill>
          </a:ln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fr-C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82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E15FC-EB06-48CD-8400-0D96794DD859}" type="slidenum">
              <a:rPr lang="fr-FR" smtClean="0">
                <a:cs typeface="Arial" pitchFamily="34" charset="0"/>
              </a:rPr>
              <a:pPr/>
              <a:t>17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8500"/>
            <a:ext cx="4584700" cy="3438525"/>
          </a:xfrm>
          <a:ln w="12700" cap="flat">
            <a:solidFill>
              <a:schemeClr val="tx1"/>
            </a:solidFill>
          </a:ln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9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4E69B-7D89-46ED-B686-1FB70380C687}" type="slidenum">
              <a:rPr lang="fr-FR" smtClean="0">
                <a:cs typeface="Arial" pitchFamily="34" charset="0"/>
              </a:rPr>
              <a:pPr/>
              <a:t>18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8500"/>
            <a:ext cx="4584700" cy="3438525"/>
          </a:xfrm>
          <a:ln w="12700" cap="flat">
            <a:solidFill>
              <a:schemeClr val="tx1"/>
            </a:solidFill>
          </a:ln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39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E5821-2508-4AFE-8CF3-9EFA01B02AF9}" type="slidenum">
              <a:rPr lang="fr-FR" smtClean="0">
                <a:cs typeface="Arial" pitchFamily="34" charset="0"/>
              </a:rPr>
              <a:pPr/>
              <a:t>19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8500"/>
            <a:ext cx="4584700" cy="3438525"/>
          </a:xfrm>
          <a:ln w="12700" cap="flat">
            <a:solidFill>
              <a:schemeClr val="tx1"/>
            </a:solidFill>
          </a:ln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fr-C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23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B8E5E-2368-480B-9D13-84E72F649CD6}" type="slidenum">
              <a:rPr lang="fr-FR" smtClean="0">
                <a:cs typeface="Arial" pitchFamily="34" charset="0"/>
              </a:rPr>
              <a:pPr/>
              <a:t>20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600575" cy="3451225"/>
          </a:xfrm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15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C69CD-A481-47AF-BB78-222EA7672997}" type="slidenum">
              <a:rPr lang="fr-FR" smtClean="0">
                <a:cs typeface="Arial" pitchFamily="34" charset="0"/>
              </a:rPr>
              <a:pPr/>
              <a:t>21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8500"/>
            <a:ext cx="4584700" cy="3438525"/>
          </a:xfrm>
          <a:ln w="12700" cap="flat">
            <a:solidFill>
              <a:schemeClr val="tx1"/>
            </a:solidFill>
          </a:ln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4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F48F83-6930-4D96-B7F8-9BB7CA64B50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022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F48F83-6930-4D96-B7F8-9BB7CA64B50E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996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32E44-3D0D-4F4E-AC78-94D28BDA291C}" type="slidenum">
              <a:rPr lang="fr-FR" smtClean="0">
                <a:cs typeface="Arial" pitchFamily="34" charset="0"/>
              </a:rPr>
              <a:pPr/>
              <a:t>23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600575" cy="3451225"/>
          </a:xfrm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/>
          <a:lstStyle/>
          <a:p>
            <a:pPr eaLnBrk="1" hangingPunct="1"/>
            <a:endParaRPr lang="fr-C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28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122EF-1FBB-4E60-9097-AE7902F14596}" type="slidenum">
              <a:rPr lang="fr-FR" smtClean="0">
                <a:cs typeface="Arial" pitchFamily="34" charset="0"/>
              </a:rPr>
              <a:pPr/>
              <a:t>24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600575" cy="3451225"/>
          </a:xfrm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/>
          <a:lstStyle/>
          <a:p>
            <a:pPr eaLnBrk="1" hangingPunct="1"/>
            <a:endParaRPr lang="fr-C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76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A5F13-BE9F-4B38-BACA-3B9DB94E04F8}" type="slidenum">
              <a:rPr lang="fr-FR" smtClean="0">
                <a:cs typeface="Arial" pitchFamily="34" charset="0"/>
              </a:rPr>
              <a:pPr/>
              <a:t>25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8500"/>
            <a:ext cx="4584700" cy="3438525"/>
          </a:xfrm>
          <a:ln w="12700" cap="flat">
            <a:solidFill>
              <a:schemeClr val="tx1"/>
            </a:solidFill>
          </a:ln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48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AABDE-75BB-43AB-B4B8-61AB184D170D}" type="slidenum">
              <a:rPr lang="fr-FR" smtClean="0">
                <a:cs typeface="Arial" pitchFamily="34" charset="0"/>
              </a:rPr>
              <a:pPr/>
              <a:t>26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8500"/>
            <a:ext cx="4584700" cy="3438525"/>
          </a:xfrm>
          <a:ln w="12700" cap="flat">
            <a:solidFill>
              <a:schemeClr val="tx1"/>
            </a:solidFill>
          </a:ln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fr-C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24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CF6C5-D71D-4012-8650-8FF46B7200BA}" type="slidenum">
              <a:rPr lang="fr-FR" smtClean="0">
                <a:cs typeface="Arial" pitchFamily="34" charset="0"/>
              </a:rPr>
              <a:pPr/>
              <a:t>27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8500"/>
            <a:ext cx="4584700" cy="3438525"/>
          </a:xfrm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05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53795-00FC-402D-9063-524921953536}" type="slidenum">
              <a:rPr lang="fr-FR" smtClean="0">
                <a:cs typeface="Arial" pitchFamily="34" charset="0"/>
              </a:rPr>
              <a:pPr/>
              <a:t>28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600575" cy="3451225"/>
          </a:xfrm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29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850CF4-D747-4388-B797-2D1C9E1ACD29}" type="slidenum">
              <a:rPr lang="fr-FR" smtClean="0">
                <a:cs typeface="Arial" pitchFamily="34" charset="0"/>
              </a:rPr>
              <a:pPr/>
              <a:t>29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600575" cy="3451225"/>
          </a:xfrm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/>
          <a:lstStyle/>
          <a:p>
            <a:pPr eaLnBrk="1" hangingPunct="1"/>
            <a:endParaRPr lang="fr-C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04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F48F83-6930-4D96-B7F8-9BB7CA64B50E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417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97C96-A5EE-4326-A98F-6E3A17071375}" type="slidenum">
              <a:rPr lang="en-US" smtClean="0">
                <a:cs typeface="Arial" pitchFamily="34" charset="0"/>
              </a:rPr>
              <a:pPr/>
              <a:t>32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1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F48F83-6930-4D96-B7F8-9BB7CA64B50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109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82612-9CF6-40A6-9FBD-7B26720B1C2A}" type="slidenum">
              <a:rPr lang="en-US" smtClean="0">
                <a:cs typeface="Arial" pitchFamily="34" charset="0"/>
              </a:rPr>
              <a:pPr/>
              <a:t>33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28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E3892-F567-4CC0-8A81-67EC7D7B5E54}" type="slidenum">
              <a:rPr lang="en-US" smtClean="0">
                <a:cs typeface="Arial" pitchFamily="34" charset="0"/>
              </a:rPr>
              <a:pPr/>
              <a:t>34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38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F48F83-6930-4D96-B7F8-9BB7CA64B50E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824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F48F83-6930-4D96-B7F8-9BB7CA64B50E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8697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F48F83-6930-4D96-B7F8-9BB7CA64B50E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4734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F48F83-6930-4D96-B7F8-9BB7CA64B50E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3007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F48F83-6930-4D96-B7F8-9BB7CA64B50E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7446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F48F83-6930-4D96-B7F8-9BB7CA64B50E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3112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F48F83-6930-4D96-B7F8-9BB7CA64B50E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8539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F48F83-6930-4D96-B7F8-9BB7CA64B50E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02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82D36-8B44-466B-8C3E-4681B0EE4BA2}" type="slidenum">
              <a:rPr lang="fr-FR" smtClean="0">
                <a:cs typeface="Arial" pitchFamily="34" charset="0"/>
              </a:rPr>
              <a:pPr/>
              <a:t>5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615494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79915-38CB-4557-8F8F-E0CC2974C945}" type="slidenum">
              <a:rPr lang="en-US"/>
              <a:pPr/>
              <a:t>53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number of subsets of an n element set is called the power set, and it equals 2^n.</a:t>
            </a:r>
          </a:p>
        </p:txBody>
      </p:sp>
    </p:spTree>
    <p:extLst>
      <p:ext uri="{BB962C8B-B14F-4D97-AF65-F5344CB8AC3E}">
        <p14:creationId xmlns:p14="http://schemas.microsoft.com/office/powerpoint/2010/main" val="422337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072FF-4C68-434E-9544-F1DD3BD9A63F}" type="slidenum">
              <a:rPr lang="fr-FR" smtClean="0"/>
              <a:pPr>
                <a:defRPr/>
              </a:pPr>
              <a:t>84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8358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072FF-4C68-434E-9544-F1DD3BD9A63F}" type="slidenum">
              <a:rPr lang="fr-FR" smtClean="0"/>
              <a:pPr>
                <a:defRPr/>
              </a:pPr>
              <a:t>86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5662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072FF-4C68-434E-9544-F1DD3BD9A63F}" type="slidenum">
              <a:rPr lang="fr-FR" smtClean="0"/>
              <a:pPr>
                <a:defRPr/>
              </a:pPr>
              <a:t>113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191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647FB-5A98-4C19-9D2D-EB0E396E623A}" type="slidenum">
              <a:rPr lang="fr-FR" smtClean="0">
                <a:cs typeface="Arial" pitchFamily="34" charset="0"/>
              </a:rPr>
              <a:pPr/>
              <a:t>7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8500"/>
            <a:ext cx="4584700" cy="3438525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/>
          <a:lstStyle/>
          <a:p>
            <a:pPr eaLnBrk="1" hangingPunct="1"/>
            <a:endParaRPr lang="fr-C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5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CAF89-AA10-4808-B525-DEBEBE95351C}" type="slidenum">
              <a:rPr lang="fr-FR" smtClean="0">
                <a:cs typeface="Arial" pitchFamily="34" charset="0"/>
              </a:rPr>
              <a:pPr/>
              <a:t>8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8500"/>
            <a:ext cx="4584700" cy="3438525"/>
          </a:xfrm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/>
          <a:lstStyle/>
          <a:p>
            <a:pPr eaLnBrk="1" hangingPunct="1"/>
            <a:endParaRPr lang="fr-C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63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F7917-D1E9-4C34-82D7-3F921AD622CC}" type="slidenum">
              <a:rPr lang="fr-FR" smtClean="0">
                <a:cs typeface="Arial" pitchFamily="34" charset="0"/>
              </a:rPr>
              <a:pPr/>
              <a:t>9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8500"/>
            <a:ext cx="4584700" cy="3438525"/>
          </a:xfrm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/>
          <a:lstStyle/>
          <a:p>
            <a:pPr eaLnBrk="1" hangingPunct="1"/>
            <a:endParaRPr lang="fr-C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25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79401-A0C2-497F-9DBD-C052018AB20F}" type="slidenum">
              <a:rPr lang="fr-FR" smtClean="0">
                <a:cs typeface="Arial" pitchFamily="34" charset="0"/>
              </a:rPr>
              <a:pPr/>
              <a:t>10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8500"/>
            <a:ext cx="4584700" cy="3438525"/>
          </a:xfrm>
          <a:ln w="12700" cap="flat">
            <a:solidFill>
              <a:schemeClr val="tx1"/>
            </a:solidFill>
          </a:ln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fr-FR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1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B1080-1906-4068-B7C4-FC01FB634D15}" type="slidenum">
              <a:rPr lang="fr-FR" smtClean="0">
                <a:cs typeface="Arial" pitchFamily="34" charset="0"/>
              </a:rPr>
              <a:pPr/>
              <a:t>11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600575" cy="3451225"/>
          </a:xfrm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43375"/>
          </a:xfrm>
          <a:noFill/>
          <a:ln/>
        </p:spPr>
        <p:txBody>
          <a:bodyPr/>
          <a:lstStyle/>
          <a:p>
            <a:pPr eaLnBrk="1" hangingPunct="1"/>
            <a:endParaRPr lang="fr-C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0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436" y="1524000"/>
            <a:ext cx="6631128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437" y="4876800"/>
            <a:ext cx="53734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46082" y="0"/>
            <a:ext cx="509791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114680" y="0"/>
            <a:ext cx="5029319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8" y="685800"/>
            <a:ext cx="3201234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8" y="4724400"/>
            <a:ext cx="3201234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0C3E0-21CD-49E6-AB24-38A40DB7EC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35170-8099-4ACD-AAC3-8F53335157A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750" y="685801"/>
            <a:ext cx="914639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3" y="685800"/>
            <a:ext cx="611664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7EDF-ADE9-4757-A5F9-445EF716631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/>
            </a:lvl1pPr>
            <a:lvl2pPr>
              <a:lnSpc>
                <a:spcPct val="100000"/>
              </a:lnSpc>
              <a:spcAft>
                <a:spcPts val="300"/>
              </a:spcAft>
              <a:defRPr/>
            </a:lvl2pPr>
            <a:lvl3pPr>
              <a:lnSpc>
                <a:spcPct val="100000"/>
              </a:lnSpc>
              <a:spcAft>
                <a:spcPts val="300"/>
              </a:spcAft>
              <a:defRPr/>
            </a:lvl3pPr>
            <a:lvl4pPr>
              <a:lnSpc>
                <a:spcPct val="100000"/>
              </a:lnSpc>
              <a:spcAft>
                <a:spcPts val="300"/>
              </a:spcAft>
              <a:defRPr/>
            </a:lvl4pPr>
            <a:lvl5pPr>
              <a:lnSpc>
                <a:spcPct val="100000"/>
              </a:lnSpc>
              <a:spcAft>
                <a:spcPts val="300"/>
              </a:spcAft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BEE20-5294-4D57-B670-2C87905F5D0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3429000"/>
            <a:ext cx="7202776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685800"/>
            <a:ext cx="5659324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A8AC8-F018-4E44-ACEF-D71B500FF8F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3" y="1828800"/>
            <a:ext cx="3487057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828801"/>
            <a:ext cx="348706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8EE5B-19DA-41F2-8C16-69DDFA022F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485690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3" y="2438400"/>
            <a:ext cx="3487057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30" y="1676400"/>
            <a:ext cx="3487059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30" y="2438400"/>
            <a:ext cx="348705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196B4-2A42-4B49-B619-E8F3DF60E0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9A8C1-AFAA-49E2-83EF-1FD11792AFE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45DF6-D141-417D-AFFF-4943960A800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685800"/>
            <a:ext cx="4114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B5820-17BF-4F3B-A8AB-C100C6EDB04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B7963-07D6-4EF1-8DDF-7B44EA26358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381000"/>
            <a:ext cx="792088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2" y="1828800"/>
            <a:ext cx="7920878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613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C0C3E0-21CD-49E6-AB24-38A40DB7EC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600"/>
        </a:spcBef>
        <a:spcAft>
          <a:spcPts val="3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300"/>
        </a:spcAft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ikato.ac.nz/ml/weka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t.polimi.it/upload/matteucc/Clustering/tutorial_html/AppletKM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TgTJvXTaOU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6435" y="1484784"/>
            <a:ext cx="6631128" cy="3200400"/>
          </a:xfrm>
        </p:spPr>
        <p:txBody>
          <a:bodyPr/>
          <a:lstStyle/>
          <a:p>
            <a:r>
              <a:rPr lang="fr-FR" dirty="0" smtClean="0"/>
              <a:t>Introduction au data Mining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200" dirty="0" smtClean="0"/>
              <a:t>Clustering et apprentissage supervisé</a:t>
            </a:r>
            <a:endParaRPr lang="fr-FR" sz="3200" dirty="0"/>
          </a:p>
        </p:txBody>
      </p:sp>
      <p:sp>
        <p:nvSpPr>
          <p:cNvPr id="26627" name="Sous-titre 2"/>
          <p:cNvSpPr>
            <a:spLocks noGrp="1"/>
          </p:cNvSpPr>
          <p:nvPr>
            <p:ph type="subTitle" idx="1"/>
          </p:nvPr>
        </p:nvSpPr>
        <p:spPr>
          <a:xfrm>
            <a:off x="1885250" y="5076647"/>
            <a:ext cx="5373499" cy="1440160"/>
          </a:xfrm>
        </p:spPr>
        <p:txBody>
          <a:bodyPr>
            <a:normAutofit/>
          </a:bodyPr>
          <a:lstStyle/>
          <a:p>
            <a:pPr algn="ctr"/>
            <a:r>
              <a:rPr lang="fr-FR" cap="none" dirty="0" smtClean="0"/>
              <a:t>Christel Dartigues-Pallez</a:t>
            </a:r>
          </a:p>
          <a:p>
            <a:pPr algn="ctr"/>
            <a:endParaRPr lang="fr-FR" cap="none" dirty="0" smtClean="0"/>
          </a:p>
          <a:p>
            <a:pPr algn="ctr"/>
            <a:r>
              <a:rPr lang="fr-FR" cap="none" dirty="0" smtClean="0"/>
              <a:t>Équipe Sparks – Laboratoire I3S</a:t>
            </a:r>
          </a:p>
          <a:p>
            <a:pPr algn="ctr"/>
            <a:r>
              <a:rPr lang="fr-FR" cap="none" dirty="0" smtClean="0"/>
              <a:t>dartigue@unice.fr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</p:spPr>
        <p:txBody>
          <a:bodyPr/>
          <a:lstStyle/>
          <a:p>
            <a:pPr>
              <a:defRPr/>
            </a:pPr>
            <a:fld id="{DD1FD5C5-16C9-45ED-8306-640BB153D140}" type="slidenum">
              <a:rPr lang="fr-FR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découverte de connaissances dans les données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600" dirty="0" smtClean="0"/>
              <a:t>Poser le problème</a:t>
            </a:r>
          </a:p>
          <a:p>
            <a:pPr lvl="1"/>
            <a:r>
              <a:rPr lang="fr-FR" sz="1200" dirty="0" smtClean="0"/>
              <a:t>Comprendre le domaine d’application, les connaissances disponibles, la finalité</a:t>
            </a:r>
          </a:p>
          <a:p>
            <a:r>
              <a:rPr lang="fr-FR" sz="1600" dirty="0" smtClean="0"/>
              <a:t>Recherche des données</a:t>
            </a:r>
          </a:p>
          <a:p>
            <a:pPr lvl="1"/>
            <a:r>
              <a:rPr lang="fr-FR" sz="1200" dirty="0" smtClean="0"/>
              <a:t>Les données existent déjà ou il faut les collecter (si oui quoi collecter et comment, quand, par qui?)</a:t>
            </a:r>
          </a:p>
          <a:p>
            <a:r>
              <a:rPr lang="fr-FR" sz="1600" dirty="0" smtClean="0"/>
              <a:t>Nettoyage des données</a:t>
            </a:r>
          </a:p>
          <a:p>
            <a:pPr lvl="1"/>
            <a:r>
              <a:rPr lang="fr-FR" sz="1200" dirty="0" smtClean="0"/>
              <a:t>Doublons, erreurs de saisie, pannes de capteurs =&gt; valeurs aberrantes, manquantes…</a:t>
            </a:r>
          </a:p>
          <a:p>
            <a:pPr lvl="1"/>
            <a:r>
              <a:rPr lang="fr-FR" sz="1200" dirty="0" smtClean="0"/>
              <a:t>Stratégies pour valeurs manquantes : ignorer, moyenne (pire solution), technique de </a:t>
            </a:r>
            <a:r>
              <a:rPr lang="fr-FR" sz="1200" dirty="0" smtClean="0"/>
              <a:t>régression, ,,,</a:t>
            </a:r>
            <a:endParaRPr lang="fr-FR" sz="1200" dirty="0" smtClean="0"/>
          </a:p>
          <a:p>
            <a:r>
              <a:rPr lang="fr-FR" sz="1600" dirty="0" smtClean="0"/>
              <a:t>Codage des données, actions sur les variables</a:t>
            </a:r>
          </a:p>
          <a:p>
            <a:pPr lvl="1"/>
            <a:r>
              <a:rPr lang="fr-FR" sz="1200" dirty="0" smtClean="0"/>
              <a:t>Étape potentiellement discriminante (augmenter ou réduire le nombre de variables, moyen de les coder, standardisation, etc.)</a:t>
            </a:r>
          </a:p>
          <a:p>
            <a:r>
              <a:rPr lang="fr-FR" sz="1600" dirty="0" smtClean="0"/>
              <a:t>Recherche d’un modèle, de connaissances, d’information : Data </a:t>
            </a:r>
            <a:r>
              <a:rPr lang="fr-FR" sz="1600" dirty="0" err="1" smtClean="0"/>
              <a:t>mining</a:t>
            </a:r>
            <a:endParaRPr lang="fr-FR" sz="1600" dirty="0" smtClean="0"/>
          </a:p>
          <a:p>
            <a:r>
              <a:rPr lang="fr-FR" sz="1600" dirty="0" smtClean="0"/>
              <a:t>Validation et interprétation du résultat, avec </a:t>
            </a:r>
            <a:r>
              <a:rPr lang="fr-FR" sz="1600" dirty="0" smtClean="0"/>
              <a:t>retour </a:t>
            </a:r>
            <a:r>
              <a:rPr lang="fr-FR" sz="1600" dirty="0" smtClean="0"/>
              <a:t>possible sur les étapes précédentes</a:t>
            </a:r>
          </a:p>
          <a:p>
            <a:r>
              <a:rPr lang="fr-FR" sz="1600" dirty="0" smtClean="0"/>
              <a:t>Intégration des connaissances apprises</a:t>
            </a:r>
            <a:endParaRPr lang="fr-FR" sz="1600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A246-1B0B-40A3-AD02-F98392B3145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Reconnaissance d’actions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Problème beaucoup plus complexe que la reconnaissance de positions statiques</a:t>
            </a:r>
          </a:p>
          <a:p>
            <a:pPr lvl="1"/>
            <a:r>
              <a:rPr lang="fr-FR" dirty="0" smtClean="0"/>
              <a:t>On peut boire</a:t>
            </a:r>
          </a:p>
          <a:p>
            <a:pPr lvl="2"/>
            <a:r>
              <a:rPr lang="fr-FR" dirty="0" smtClean="0"/>
              <a:t>Debout</a:t>
            </a:r>
          </a:p>
          <a:p>
            <a:pPr lvl="2"/>
            <a:r>
              <a:rPr lang="fr-FR" dirty="0" smtClean="0"/>
              <a:t>Assis</a:t>
            </a:r>
          </a:p>
          <a:p>
            <a:pPr lvl="2"/>
            <a:r>
              <a:rPr lang="fr-FR" dirty="0" smtClean="0"/>
              <a:t>Rapidement</a:t>
            </a:r>
          </a:p>
          <a:p>
            <a:pPr lvl="2"/>
            <a:r>
              <a:rPr lang="fr-FR" dirty="0" smtClean="0"/>
              <a:t>Lentement</a:t>
            </a:r>
          </a:p>
          <a:p>
            <a:r>
              <a:rPr lang="fr-FR" dirty="0" smtClean="0"/>
              <a:t>On ne peut pas dire qu’une action est une suite fixe de positions statiques</a:t>
            </a:r>
          </a:p>
          <a:p>
            <a:pPr lvl="1"/>
            <a:r>
              <a:rPr lang="fr-FR" dirty="0" smtClean="0"/>
              <a:t>Possibilité d’avoir des mouvements parasites</a:t>
            </a:r>
          </a:p>
          <a:p>
            <a:r>
              <a:rPr lang="fr-FR" dirty="0" smtClean="0"/>
              <a:t>Quel vecteur utiliser? Problème encore ouvert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100</a:t>
            </a:fld>
            <a:endParaRPr lang="fr-FR"/>
          </a:p>
        </p:txBody>
      </p:sp>
      <p:pic>
        <p:nvPicPr>
          <p:cNvPr id="5" name="Picture 33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99" t="33827" r="38253" b="25556"/>
          <a:stretch/>
        </p:blipFill>
        <p:spPr bwMode="auto">
          <a:xfrm>
            <a:off x="5076056" y="2393592"/>
            <a:ext cx="3672408" cy="2016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Reconnaissance d’action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28799"/>
            <a:ext cx="3168352" cy="4848227"/>
          </a:xfrm>
        </p:spPr>
        <p:txBody>
          <a:bodyPr>
            <a:normAutofit lnSpcReduction="10000"/>
          </a:bodyPr>
          <a:lstStyle/>
          <a:p>
            <a:r>
              <a:rPr lang="fr-FR" sz="1800" dirty="0" smtClean="0"/>
              <a:t>Pistes :</a:t>
            </a:r>
          </a:p>
          <a:p>
            <a:pPr lvl="1"/>
            <a:r>
              <a:rPr lang="fr-FR" sz="1600" dirty="0" smtClean="0"/>
              <a:t>Parti pris: garder uniquement les données du squelette pour avoir des données les plus simples possibles</a:t>
            </a:r>
          </a:p>
          <a:p>
            <a:pPr lvl="1"/>
            <a:r>
              <a:rPr lang="fr-FR" sz="1600" dirty="0" smtClean="0"/>
              <a:t>Notion de fenêtres glissantes</a:t>
            </a:r>
          </a:p>
          <a:p>
            <a:pPr lvl="1"/>
            <a:r>
              <a:rPr lang="fr-FR" sz="1600" dirty="0" smtClean="0"/>
              <a:t>Vecteur de plus de 46 000 caractéristiques</a:t>
            </a:r>
          </a:p>
          <a:p>
            <a:pPr lvl="1"/>
            <a:r>
              <a:rPr lang="fr-FR" sz="1600" dirty="0" smtClean="0"/>
              <a:t>Utiliser des </a:t>
            </a:r>
            <a:r>
              <a:rPr lang="fr-FR" sz="1600" dirty="0" err="1" smtClean="0"/>
              <a:t>Random</a:t>
            </a:r>
            <a:r>
              <a:rPr lang="fr-FR" sz="1600" dirty="0" smtClean="0"/>
              <a:t> Forest hiérarchiques</a:t>
            </a:r>
          </a:p>
          <a:p>
            <a:pPr lvl="1"/>
            <a:r>
              <a:rPr lang="fr-FR" sz="1600" dirty="0" smtClean="0"/>
              <a:t>Comment ensuite combiner les sous-forêts?</a:t>
            </a:r>
          </a:p>
          <a:p>
            <a:pPr lvl="1"/>
            <a:r>
              <a:rPr lang="fr-FR" sz="1600" dirty="0" smtClean="0"/>
              <a:t>Comment combiner plusieurs </a:t>
            </a:r>
            <a:r>
              <a:rPr lang="fr-FR" sz="1600" dirty="0" err="1" smtClean="0"/>
              <a:t>Kinects</a:t>
            </a:r>
            <a:r>
              <a:rPr lang="fr-FR" sz="1600" dirty="0" smtClean="0"/>
              <a:t>?</a:t>
            </a:r>
          </a:p>
          <a:p>
            <a:pPr lvl="2"/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BEE20-5294-4D57-B670-2C87905F5D0B}" type="slidenum">
              <a:rPr lang="fr-FR" smtClean="0"/>
              <a:pPr>
                <a:defRPr/>
              </a:pPr>
              <a:t>101</a:t>
            </a:fld>
            <a:endParaRPr lang="fr-FR"/>
          </a:p>
        </p:txBody>
      </p:sp>
      <p:pic>
        <p:nvPicPr>
          <p:cNvPr id="809285" name="Picture 3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00809"/>
            <a:ext cx="5400600" cy="39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F:\boulot\EPU\Christel\Aya\Pose_Pyarmi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733257"/>
            <a:ext cx="5400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Assemblage de composants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Partenariat avec l’équipe </a:t>
            </a:r>
            <a:r>
              <a:rPr lang="fr-FR" dirty="0" err="1" smtClean="0"/>
              <a:t>Rainbow</a:t>
            </a:r>
            <a:r>
              <a:rPr lang="fr-FR" dirty="0" smtClean="0"/>
              <a:t>, plateforme </a:t>
            </a:r>
            <a:r>
              <a:rPr lang="fr-FR" dirty="0" err="1" smtClean="0"/>
              <a:t>Wcomp</a:t>
            </a:r>
            <a:endParaRPr lang="fr-FR" dirty="0" smtClean="0"/>
          </a:p>
          <a:p>
            <a:pPr lvl="1"/>
            <a:r>
              <a:rPr lang="fr-FR" dirty="0" smtClean="0"/>
              <a:t>PFE Marco Carta </a:t>
            </a:r>
            <a:r>
              <a:rPr lang="fr-FR" dirty="0" err="1" smtClean="0"/>
              <a:t>Gulung</a:t>
            </a:r>
            <a:r>
              <a:rPr lang="fr-FR" dirty="0" smtClean="0"/>
              <a:t> et Ahmed </a:t>
            </a:r>
            <a:r>
              <a:rPr lang="fr-FR" dirty="0" err="1" smtClean="0"/>
              <a:t>Ouertani</a:t>
            </a:r>
            <a:endParaRPr lang="fr-FR" dirty="0" smtClean="0"/>
          </a:p>
          <a:p>
            <a:pPr lvl="1"/>
            <a:r>
              <a:rPr lang="fr-FR" dirty="0" smtClean="0"/>
              <a:t>PFE et stage Master de Luis </a:t>
            </a:r>
            <a:r>
              <a:rPr lang="fr-FR" dirty="0" err="1" smtClean="0"/>
              <a:t>Gioanni</a:t>
            </a:r>
            <a:endParaRPr lang="fr-FR" dirty="0" smtClean="0"/>
          </a:p>
          <a:p>
            <a:r>
              <a:rPr lang="fr-FR" dirty="0" smtClean="0"/>
              <a:t>Hypothèses de travail</a:t>
            </a:r>
          </a:p>
          <a:p>
            <a:pPr lvl="1"/>
            <a:r>
              <a:rPr lang="fr-FR" dirty="0" smtClean="0"/>
              <a:t>Ensemble de services et dispositifs disponibles avec leur </a:t>
            </a:r>
            <a:r>
              <a:rPr lang="fr-FR" dirty="0" err="1" smtClean="0"/>
              <a:t>méta-données</a:t>
            </a:r>
            <a:endParaRPr lang="fr-FR" dirty="0" smtClean="0"/>
          </a:p>
          <a:p>
            <a:pPr lvl="1"/>
            <a:r>
              <a:rPr lang="fr-FR" dirty="0" smtClean="0"/>
              <a:t>L’infrastructure est dynamique</a:t>
            </a:r>
          </a:p>
          <a:p>
            <a:pPr lvl="2"/>
            <a:r>
              <a:rPr lang="fr-FR" dirty="0" smtClean="0"/>
              <a:t>Ces objets communicants peuvent apparaître et disparaître de manière opportuniste</a:t>
            </a:r>
          </a:p>
          <a:p>
            <a:r>
              <a:rPr lang="fr-FR" dirty="0" smtClean="0"/>
              <a:t>Objectif</a:t>
            </a:r>
          </a:p>
          <a:p>
            <a:pPr lvl="1"/>
            <a:r>
              <a:rPr lang="fr-FR" dirty="0" smtClean="0"/>
              <a:t>Apprendre « leur comportement » et l’influence ou l’impact de ce comportement sur la configuration finale de l’environnement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102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Assemblage de composants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À quoi ça peut servir?</a:t>
            </a:r>
          </a:p>
          <a:p>
            <a:pPr lvl="1"/>
            <a:r>
              <a:rPr lang="fr-FR" dirty="0" smtClean="0"/>
              <a:t>Monitoring d’activité à la maison</a:t>
            </a:r>
          </a:p>
          <a:p>
            <a:pPr lvl="2"/>
            <a:r>
              <a:rPr lang="fr-FR" dirty="0" smtClean="0"/>
              <a:t>On veut apprendre à partir d’objets communicants tels qu’un téléphone, un chargeur de téléphone, un matelas muni de capteurs, une Kinect, etc.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103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Assemblage de composants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Travail préliminaire</a:t>
            </a:r>
          </a:p>
          <a:p>
            <a:pPr lvl="1"/>
            <a:r>
              <a:rPr lang="fr-FR" smtClean="0"/>
              <a:t>Un matelas muni de capteurs</a:t>
            </a:r>
          </a:p>
          <a:p>
            <a:pPr lvl="1"/>
            <a:r>
              <a:rPr lang="fr-FR" smtClean="0"/>
              <a:t>Différentes positions identifiées sur le matelas (couché au milieu, couché sur le côté droit du matelas, etc.).</a:t>
            </a:r>
          </a:p>
          <a:p>
            <a:pPr lvl="1"/>
            <a:r>
              <a:rPr lang="fr-FR" smtClean="0"/>
              <a:t>Objectif final = monitoring de bébés couchés sur un matelas</a:t>
            </a:r>
          </a:p>
          <a:p>
            <a:pPr lvl="1"/>
            <a:r>
              <a:rPr lang="fr-FR" smtClean="0"/>
              <a:t>Hypothèse de départ</a:t>
            </a:r>
          </a:p>
          <a:p>
            <a:pPr lvl="2"/>
            <a:r>
              <a:rPr lang="fr-FR" smtClean="0"/>
              <a:t>2 dispositions possibles de capteurs</a:t>
            </a:r>
          </a:p>
          <a:p>
            <a:pPr lvl="2"/>
            <a:r>
              <a:rPr lang="fr-FR" smtClean="0"/>
              <a:t>Trouver la meilleur dispositin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104</a:t>
            </a:fld>
            <a:endParaRPr lang="fr-FR"/>
          </a:p>
        </p:txBody>
      </p:sp>
      <p:pic>
        <p:nvPicPr>
          <p:cNvPr id="5" name="Picture 15"/>
          <p:cNvPicPr/>
          <p:nvPr/>
        </p:nvPicPr>
        <p:blipFill rotWithShape="1">
          <a:blip r:embed="rId2" cstate="print"/>
          <a:srcRect l="25212" t="38413" r="63319" b="36096"/>
          <a:stretch/>
        </p:blipFill>
        <p:spPr bwMode="auto">
          <a:xfrm>
            <a:off x="6948264" y="4077072"/>
            <a:ext cx="2032431" cy="2701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Assemblage de composants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Vecteur représentant les données</a:t>
            </a:r>
          </a:p>
          <a:p>
            <a:pPr lvl="1"/>
            <a:r>
              <a:rPr lang="fr-FR" smtClean="0"/>
              <a:t>Données issues des 4 capteurs</a:t>
            </a:r>
          </a:p>
          <a:p>
            <a:r>
              <a:rPr lang="fr-FR" smtClean="0"/>
              <a:t>Problème</a:t>
            </a:r>
          </a:p>
          <a:p>
            <a:pPr lvl="1"/>
            <a:r>
              <a:rPr lang="fr-FR" smtClean="0"/>
              <a:t>Vecteur bien trop petit pour que les RF soient vraiment efficaces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105</a:t>
            </a:fld>
            <a:endParaRPr lang="fr-FR"/>
          </a:p>
        </p:txBody>
      </p:sp>
      <p:pic>
        <p:nvPicPr>
          <p:cNvPr id="5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5" t="49367" r="20153" b="21115"/>
          <a:stretch/>
        </p:blipFill>
        <p:spPr bwMode="auto">
          <a:xfrm>
            <a:off x="1619672" y="4365104"/>
            <a:ext cx="2808312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4" t="44858" r="21542" b="21522"/>
          <a:stretch/>
        </p:blipFill>
        <p:spPr bwMode="auto">
          <a:xfrm>
            <a:off x="4630827" y="4381036"/>
            <a:ext cx="2620645" cy="2258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Assemblage de composants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Solution</a:t>
            </a:r>
          </a:p>
          <a:p>
            <a:pPr lvl="1"/>
            <a:r>
              <a:rPr lang="fr-FR" dirty="0" smtClean="0"/>
              <a:t>Renforcer le vecteur de caractéristiques avec de nouvelles caractéristiques non corrélées entre elles</a:t>
            </a:r>
          </a:p>
          <a:p>
            <a:pPr lvl="1"/>
            <a:r>
              <a:rPr lang="fr-FR" dirty="0" smtClean="0"/>
              <a:t>On rajoute les moyennes 2 à 2 et 3 à 3 des différents capteurs</a:t>
            </a:r>
          </a:p>
          <a:p>
            <a:pPr lvl="1"/>
            <a:r>
              <a:rPr lang="fr-FR" dirty="0" smtClean="0"/>
              <a:t>On obtient un vecteur avec  40 valeurs</a:t>
            </a:r>
          </a:p>
          <a:p>
            <a:r>
              <a:rPr lang="fr-FR" dirty="0" smtClean="0"/>
              <a:t>Pas encore suffisant pour avoir des valeurs cohérentes</a:t>
            </a:r>
          </a:p>
          <a:p>
            <a:pPr lvl="1"/>
            <a:r>
              <a:rPr lang="fr-FR" dirty="0" smtClean="0"/>
              <a:t>Aucune logique dans les forêts créées, pas de convergence quand on rajoute des arbres</a:t>
            </a:r>
          </a:p>
          <a:p>
            <a:pPr lvl="1"/>
            <a:r>
              <a:rPr lang="fr-FR" dirty="0" smtClean="0"/>
              <a:t>Les SVM offrent des résultats bien plus valables dans ce genre de problèmes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106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Assemblage de composants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Hypothèses de travail</a:t>
            </a:r>
          </a:p>
          <a:p>
            <a:pPr lvl="1"/>
            <a:r>
              <a:rPr lang="fr-FR" sz="1600" dirty="0"/>
              <a:t>Ensemble de capteurs portés</a:t>
            </a:r>
          </a:p>
          <a:p>
            <a:pPr lvl="1"/>
            <a:r>
              <a:rPr lang="fr-FR" sz="1600" dirty="0"/>
              <a:t>Infrastructure dynamique : Apparition et disparition opportuniste des capteurs</a:t>
            </a:r>
          </a:p>
          <a:p>
            <a:r>
              <a:rPr lang="fr-FR" sz="1800" dirty="0"/>
              <a:t>Apprendre des informations de haut niveau à partir une configuration qui évolue</a:t>
            </a:r>
          </a:p>
          <a:p>
            <a:pPr lvl="2"/>
            <a:r>
              <a:rPr lang="fr-FR" sz="1400" dirty="0"/>
              <a:t>Monitoring de personnes à domicile</a:t>
            </a:r>
          </a:p>
          <a:p>
            <a:r>
              <a:rPr lang="fr-FR" sz="1800" dirty="0"/>
              <a:t>Comparaison des forêts avec d’autres </a:t>
            </a:r>
            <a:r>
              <a:rPr lang="fr-FR" sz="1800" dirty="0" err="1"/>
              <a:t>classifieurs</a:t>
            </a:r>
            <a:r>
              <a:rPr lang="fr-FR" sz="1800" dirty="0"/>
              <a:t> avec des configurations changeantes</a:t>
            </a:r>
          </a:p>
          <a:p>
            <a:pPr lvl="1"/>
            <a:r>
              <a:rPr lang="fr-FR" sz="1600" dirty="0"/>
              <a:t>Plus stables, meilleurs avec moins de </a:t>
            </a:r>
            <a:r>
              <a:rPr lang="fr-FR" sz="1600" dirty="0" smtClean="0"/>
              <a:t>capteurs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107</a:t>
            </a:fld>
            <a:endParaRPr lang="fr-FR"/>
          </a:p>
        </p:txBody>
      </p:sp>
      <p:pic>
        <p:nvPicPr>
          <p:cNvPr id="5" name="Picture 2" descr="Acc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35063"/>
            <a:ext cx="1354198" cy="124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43949" y="3338978"/>
            <a:ext cx="1241964" cy="543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IM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35064"/>
            <a:ext cx="1353198" cy="124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Reconnaissance d’action à partir de capteurs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2" y="1828800"/>
            <a:ext cx="7992886" cy="434340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Chaque capteur apprend de son côté</a:t>
            </a:r>
          </a:p>
          <a:p>
            <a:r>
              <a:rPr lang="fr-FR" dirty="0" smtClean="0"/>
              <a:t>On combine les décisions des capteurs présents à un instant donné</a:t>
            </a:r>
          </a:p>
          <a:p>
            <a:r>
              <a:rPr lang="fr-FR" dirty="0" smtClean="0"/>
              <a:t>Questions soulevées</a:t>
            </a:r>
          </a:p>
          <a:p>
            <a:pPr lvl="1"/>
            <a:r>
              <a:rPr lang="fr-FR" dirty="0" smtClean="0"/>
              <a:t>Quel est le bon algorithme d’apprentissage?</a:t>
            </a:r>
          </a:p>
          <a:p>
            <a:pPr lvl="1"/>
            <a:r>
              <a:rPr lang="fr-FR" dirty="0" smtClean="0"/>
              <a:t>Quel vecteur créer?</a:t>
            </a:r>
          </a:p>
          <a:p>
            <a:pPr lvl="2"/>
            <a:r>
              <a:rPr lang="fr-FR" dirty="0" smtClean="0"/>
              <a:t>Coordonnées des capteurs, moyenne, variance, notion de fenêtre glissante, …</a:t>
            </a:r>
          </a:p>
          <a:p>
            <a:pPr lvl="1"/>
            <a:r>
              <a:rPr lang="fr-FR" dirty="0" smtClean="0"/>
              <a:t>Comment combiner/composer les décisions de chaque capteur?</a:t>
            </a:r>
          </a:p>
          <a:p>
            <a:r>
              <a:rPr lang="fr-FR" dirty="0" smtClean="0"/>
              <a:t>Futurs travaux</a:t>
            </a:r>
          </a:p>
          <a:p>
            <a:pPr lvl="1"/>
            <a:r>
              <a:rPr lang="fr-FR" dirty="0" smtClean="0"/>
              <a:t>Comment adapter le choix de l’algorithme d’apprentissage en fonction de la configuration des capteurs?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108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9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Assemblage de composants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Questions ouvertes auxquelles on doit répondre</a:t>
            </a:r>
          </a:p>
          <a:p>
            <a:pPr lvl="1"/>
            <a:r>
              <a:rPr lang="fr-FR" dirty="0" smtClean="0"/>
              <a:t>Comment choisir le meilleur algorithme d’apprentissage?</a:t>
            </a:r>
          </a:p>
          <a:p>
            <a:pPr lvl="1"/>
            <a:r>
              <a:rPr lang="fr-FR" dirty="0" smtClean="0"/>
              <a:t>Que se passe-t-il si on a appris avec 5 composants et qu’un des composants disparait?</a:t>
            </a:r>
          </a:p>
          <a:p>
            <a:pPr lvl="1"/>
            <a:r>
              <a:rPr lang="fr-FR" dirty="0" smtClean="0"/>
              <a:t>Que se passe-t-il si on a appris avec </a:t>
            </a:r>
            <a:r>
              <a:rPr lang="fr-FR" dirty="0" err="1" smtClean="0"/>
              <a:t>Kinect</a:t>
            </a:r>
            <a:r>
              <a:rPr lang="fr-FR" dirty="0" smtClean="0"/>
              <a:t>, matelas, montre, lampe et qu’une 2ème montre apparait?</a:t>
            </a:r>
          </a:p>
          <a:p>
            <a:pPr lvl="1"/>
            <a:r>
              <a:rPr lang="fr-FR" dirty="0" smtClean="0"/>
              <a:t>Que se passe-t-il si on a appris avec la version 5 de l’</a:t>
            </a:r>
            <a:r>
              <a:rPr lang="fr-FR" dirty="0" err="1" smtClean="0"/>
              <a:t>Iphone</a:t>
            </a:r>
            <a:r>
              <a:rPr lang="fr-FR" dirty="0" smtClean="0"/>
              <a:t> et que la version 6 apparait?</a:t>
            </a:r>
          </a:p>
          <a:p>
            <a:pPr lvl="2"/>
            <a:r>
              <a:rPr lang="fr-FR" dirty="0" smtClean="0"/>
              <a:t>Comment la forêt peut-elle le plus rapidement se mettre à jour?</a:t>
            </a:r>
          </a:p>
          <a:p>
            <a:pPr lvl="1"/>
            <a:r>
              <a:rPr lang="fr-FR" dirty="0" smtClean="0"/>
              <a:t>Etc.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109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Data </a:t>
            </a:r>
            <a:r>
              <a:rPr lang="fr-FR" dirty="0" err="1" smtClean="0"/>
              <a:t>mining</a:t>
            </a:r>
            <a:endParaRPr lang="fr-FR" dirty="0" smtClean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Des algorithmes d’inspirations …</a:t>
            </a:r>
          </a:p>
          <a:p>
            <a:pPr lvl="1"/>
            <a:r>
              <a:rPr lang="fr-FR" dirty="0" smtClean="0"/>
              <a:t>Mathématiques : statistiques et Analyse de Données</a:t>
            </a:r>
          </a:p>
          <a:p>
            <a:pPr lvl="1"/>
            <a:r>
              <a:rPr lang="fr-FR" dirty="0" smtClean="0"/>
              <a:t>Calculatoires</a:t>
            </a:r>
          </a:p>
          <a:p>
            <a:pPr lvl="2"/>
            <a:r>
              <a:rPr lang="fr-FR" dirty="0" smtClean="0"/>
              <a:t>Clustering</a:t>
            </a:r>
            <a:endParaRPr lang="fr-FR" dirty="0" smtClean="0"/>
          </a:p>
          <a:p>
            <a:pPr lvl="2"/>
            <a:r>
              <a:rPr lang="fr-FR" dirty="0" smtClean="0"/>
              <a:t>Arbres de décision, forêts aléatoires</a:t>
            </a:r>
          </a:p>
          <a:p>
            <a:pPr lvl="2"/>
            <a:r>
              <a:rPr lang="fr-FR" dirty="0" smtClean="0"/>
              <a:t>Règles d’association</a:t>
            </a:r>
          </a:p>
          <a:p>
            <a:pPr lvl="2"/>
            <a:r>
              <a:rPr lang="fr-FR" dirty="0" smtClean="0"/>
              <a:t>Programmation dynamique</a:t>
            </a:r>
          </a:p>
          <a:p>
            <a:pPr lvl="2"/>
            <a:r>
              <a:rPr lang="fr-FR" dirty="0" smtClean="0"/>
              <a:t>Machines à Vecteurs de Support (SVM)</a:t>
            </a:r>
          </a:p>
          <a:p>
            <a:pPr lvl="1"/>
            <a:r>
              <a:rPr lang="fr-FR" dirty="0" smtClean="0"/>
              <a:t>Biologiques</a:t>
            </a:r>
          </a:p>
          <a:p>
            <a:pPr lvl="2"/>
            <a:r>
              <a:rPr lang="fr-FR" dirty="0" smtClean="0"/>
              <a:t>Réseaux de neurones</a:t>
            </a:r>
          </a:p>
          <a:p>
            <a:pPr lvl="2"/>
            <a:r>
              <a:rPr lang="fr-FR" dirty="0" smtClean="0"/>
              <a:t>Algorithmes génétiques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C9D0-511F-46F0-AEDA-8288CC94272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03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Classification de texte courts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2" y="1828800"/>
            <a:ext cx="7920878" cy="4840560"/>
          </a:xfrm>
        </p:spPr>
        <p:txBody>
          <a:bodyPr>
            <a:normAutofit/>
          </a:bodyPr>
          <a:lstStyle/>
          <a:p>
            <a:r>
              <a:rPr lang="fr-FR" dirty="0" smtClean="0"/>
              <a:t>Collaboration avec une entreprise qui fournit un outil pour donner des questionnaires à un grand nombre de personnes et qui veut regrouper les réponses effectuées</a:t>
            </a:r>
          </a:p>
          <a:p>
            <a:r>
              <a:rPr lang="fr-FR" dirty="0" smtClean="0"/>
              <a:t>Après chaque question posée, les réponses sont collectées et classées par le système</a:t>
            </a:r>
          </a:p>
          <a:p>
            <a:r>
              <a:rPr lang="fr-FR" dirty="0" smtClean="0"/>
              <a:t>Un pilote modifie cette classification à la main pendant que la question suivante est posée</a:t>
            </a:r>
          </a:p>
          <a:p>
            <a:r>
              <a:rPr lang="fr-FR" dirty="0" smtClean="0"/>
              <a:t>L’optimisation de l’</a:t>
            </a:r>
            <a:r>
              <a:rPr lang="fr-FR" dirty="0" err="1" smtClean="0"/>
              <a:t>algo</a:t>
            </a:r>
            <a:r>
              <a:rPr lang="fr-FR" dirty="0" smtClean="0"/>
              <a:t> de classification est donc un point essentiel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110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111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 r="23225" b="24700"/>
          <a:stretch>
            <a:fillRect/>
          </a:stretch>
        </p:blipFill>
        <p:spPr>
          <a:xfrm>
            <a:off x="144016" y="13628"/>
            <a:ext cx="8820472" cy="68133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112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516" y="346996"/>
            <a:ext cx="8712968" cy="62646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Classification de texte courts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Problème</a:t>
            </a:r>
          </a:p>
          <a:p>
            <a:pPr lvl="1"/>
            <a:r>
              <a:rPr lang="fr-FR" smtClean="0"/>
              <a:t>Ce sont des textes ultra-courts</a:t>
            </a:r>
          </a:p>
          <a:p>
            <a:pPr lvl="1"/>
            <a:r>
              <a:rPr lang="fr-FR" smtClean="0"/>
              <a:t>Très peu d’information pour représenter chaque phrase</a:t>
            </a:r>
          </a:p>
          <a:p>
            <a:pPr lvl="1"/>
            <a:r>
              <a:rPr lang="fr-FR" smtClean="0"/>
              <a:t>La prise en compte du contexte associé aux mots de la phrase est d’autant plus important</a:t>
            </a:r>
          </a:p>
          <a:p>
            <a:r>
              <a:rPr lang="fr-FR" smtClean="0"/>
              <a:t>Vecteur utilisé pour la forêt</a:t>
            </a:r>
          </a:p>
          <a:p>
            <a:pPr lvl="1"/>
            <a:r>
              <a:rPr lang="fr-FR" smtClean="0"/>
              <a:t>On considère tous les mots présents dans toutes les réponses et dans la question</a:t>
            </a:r>
          </a:p>
          <a:p>
            <a:pPr lvl="1"/>
            <a:r>
              <a:rPr lang="fr-FR" smtClean="0"/>
              <a:t>On met 0 si ce mot n’est pas utilisé dans la phrase et 1 si il est utilisé </a:t>
            </a:r>
            <a:r>
              <a:rPr lang="fr-FR" smtClean="0">
                <a:sym typeface="Symbol"/>
              </a:rPr>
              <a:t> vecteur quasi vide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113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11560" y="6226512"/>
          <a:ext cx="751363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432118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Classification de textes courts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2" y="1828800"/>
            <a:ext cx="4896542" cy="491256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Problème</a:t>
            </a:r>
          </a:p>
          <a:p>
            <a:pPr lvl="1"/>
            <a:r>
              <a:rPr lang="fr-FR" dirty="0" smtClean="0"/>
              <a:t>Textes très courts: 2/3 mots</a:t>
            </a:r>
          </a:p>
          <a:p>
            <a:pPr lvl="1"/>
            <a:r>
              <a:rPr lang="fr-FR" dirty="0" smtClean="0"/>
              <a:t>Pas de contexte</a:t>
            </a:r>
          </a:p>
          <a:p>
            <a:pPr lvl="1"/>
            <a:r>
              <a:rPr lang="fr-FR" dirty="0" smtClean="0"/>
              <a:t>Un pilote qui améliore la classification initiale</a:t>
            </a:r>
          </a:p>
          <a:p>
            <a:pPr lvl="1"/>
            <a:r>
              <a:rPr lang="fr-FR" dirty="0" smtClean="0"/>
              <a:t>Vecteur représentatif vide</a:t>
            </a:r>
          </a:p>
          <a:p>
            <a:pPr lvl="2"/>
            <a:r>
              <a:rPr lang="fr-FR" dirty="0" smtClean="0"/>
              <a:t>~20 000 colonnes remplies de 0</a:t>
            </a:r>
          </a:p>
          <a:p>
            <a:r>
              <a:rPr lang="fr-FR" dirty="0" smtClean="0"/>
              <a:t>Solutions	</a:t>
            </a:r>
          </a:p>
          <a:p>
            <a:pPr lvl="1"/>
            <a:r>
              <a:rPr lang="fr-FR" dirty="0" smtClean="0"/>
              <a:t>Enrichir le vecteur représentatif avec des mots liés sémantiquement</a:t>
            </a:r>
          </a:p>
          <a:p>
            <a:pPr lvl="1"/>
            <a:r>
              <a:rPr lang="fr-FR" dirty="0" smtClean="0"/>
              <a:t>Réduire le vecteur représentatif</a:t>
            </a:r>
          </a:p>
          <a:p>
            <a:pPr lvl="1"/>
            <a:r>
              <a:rPr lang="fr-FR" dirty="0" smtClean="0"/>
              <a:t>Intégrer la sémantique dans la construction de la forêt</a:t>
            </a:r>
          </a:p>
          <a:p>
            <a:pPr lvl="1"/>
            <a:r>
              <a:rPr lang="fr-FR" dirty="0" smtClean="0"/>
              <a:t>Apprendre les actions du pilote</a:t>
            </a:r>
          </a:p>
          <a:p>
            <a:pPr lvl="1"/>
            <a:endParaRPr lang="fr-FR" dirty="0"/>
          </a:p>
        </p:txBody>
      </p:sp>
      <p:pic>
        <p:nvPicPr>
          <p:cNvPr id="5" name="Image 4"/>
          <p:cNvPicPr/>
          <p:nvPr/>
        </p:nvPicPr>
        <p:blipFill rotWithShape="1">
          <a:blip r:embed="rId2" cstate="print"/>
          <a:srcRect l="1" r="61612" b="24700"/>
          <a:stretch/>
        </p:blipFill>
        <p:spPr>
          <a:xfrm>
            <a:off x="5292080" y="1524000"/>
            <a:ext cx="3744416" cy="521736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BEE20-5294-4D57-B670-2C87905F5D0B}" type="slidenum">
              <a:rPr lang="fr-FR" smtClean="0"/>
              <a:pPr>
                <a:defRPr/>
              </a:pPr>
              <a:t>114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789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Prédiction du courant en haute mer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Modèle mathématique complexe qui génère des données de courant vs Random Forest</a:t>
            </a:r>
          </a:p>
          <a:p>
            <a:r>
              <a:rPr lang="fr-FR" dirty="0" smtClean="0"/>
              <a:t>1 an de données générées</a:t>
            </a:r>
          </a:p>
          <a:p>
            <a:r>
              <a:rPr lang="fr-FR" dirty="0" smtClean="0"/>
              <a:t>Prédictions correctes &gt; 94%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434" y="1269762"/>
            <a:ext cx="4790354" cy="107911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26" y="3407474"/>
            <a:ext cx="3391068" cy="23209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BEE20-5294-4D57-B670-2C87905F5D0B}" type="slidenum">
              <a:rPr lang="fr-FR" smtClean="0"/>
              <a:pPr>
                <a:defRPr/>
              </a:pPr>
              <a:t>115</a:t>
            </a:fld>
            <a:endParaRPr lang="fr-FR"/>
          </a:p>
        </p:txBody>
      </p:sp>
      <p:grpSp>
        <p:nvGrpSpPr>
          <p:cNvPr id="50" name="Groupe 49"/>
          <p:cNvGrpSpPr/>
          <p:nvPr/>
        </p:nvGrpSpPr>
        <p:grpSpPr>
          <a:xfrm>
            <a:off x="3937470" y="4797151"/>
            <a:ext cx="2218706" cy="1691028"/>
            <a:chOff x="4153494" y="4797151"/>
            <a:chExt cx="2218706" cy="1691028"/>
          </a:xfrm>
        </p:grpSpPr>
        <p:pic>
          <p:nvPicPr>
            <p:cNvPr id="36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352" y="4797151"/>
              <a:ext cx="1650639" cy="1339756"/>
            </a:xfrm>
            <a:prstGeom prst="rect">
              <a:avLst/>
            </a:prstGeom>
          </p:spPr>
        </p:pic>
        <p:sp>
          <p:nvSpPr>
            <p:cNvPr id="37" name="TextBox 5"/>
            <p:cNvSpPr txBox="1"/>
            <p:nvPr/>
          </p:nvSpPr>
          <p:spPr>
            <a:xfrm>
              <a:off x="4153494" y="6033174"/>
              <a:ext cx="221870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 smtClean="0">
                  <a:solidFill>
                    <a:srgbClr val="1003BD"/>
                  </a:solidFill>
                </a:rPr>
                <a:t>Blues: predictions of testing set</a:t>
              </a:r>
              <a:endParaRPr lang="en-US" sz="1050" dirty="0">
                <a:solidFill>
                  <a:srgbClr val="1003BD"/>
                </a:solidFill>
              </a:endParaRPr>
            </a:p>
          </p:txBody>
        </p:sp>
        <p:sp>
          <p:nvSpPr>
            <p:cNvPr id="38" name="TextBox 6"/>
            <p:cNvSpPr txBox="1"/>
            <p:nvPr/>
          </p:nvSpPr>
          <p:spPr>
            <a:xfrm>
              <a:off x="4154918" y="6234263"/>
              <a:ext cx="221728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 smtClean="0">
                  <a:solidFill>
                    <a:srgbClr val="FF0000"/>
                  </a:solidFill>
                </a:rPr>
                <a:t>Reds: observations of testing set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251520" y="4747590"/>
            <a:ext cx="3616326" cy="1609222"/>
            <a:chOff x="1215049" y="7330196"/>
            <a:chExt cx="4825768" cy="2147409"/>
          </a:xfrm>
        </p:grpSpPr>
        <p:pic>
          <p:nvPicPr>
            <p:cNvPr id="34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812" y="7336302"/>
              <a:ext cx="2479005" cy="2009090"/>
            </a:xfrm>
            <a:prstGeom prst="rect">
              <a:avLst/>
            </a:prstGeom>
          </p:spPr>
        </p:pic>
        <p:pic>
          <p:nvPicPr>
            <p:cNvPr id="35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049" y="7330196"/>
              <a:ext cx="2486539" cy="2015195"/>
            </a:xfrm>
            <a:prstGeom prst="rect">
              <a:avLst/>
            </a:prstGeom>
          </p:spPr>
        </p:pic>
        <p:sp>
          <p:nvSpPr>
            <p:cNvPr id="39" name="TextBox 6"/>
            <p:cNvSpPr txBox="1"/>
            <p:nvPr/>
          </p:nvSpPr>
          <p:spPr>
            <a:xfrm>
              <a:off x="1415913" y="9158759"/>
              <a:ext cx="1886747" cy="318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Modèle mathématique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0" name="TextBox 6"/>
            <p:cNvSpPr txBox="1"/>
            <p:nvPr/>
          </p:nvSpPr>
          <p:spPr>
            <a:xfrm>
              <a:off x="3764512" y="9158768"/>
              <a:ext cx="1886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Random Forest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80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Prédiction de courant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116</a:t>
            </a:fld>
            <a:endParaRPr lang="fr-FR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4" y="1671694"/>
            <a:ext cx="3866470" cy="4640965"/>
          </a:xfrm>
          <a:prstGeom prst="rect">
            <a:avLst/>
          </a:prstGeom>
        </p:spPr>
      </p:pic>
      <p:pic>
        <p:nvPicPr>
          <p:cNvPr id="819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73512"/>
            <a:ext cx="4308351" cy="465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Prédiction de courant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2" y="1828800"/>
            <a:ext cx="7920878" cy="484056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Données prises en compte pour l’apprentissage</a:t>
            </a:r>
          </a:p>
          <a:p>
            <a:pPr lvl="1"/>
            <a:r>
              <a:rPr lang="fr-FR" dirty="0" err="1" smtClean="0"/>
              <a:t>time_counter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0 to 359, </a:t>
            </a:r>
            <a:r>
              <a:rPr lang="fr-FR" dirty="0" err="1" smtClean="0"/>
              <a:t>represents</a:t>
            </a:r>
            <a:r>
              <a:rPr lang="fr-FR" dirty="0" smtClean="0"/>
              <a:t> 360 </a:t>
            </a:r>
            <a:r>
              <a:rPr lang="fr-FR" dirty="0" err="1" smtClean="0"/>
              <a:t>recording</a:t>
            </a:r>
            <a:r>
              <a:rPr lang="fr-FR" dirty="0" smtClean="0"/>
              <a:t> moments, </a:t>
            </a:r>
            <a:r>
              <a:rPr lang="fr-FR" dirty="0" err="1" smtClean="0"/>
              <a:t>during</a:t>
            </a:r>
            <a:r>
              <a:rPr lang="fr-FR" dirty="0" smtClean="0"/>
              <a:t> one </a:t>
            </a:r>
            <a:r>
              <a:rPr lang="fr-FR" dirty="0" err="1" smtClean="0"/>
              <a:t>year</a:t>
            </a:r>
            <a:endParaRPr lang="fr-FR" dirty="0" smtClean="0"/>
          </a:p>
          <a:p>
            <a:pPr lvl="1"/>
            <a:r>
              <a:rPr lang="fr-FR" dirty="0" err="1" smtClean="0"/>
              <a:t>depth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0 to 10, </a:t>
            </a:r>
            <a:r>
              <a:rPr lang="fr-FR" dirty="0" err="1" smtClean="0"/>
              <a:t>represents</a:t>
            </a:r>
            <a:r>
              <a:rPr lang="fr-FR" dirty="0" smtClean="0"/>
              <a:t> 11 </a:t>
            </a:r>
            <a:r>
              <a:rPr lang="fr-FR" dirty="0" err="1" smtClean="0"/>
              <a:t>depth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of the </a:t>
            </a:r>
            <a:r>
              <a:rPr lang="fr-FR" dirty="0" err="1" smtClean="0"/>
              <a:t>ocean</a:t>
            </a:r>
            <a:r>
              <a:rPr lang="fr-FR" dirty="0" smtClean="0"/>
              <a:t>. in </a:t>
            </a:r>
            <a:r>
              <a:rPr lang="fr-FR" dirty="0" err="1" smtClean="0"/>
              <a:t>fact</a:t>
            </a:r>
            <a:r>
              <a:rPr lang="fr-FR" dirty="0" smtClean="0"/>
              <a:t>, </a:t>
            </a:r>
            <a:r>
              <a:rPr lang="fr-FR" dirty="0" err="1" smtClean="0"/>
              <a:t>deptht</a:t>
            </a:r>
            <a:r>
              <a:rPr lang="fr-FR" dirty="0" smtClean="0"/>
              <a:t>=</a:t>
            </a:r>
            <a:r>
              <a:rPr lang="fr-FR" dirty="0" err="1" smtClean="0"/>
              <a:t>depthv</a:t>
            </a:r>
            <a:r>
              <a:rPr lang="fr-FR" dirty="0" smtClean="0"/>
              <a:t>=</a:t>
            </a:r>
            <a:r>
              <a:rPr lang="fr-FR" dirty="0" err="1" smtClean="0"/>
              <a:t>depthu</a:t>
            </a:r>
            <a:r>
              <a:rPr lang="fr-FR" dirty="0" smtClean="0"/>
              <a:t>=</a:t>
            </a:r>
            <a:r>
              <a:rPr lang="fr-FR" dirty="0" err="1" smtClean="0"/>
              <a:t>depth</a:t>
            </a:r>
            <a:endParaRPr lang="fr-FR" dirty="0" smtClean="0"/>
          </a:p>
          <a:p>
            <a:pPr lvl="1"/>
            <a:r>
              <a:rPr lang="fr-FR" dirty="0" err="1" smtClean="0"/>
              <a:t>nav_lat</a:t>
            </a:r>
            <a:r>
              <a:rPr lang="fr-FR" dirty="0" smtClean="0"/>
              <a:t>: </a:t>
            </a:r>
            <a:r>
              <a:rPr lang="fr-FR" dirty="0" err="1" smtClean="0"/>
              <a:t>dim</a:t>
            </a:r>
            <a:r>
              <a:rPr lang="fr-FR" dirty="0" smtClean="0"/>
              <a:t> = 81 × 121, the </a:t>
            </a:r>
            <a:r>
              <a:rPr lang="fr-FR" dirty="0" err="1" smtClean="0"/>
              <a:t>coordinate</a:t>
            </a:r>
            <a:r>
              <a:rPr lang="fr-FR" dirty="0" smtClean="0"/>
              <a:t> of </a:t>
            </a:r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the latitude</a:t>
            </a:r>
          </a:p>
          <a:p>
            <a:pPr lvl="1"/>
            <a:r>
              <a:rPr lang="fr-FR" dirty="0" err="1" smtClean="0"/>
              <a:t>nav_lon</a:t>
            </a:r>
            <a:r>
              <a:rPr lang="fr-FR" dirty="0" smtClean="0"/>
              <a:t>: </a:t>
            </a:r>
            <a:r>
              <a:rPr lang="fr-FR" dirty="0" err="1" smtClean="0"/>
              <a:t>dim</a:t>
            </a:r>
            <a:r>
              <a:rPr lang="fr-FR" dirty="0" smtClean="0"/>
              <a:t> = 81 × 121, the </a:t>
            </a:r>
            <a:r>
              <a:rPr lang="fr-FR" dirty="0" err="1" smtClean="0"/>
              <a:t>coordinate</a:t>
            </a:r>
            <a:r>
              <a:rPr lang="fr-FR" dirty="0" smtClean="0"/>
              <a:t> of </a:t>
            </a:r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the longitude</a:t>
            </a:r>
          </a:p>
          <a:p>
            <a:pPr lvl="1"/>
            <a:r>
              <a:rPr lang="fr-FR" dirty="0" err="1" smtClean="0"/>
              <a:t>sossheig</a:t>
            </a:r>
            <a:r>
              <a:rPr lang="fr-FR" dirty="0" smtClean="0"/>
              <a:t>: </a:t>
            </a:r>
            <a:r>
              <a:rPr lang="fr-FR" dirty="0" err="1" smtClean="0"/>
              <a:t>dim</a:t>
            </a:r>
            <a:r>
              <a:rPr lang="fr-FR" dirty="0" smtClean="0"/>
              <a:t> = 360 × 81 × 121, pressure of the surface of </a:t>
            </a:r>
            <a:r>
              <a:rPr lang="fr-FR" dirty="0" err="1" smtClean="0"/>
              <a:t>ocean</a:t>
            </a:r>
            <a:endParaRPr lang="fr-FR" dirty="0" smtClean="0"/>
          </a:p>
          <a:p>
            <a:pPr lvl="1"/>
            <a:r>
              <a:rPr lang="fr-FR" dirty="0" err="1" smtClean="0"/>
              <a:t>vosaline</a:t>
            </a:r>
            <a:r>
              <a:rPr lang="fr-FR" dirty="0" smtClean="0"/>
              <a:t>: </a:t>
            </a:r>
            <a:r>
              <a:rPr lang="fr-FR" dirty="0" err="1" smtClean="0"/>
              <a:t>dim</a:t>
            </a:r>
            <a:r>
              <a:rPr lang="fr-FR" dirty="0" smtClean="0"/>
              <a:t> = 360 × 11 × 81 × 121, the </a:t>
            </a:r>
            <a:r>
              <a:rPr lang="fr-FR" dirty="0" err="1" smtClean="0"/>
              <a:t>salinity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votemper</a:t>
            </a:r>
            <a:r>
              <a:rPr lang="fr-FR" dirty="0" smtClean="0"/>
              <a:t>: </a:t>
            </a:r>
            <a:r>
              <a:rPr lang="fr-FR" dirty="0" err="1" smtClean="0"/>
              <a:t>dim</a:t>
            </a:r>
            <a:r>
              <a:rPr lang="fr-FR" dirty="0" smtClean="0"/>
              <a:t> = 360 × 11 × 81 × 121, the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sozotaux</a:t>
            </a:r>
            <a:r>
              <a:rPr lang="fr-FR" dirty="0" smtClean="0"/>
              <a:t>: </a:t>
            </a:r>
            <a:r>
              <a:rPr lang="fr-FR" dirty="0" err="1" smtClean="0"/>
              <a:t>dim</a:t>
            </a:r>
            <a:r>
              <a:rPr lang="fr-FR" dirty="0" smtClean="0"/>
              <a:t> = 360 × 81 × 121, </a:t>
            </a:r>
            <a:r>
              <a:rPr lang="fr-FR" dirty="0" err="1" smtClean="0"/>
              <a:t>wind</a:t>
            </a:r>
            <a:r>
              <a:rPr lang="fr-FR" dirty="0" smtClean="0"/>
              <a:t> stress </a:t>
            </a:r>
            <a:r>
              <a:rPr lang="fr-FR" dirty="0" err="1" smtClean="0"/>
              <a:t>along</a:t>
            </a:r>
            <a:r>
              <a:rPr lang="fr-FR" dirty="0" smtClean="0"/>
              <a:t> i-axis</a:t>
            </a:r>
          </a:p>
          <a:p>
            <a:pPr lvl="1"/>
            <a:r>
              <a:rPr lang="fr-FR" dirty="0" err="1" smtClean="0"/>
              <a:t>sometauy</a:t>
            </a:r>
            <a:r>
              <a:rPr lang="fr-FR" dirty="0" smtClean="0"/>
              <a:t>: </a:t>
            </a:r>
            <a:r>
              <a:rPr lang="fr-FR" dirty="0" err="1" smtClean="0"/>
              <a:t>dim</a:t>
            </a:r>
            <a:r>
              <a:rPr lang="fr-FR" dirty="0" smtClean="0"/>
              <a:t> = 360 × 81 × 121, </a:t>
            </a:r>
            <a:r>
              <a:rPr lang="fr-FR" dirty="0" err="1" smtClean="0"/>
              <a:t>win</a:t>
            </a:r>
            <a:r>
              <a:rPr lang="fr-FR" dirty="0" smtClean="0"/>
              <a:t> stress </a:t>
            </a:r>
            <a:r>
              <a:rPr lang="fr-FR" dirty="0" err="1" smtClean="0"/>
              <a:t>along</a:t>
            </a:r>
            <a:r>
              <a:rPr lang="fr-FR" dirty="0" smtClean="0"/>
              <a:t> j-axis</a:t>
            </a:r>
          </a:p>
          <a:p>
            <a:pPr lvl="1"/>
            <a:r>
              <a:rPr lang="fr-FR" dirty="0" err="1" smtClean="0"/>
              <a:t>vozocrtx</a:t>
            </a:r>
            <a:r>
              <a:rPr lang="fr-FR" dirty="0" smtClean="0"/>
              <a:t>: </a:t>
            </a:r>
            <a:r>
              <a:rPr lang="fr-FR" dirty="0" err="1" smtClean="0"/>
              <a:t>dim</a:t>
            </a:r>
            <a:r>
              <a:rPr lang="fr-FR" dirty="0" smtClean="0"/>
              <a:t> = 360 × 11 × 81 × 121, zonal </a:t>
            </a:r>
            <a:r>
              <a:rPr lang="fr-FR" dirty="0" err="1" smtClean="0"/>
              <a:t>current</a:t>
            </a:r>
            <a:endParaRPr lang="fr-FR" dirty="0" smtClean="0"/>
          </a:p>
          <a:p>
            <a:pPr lvl="1"/>
            <a:r>
              <a:rPr lang="fr-FR" dirty="0" err="1" smtClean="0"/>
              <a:t>vomecrty</a:t>
            </a:r>
            <a:r>
              <a:rPr lang="fr-FR" dirty="0" smtClean="0"/>
              <a:t>: </a:t>
            </a:r>
            <a:r>
              <a:rPr lang="fr-FR" dirty="0" err="1" smtClean="0"/>
              <a:t>dim</a:t>
            </a:r>
            <a:r>
              <a:rPr lang="fr-FR" dirty="0" smtClean="0"/>
              <a:t> = 360 × 11 × 81 × 121,  </a:t>
            </a:r>
            <a:r>
              <a:rPr lang="fr-FR" dirty="0" err="1" smtClean="0"/>
              <a:t>meridional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117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Prédiction de courant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Différentes actions possibles</a:t>
            </a:r>
          </a:p>
          <a:p>
            <a:pPr lvl="1"/>
            <a:r>
              <a:rPr lang="fr-FR" smtClean="0"/>
              <a:t>On apprend  sur toutes les données et on essaye de prédire une couche données à l’instant  t+1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118</a:t>
            </a:fld>
            <a:endParaRPr lang="fr-FR"/>
          </a:p>
        </p:txBody>
      </p:sp>
      <p:sp>
        <p:nvSpPr>
          <p:cNvPr id="6" name="Right Arrow 2"/>
          <p:cNvSpPr/>
          <p:nvPr/>
        </p:nvSpPr>
        <p:spPr>
          <a:xfrm>
            <a:off x="4120436" y="4746510"/>
            <a:ext cx="246017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elp 7">
            <a:hlinkClick r:id="" action="ppaction://noaction" highlightClick="1"/>
          </p:cNvPr>
          <p:cNvSpPr/>
          <p:nvPr/>
        </p:nvSpPr>
        <p:spPr>
          <a:xfrm>
            <a:off x="6928322" y="4311083"/>
            <a:ext cx="979715" cy="11756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812198" y="4377179"/>
            <a:ext cx="148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T+1</a:t>
            </a:r>
            <a:endParaRPr lang="en-US" dirty="0"/>
          </a:p>
        </p:txBody>
      </p:sp>
      <p:pic>
        <p:nvPicPr>
          <p:cNvPr id="816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671" y="3068960"/>
            <a:ext cx="33242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Prédiction de courant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Différentes actions possibles</a:t>
            </a:r>
          </a:p>
          <a:p>
            <a:pPr lvl="1"/>
            <a:r>
              <a:rPr lang="fr-FR" smtClean="0"/>
              <a:t>On apprend avec 80 couches et on essaye de prédire la 81ème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119</a:t>
            </a:fld>
            <a:endParaRPr lang="fr-FR"/>
          </a:p>
        </p:txBody>
      </p:sp>
      <p:sp>
        <p:nvSpPr>
          <p:cNvPr id="12" name="Cube 11"/>
          <p:cNvSpPr/>
          <p:nvPr/>
        </p:nvSpPr>
        <p:spPr>
          <a:xfrm>
            <a:off x="181364" y="4043922"/>
            <a:ext cx="2362200" cy="2296886"/>
          </a:xfrm>
          <a:prstGeom prst="cub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6"/>
          <p:cNvCxnSpPr/>
          <p:nvPr/>
        </p:nvCxnSpPr>
        <p:spPr>
          <a:xfrm>
            <a:off x="181364" y="5592688"/>
            <a:ext cx="1826990" cy="10886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9"/>
          <p:cNvCxnSpPr/>
          <p:nvPr/>
        </p:nvCxnSpPr>
        <p:spPr>
          <a:xfrm flipV="1">
            <a:off x="1997468" y="4993974"/>
            <a:ext cx="535210" cy="59871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21"/>
          <p:cNvCxnSpPr/>
          <p:nvPr/>
        </p:nvCxnSpPr>
        <p:spPr>
          <a:xfrm>
            <a:off x="181364" y="5742027"/>
            <a:ext cx="182699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23"/>
          <p:cNvCxnSpPr/>
          <p:nvPr/>
        </p:nvCxnSpPr>
        <p:spPr>
          <a:xfrm flipV="1">
            <a:off x="2008354" y="5135487"/>
            <a:ext cx="535210" cy="58476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0478" y="5581804"/>
            <a:ext cx="1794331" cy="14933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33"/>
          <p:cNvSpPr/>
          <p:nvPr/>
        </p:nvSpPr>
        <p:spPr>
          <a:xfrm>
            <a:off x="2594450" y="4993974"/>
            <a:ext cx="54429" cy="152399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34"/>
          <p:cNvSpPr txBox="1"/>
          <p:nvPr/>
        </p:nvSpPr>
        <p:spPr>
          <a:xfrm>
            <a:off x="2627107" y="4836612"/>
            <a:ext cx="129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unknown</a:t>
            </a:r>
            <a:endParaRPr lang="en-US" dirty="0"/>
          </a:p>
        </p:txBody>
      </p:sp>
      <p:sp>
        <p:nvSpPr>
          <p:cNvPr id="20" name="TextBox 35"/>
          <p:cNvSpPr txBox="1"/>
          <p:nvPr/>
        </p:nvSpPr>
        <p:spPr>
          <a:xfrm>
            <a:off x="896279" y="3356992"/>
            <a:ext cx="119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fixed</a:t>
            </a:r>
            <a:endParaRPr lang="en-US" dirty="0"/>
          </a:p>
        </p:txBody>
      </p:sp>
      <p:sp>
        <p:nvSpPr>
          <p:cNvPr id="21" name="Right Arrow 38"/>
          <p:cNvSpPr/>
          <p:nvPr/>
        </p:nvSpPr>
        <p:spPr>
          <a:xfrm>
            <a:off x="3744310" y="4686179"/>
            <a:ext cx="1600200" cy="324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39"/>
          <p:cNvSpPr/>
          <p:nvPr/>
        </p:nvSpPr>
        <p:spPr>
          <a:xfrm>
            <a:off x="2594450" y="4033036"/>
            <a:ext cx="176320" cy="9500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40"/>
          <p:cNvSpPr txBox="1"/>
          <p:nvPr/>
        </p:nvSpPr>
        <p:spPr>
          <a:xfrm>
            <a:off x="2778112" y="4334282"/>
            <a:ext cx="107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known</a:t>
            </a:r>
            <a:endParaRPr lang="en-US" dirty="0"/>
          </a:p>
        </p:txBody>
      </p:sp>
      <p:sp>
        <p:nvSpPr>
          <p:cNvPr id="24" name="Right Brace 41"/>
          <p:cNvSpPr/>
          <p:nvPr/>
        </p:nvSpPr>
        <p:spPr>
          <a:xfrm>
            <a:off x="2627107" y="5205944"/>
            <a:ext cx="148375" cy="5360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42"/>
          <p:cNvSpPr txBox="1"/>
          <p:nvPr/>
        </p:nvSpPr>
        <p:spPr>
          <a:xfrm>
            <a:off x="2745455" y="5259568"/>
            <a:ext cx="107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known</a:t>
            </a:r>
            <a:endParaRPr lang="en-US" dirty="0"/>
          </a:p>
        </p:txBody>
      </p:sp>
      <p:pic>
        <p:nvPicPr>
          <p:cNvPr id="815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8255" y="2996952"/>
            <a:ext cx="33242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Data </a:t>
            </a:r>
            <a:r>
              <a:rPr lang="fr-FR" dirty="0" err="1" smtClean="0"/>
              <a:t>mining</a:t>
            </a:r>
            <a:endParaRPr lang="fr-FR" dirty="0" smtClean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 algorithmes :</a:t>
            </a:r>
          </a:p>
          <a:p>
            <a:pPr lvl="1"/>
            <a:r>
              <a:rPr lang="fr-FR" dirty="0" smtClean="0"/>
              <a:t>Non Supervisés - Apprentissage a priori en mode Découverte</a:t>
            </a:r>
          </a:p>
          <a:p>
            <a:pPr lvl="2"/>
            <a:r>
              <a:rPr lang="fr-FR" dirty="0" smtClean="0"/>
              <a:t>« Clustering »</a:t>
            </a:r>
          </a:p>
          <a:p>
            <a:pPr lvl="2"/>
            <a:r>
              <a:rPr lang="fr-FR" dirty="0" smtClean="0"/>
              <a:t>Algorithmes génétiques</a:t>
            </a:r>
          </a:p>
          <a:p>
            <a:pPr lvl="2"/>
            <a:r>
              <a:rPr lang="fr-FR" dirty="0" smtClean="0"/>
              <a:t>Règles d’association</a:t>
            </a:r>
          </a:p>
          <a:p>
            <a:pPr lvl="1"/>
            <a:r>
              <a:rPr lang="fr-FR" dirty="0" smtClean="0"/>
              <a:t>Supervisés - Apprentissage a posteriori en mode Reconnaissance/Prédiction</a:t>
            </a:r>
          </a:p>
          <a:p>
            <a:pPr lvl="2"/>
            <a:r>
              <a:rPr lang="fr-FR" dirty="0" smtClean="0"/>
              <a:t>Réseaux de neurones / Machines à Vecteurs de Support</a:t>
            </a:r>
          </a:p>
          <a:p>
            <a:pPr lvl="2"/>
            <a:r>
              <a:rPr lang="fr-FR" dirty="0" smtClean="0"/>
              <a:t>Arbres de décision, forêts aléatoires</a:t>
            </a:r>
          </a:p>
          <a:p>
            <a:pPr lvl="2"/>
            <a:r>
              <a:rPr lang="fr-FR" dirty="0" smtClean="0"/>
              <a:t>Programmation dynamique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F932-58C4-42C5-BA35-802F817D060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9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Prédiction de courant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Des résultats</a:t>
            </a:r>
          </a:p>
          <a:p>
            <a:pPr lvl="1"/>
            <a:r>
              <a:rPr lang="fr-FR" smtClean="0"/>
              <a:t>On apprend avec 10 instants consécutifs et on prédit sur le 11ème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120</a:t>
            </a:fld>
            <a:endParaRPr lang="fr-FR"/>
          </a:p>
        </p:txBody>
      </p:sp>
      <p:sp>
        <p:nvSpPr>
          <p:cNvPr id="23" name="TextBox 5"/>
          <p:cNvSpPr txBox="1"/>
          <p:nvPr/>
        </p:nvSpPr>
        <p:spPr>
          <a:xfrm>
            <a:off x="6228184" y="3573016"/>
            <a:ext cx="237626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Blues: predictions of testing set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6233630" y="4283804"/>
            <a:ext cx="251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Reds: observations of testing set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14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2780928"/>
            <a:ext cx="3888432" cy="390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Prédiction de courant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Prédiction de la température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121</a:t>
            </a:fld>
            <a:endParaRPr lang="fr-FR"/>
          </a:p>
        </p:txBody>
      </p:sp>
      <p:pic>
        <p:nvPicPr>
          <p:cNvPr id="813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3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4380" y="2564904"/>
            <a:ext cx="3848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Data </a:t>
            </a:r>
            <a:r>
              <a:rPr lang="fr-FR" dirty="0" err="1" smtClean="0"/>
              <a:t>mining</a:t>
            </a:r>
            <a:endParaRPr lang="fr-FR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Classification</a:t>
            </a:r>
          </a:p>
          <a:p>
            <a:r>
              <a:rPr lang="fr-FR" dirty="0" smtClean="0"/>
              <a:t>Estimation</a:t>
            </a:r>
          </a:p>
          <a:p>
            <a:r>
              <a:rPr lang="fr-FR" dirty="0" smtClean="0"/>
              <a:t>Recherche d’associations</a:t>
            </a:r>
          </a:p>
          <a:p>
            <a:r>
              <a:rPr lang="fr-FR" dirty="0" smtClean="0"/>
              <a:t>Clustering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7A7D-0BF8-4C27-9BFD-0D816D6053F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2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Data mining : Classification</a:t>
            </a:r>
            <a:endParaRPr lang="fr-FR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Affecter un objet à une classe en fonction de ses caractéristiques A1,…An</a:t>
            </a:r>
          </a:p>
          <a:p>
            <a:pPr lvl="1"/>
            <a:endParaRPr lang="fr-FR" smtClean="0"/>
          </a:p>
          <a:p>
            <a:r>
              <a:rPr lang="fr-FR" smtClean="0"/>
              <a:t>Exemple</a:t>
            </a:r>
          </a:p>
          <a:p>
            <a:pPr lvl="1"/>
            <a:r>
              <a:rPr lang="fr-FR" smtClean="0"/>
              <a:t>Déterminer si un message est un mail de SPAM ou non (2 classes)</a:t>
            </a:r>
          </a:p>
          <a:p>
            <a:pPr lvl="1"/>
            <a:r>
              <a:rPr lang="fr-FR" smtClean="0"/>
              <a:t>Affecter une page web dans une des catégories thématiques de l'annuaire Yahoo (multi-classes)</a:t>
            </a:r>
          </a:p>
          <a:p>
            <a:pPr lvl="1"/>
            <a:r>
              <a:rPr lang="fr-FR" smtClean="0"/>
              <a:t>Diagnostic : risque d'accident cérébral ou non</a:t>
            </a:r>
            <a:br>
              <a:rPr lang="fr-FR" smtClean="0"/>
            </a:br>
            <a:r>
              <a:rPr lang="fr-FR" smtClean="0"/>
              <a:t>(2 classes)		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4DB8-05C1-4818-A553-4D9E8470F3B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24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Classification</a:t>
            </a:r>
            <a:endParaRPr lang="fr-FR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 pas de connaissance a priori pour définir la classe en fonction de A1, …, </a:t>
            </a:r>
            <a:r>
              <a:rPr lang="fr-FR" dirty="0" smtClean="0"/>
              <a:t>An, </a:t>
            </a:r>
            <a:r>
              <a:rPr lang="fr-FR" dirty="0" smtClean="0"/>
              <a:t>alors on étudie un ensemble d’exemples pour lesquels on connaît A1,…, An et la classe associée et on construit un modèle </a:t>
            </a:r>
          </a:p>
          <a:p>
            <a:r>
              <a:rPr lang="fr-FR" dirty="0" smtClean="0"/>
              <a:t>Classe = </a:t>
            </a:r>
            <a:r>
              <a:rPr lang="fr-FR" dirty="0" smtClean="0">
                <a:sym typeface="Lucida Bright Math Symbol" pitchFamily="2" charset="2"/>
              </a:rPr>
              <a:t>f</a:t>
            </a:r>
            <a:r>
              <a:rPr lang="fr-FR" dirty="0" smtClean="0"/>
              <a:t>(A1,…,An)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Analyse discriminante</a:t>
            </a:r>
          </a:p>
          <a:p>
            <a:pPr lvl="1"/>
            <a:r>
              <a:rPr lang="fr-FR" dirty="0" smtClean="0"/>
              <a:t>Arbres de classification</a:t>
            </a:r>
          </a:p>
          <a:p>
            <a:pPr lvl="1"/>
            <a:r>
              <a:rPr lang="fr-FR" dirty="0" smtClean="0"/>
              <a:t>Machines à noyaux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8056-D989-41CC-AA1A-CC4F16CA4650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08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Un exemple schématique avec 2 classes</a:t>
            </a:r>
            <a:endParaRPr lang="fr-FR" dirty="0"/>
          </a:p>
        </p:txBody>
      </p:sp>
      <p:sp>
        <p:nvSpPr>
          <p:cNvPr id="2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B5E0-87F3-4353-895B-CEE34C63814E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3492" name="Line 3"/>
          <p:cNvSpPr>
            <a:spLocks noChangeShapeType="1"/>
          </p:cNvSpPr>
          <p:nvPr/>
        </p:nvSpPr>
        <p:spPr bwMode="auto">
          <a:xfrm flipV="1">
            <a:off x="685800" y="2344316"/>
            <a:ext cx="0" cy="403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493" name="Line 4"/>
          <p:cNvSpPr>
            <a:spLocks noChangeShapeType="1"/>
          </p:cNvSpPr>
          <p:nvPr/>
        </p:nvSpPr>
        <p:spPr bwMode="auto">
          <a:xfrm>
            <a:off x="688975" y="6381328"/>
            <a:ext cx="6778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1203325" y="55240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4267200" y="3434904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1508125" y="50668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2422525" y="46096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2193925" y="52192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3499" name="Rectangle 10"/>
          <p:cNvSpPr>
            <a:spLocks noChangeArrowheads="1"/>
          </p:cNvSpPr>
          <p:nvPr/>
        </p:nvSpPr>
        <p:spPr bwMode="auto">
          <a:xfrm>
            <a:off x="2955925" y="47620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3500" name="Rectangle 11"/>
          <p:cNvSpPr>
            <a:spLocks noChangeArrowheads="1"/>
          </p:cNvSpPr>
          <p:nvPr/>
        </p:nvSpPr>
        <p:spPr bwMode="auto">
          <a:xfrm>
            <a:off x="3032125" y="37714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3501" name="Rectangle 12"/>
          <p:cNvSpPr>
            <a:spLocks noChangeArrowheads="1"/>
          </p:cNvSpPr>
          <p:nvPr/>
        </p:nvSpPr>
        <p:spPr bwMode="auto">
          <a:xfrm>
            <a:off x="4860925" y="44572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3502" name="Rectangle 13"/>
          <p:cNvSpPr>
            <a:spLocks noChangeArrowheads="1"/>
          </p:cNvSpPr>
          <p:nvPr/>
        </p:nvSpPr>
        <p:spPr bwMode="auto">
          <a:xfrm>
            <a:off x="3946525" y="42286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3503" name="Rectangle 14"/>
          <p:cNvSpPr>
            <a:spLocks noChangeArrowheads="1"/>
          </p:cNvSpPr>
          <p:nvPr/>
        </p:nvSpPr>
        <p:spPr bwMode="auto">
          <a:xfrm>
            <a:off x="4556125" y="39238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3504" name="Rectangle 15"/>
          <p:cNvSpPr>
            <a:spLocks noChangeArrowheads="1"/>
          </p:cNvSpPr>
          <p:nvPr/>
        </p:nvSpPr>
        <p:spPr bwMode="auto">
          <a:xfrm>
            <a:off x="5013325" y="33904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3505" name="Rectangle 16"/>
          <p:cNvSpPr>
            <a:spLocks noChangeArrowheads="1"/>
          </p:cNvSpPr>
          <p:nvPr/>
        </p:nvSpPr>
        <p:spPr bwMode="auto">
          <a:xfrm>
            <a:off x="5546725" y="31618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3506" name="Rectangle 17"/>
          <p:cNvSpPr>
            <a:spLocks noChangeArrowheads="1"/>
          </p:cNvSpPr>
          <p:nvPr/>
        </p:nvSpPr>
        <p:spPr bwMode="auto">
          <a:xfrm>
            <a:off x="5546725" y="40000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3507" name="Rectangle 18"/>
          <p:cNvSpPr>
            <a:spLocks noChangeArrowheads="1"/>
          </p:cNvSpPr>
          <p:nvPr/>
        </p:nvSpPr>
        <p:spPr bwMode="auto">
          <a:xfrm>
            <a:off x="5394325" y="46858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3508" name="Rectangle 19"/>
          <p:cNvSpPr>
            <a:spLocks noChangeArrowheads="1"/>
          </p:cNvSpPr>
          <p:nvPr/>
        </p:nvSpPr>
        <p:spPr bwMode="auto">
          <a:xfrm>
            <a:off x="4403725" y="46858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3509" name="Rectangle 20"/>
          <p:cNvSpPr>
            <a:spLocks noChangeArrowheads="1"/>
          </p:cNvSpPr>
          <p:nvPr/>
        </p:nvSpPr>
        <p:spPr bwMode="auto">
          <a:xfrm>
            <a:off x="3336925" y="54478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3510" name="Rectangle 21"/>
          <p:cNvSpPr>
            <a:spLocks noChangeArrowheads="1"/>
          </p:cNvSpPr>
          <p:nvPr/>
        </p:nvSpPr>
        <p:spPr bwMode="auto">
          <a:xfrm>
            <a:off x="3489325" y="46858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3511" name="Rectangle 22"/>
          <p:cNvSpPr>
            <a:spLocks noChangeArrowheads="1"/>
          </p:cNvSpPr>
          <p:nvPr/>
        </p:nvSpPr>
        <p:spPr bwMode="auto">
          <a:xfrm>
            <a:off x="2803525" y="44572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3512" name="Rectangle 23"/>
          <p:cNvSpPr>
            <a:spLocks noChangeArrowheads="1"/>
          </p:cNvSpPr>
          <p:nvPr/>
        </p:nvSpPr>
        <p:spPr bwMode="auto">
          <a:xfrm>
            <a:off x="7070725" y="6362254"/>
            <a:ext cx="96981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Revenu</a:t>
            </a:r>
          </a:p>
        </p:txBody>
      </p:sp>
      <p:sp>
        <p:nvSpPr>
          <p:cNvPr id="63513" name="Rectangle 24"/>
          <p:cNvSpPr>
            <a:spLocks noChangeArrowheads="1"/>
          </p:cNvSpPr>
          <p:nvPr/>
        </p:nvSpPr>
        <p:spPr bwMode="auto">
          <a:xfrm>
            <a:off x="827584" y="2132856"/>
            <a:ext cx="74058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Dette</a:t>
            </a:r>
          </a:p>
        </p:txBody>
      </p:sp>
      <p:sp>
        <p:nvSpPr>
          <p:cNvPr id="63514" name="Rectangle 25"/>
          <p:cNvSpPr>
            <a:spLocks noChangeArrowheads="1"/>
          </p:cNvSpPr>
          <p:nvPr/>
        </p:nvSpPr>
        <p:spPr bwMode="auto">
          <a:xfrm>
            <a:off x="1889125" y="438105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3515" name="Rectangle 26"/>
          <p:cNvSpPr>
            <a:spLocks noChangeArrowheads="1"/>
          </p:cNvSpPr>
          <p:nvPr/>
        </p:nvSpPr>
        <p:spPr bwMode="auto">
          <a:xfrm>
            <a:off x="6324724" y="2399854"/>
            <a:ext cx="2667397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x: </a:t>
            </a:r>
            <a:r>
              <a:rPr lang="fr-FR" sz="2000" dirty="0" err="1">
                <a:latin typeface="Times New Roman" pitchFamily="18" charset="0"/>
              </a:rPr>
              <a:t>pb</a:t>
            </a:r>
            <a:r>
              <a:rPr lang="fr-FR" sz="2000" dirty="0">
                <a:latin typeface="Times New Roman" pitchFamily="18" charset="0"/>
              </a:rPr>
              <a:t> de remboursement</a:t>
            </a:r>
          </a:p>
          <a:p>
            <a:pPr eaLnBrk="0" hangingPunct="0"/>
            <a:endParaRPr lang="fr-FR" sz="2000" dirty="0">
              <a:latin typeface="Times New Roman" pitchFamily="18" charset="0"/>
            </a:endParaRP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o: pas de </a:t>
            </a:r>
            <a:r>
              <a:rPr lang="fr-FR" sz="2000" dirty="0" err="1">
                <a:latin typeface="Times New Roman" pitchFamily="18" charset="0"/>
              </a:rPr>
              <a:t>pb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6781" y="1581175"/>
            <a:ext cx="7687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b="1" i="1" dirty="0">
                <a:latin typeface="+mn-lt"/>
                <a:cs typeface="Arial" charset="0"/>
              </a:rPr>
              <a:t>La classification c’est apprendre une fonction qui permet d’affecter un nouvel individu dans une classe ou une </a:t>
            </a:r>
            <a:r>
              <a:rPr lang="fr-FR" b="1" i="1" dirty="0" smtClean="0">
                <a:latin typeface="+mn-lt"/>
                <a:cs typeface="Arial" charset="0"/>
              </a:rPr>
              <a:t>autre</a:t>
            </a:r>
            <a:endParaRPr lang="fr-FR" b="1" i="1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0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Classification par analyse discriminante</a:t>
            </a:r>
            <a:endParaRPr lang="fr-FR" dirty="0"/>
          </a:p>
        </p:txBody>
      </p:sp>
      <p:sp>
        <p:nvSpPr>
          <p:cNvPr id="2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58CC-4882-4066-9155-5CA71736219B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4516" name="Freeform 2"/>
          <p:cNvSpPr>
            <a:spLocks/>
          </p:cNvSpPr>
          <p:nvPr/>
        </p:nvSpPr>
        <p:spPr bwMode="auto">
          <a:xfrm>
            <a:off x="609600" y="2438400"/>
            <a:ext cx="4192588" cy="3582988"/>
          </a:xfrm>
          <a:custGeom>
            <a:avLst/>
            <a:gdLst>
              <a:gd name="T0" fmla="*/ 120967519 w 2641"/>
              <a:gd name="T1" fmla="*/ 0 h 2257"/>
              <a:gd name="T2" fmla="*/ 120967519 w 2641"/>
              <a:gd name="T3" fmla="*/ 2147483647 h 2257"/>
              <a:gd name="T4" fmla="*/ 2147483647 w 2641"/>
              <a:gd name="T5" fmla="*/ 2147483647 h 2257"/>
              <a:gd name="T6" fmla="*/ 2147483647 w 2641"/>
              <a:gd name="T7" fmla="*/ 362902493 h 2257"/>
              <a:gd name="T8" fmla="*/ 0 w 2641"/>
              <a:gd name="T9" fmla="*/ 362902493 h 2257"/>
              <a:gd name="T10" fmla="*/ 120967519 w 2641"/>
              <a:gd name="T11" fmla="*/ 362902493 h 2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41"/>
              <a:gd name="T19" fmla="*/ 0 h 2257"/>
              <a:gd name="T20" fmla="*/ 2641 w 2641"/>
              <a:gd name="T21" fmla="*/ 2257 h 2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41" h="2257">
                <a:moveTo>
                  <a:pt x="48" y="0"/>
                </a:moveTo>
                <a:lnTo>
                  <a:pt x="48" y="2256"/>
                </a:lnTo>
                <a:lnTo>
                  <a:pt x="1248" y="2256"/>
                </a:lnTo>
                <a:lnTo>
                  <a:pt x="2640" y="144"/>
                </a:lnTo>
                <a:lnTo>
                  <a:pt x="0" y="144"/>
                </a:lnTo>
                <a:lnTo>
                  <a:pt x="48" y="14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64517" name="Line 4"/>
          <p:cNvSpPr>
            <a:spLocks noChangeShapeType="1"/>
          </p:cNvSpPr>
          <p:nvPr/>
        </p:nvSpPr>
        <p:spPr bwMode="auto">
          <a:xfrm flipV="1">
            <a:off x="685800" y="2058988"/>
            <a:ext cx="0" cy="403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18" name="Line 5"/>
          <p:cNvSpPr>
            <a:spLocks noChangeShapeType="1"/>
          </p:cNvSpPr>
          <p:nvPr/>
        </p:nvSpPr>
        <p:spPr bwMode="auto">
          <a:xfrm>
            <a:off x="688975" y="6096000"/>
            <a:ext cx="6778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1203325" y="53800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4038600" y="329088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4521" name="Rectangle 8"/>
          <p:cNvSpPr>
            <a:spLocks noChangeArrowheads="1"/>
          </p:cNvSpPr>
          <p:nvPr/>
        </p:nvSpPr>
        <p:spPr bwMode="auto">
          <a:xfrm>
            <a:off x="1508125" y="4922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4522" name="Rectangle 9"/>
          <p:cNvSpPr>
            <a:spLocks noChangeArrowheads="1"/>
          </p:cNvSpPr>
          <p:nvPr/>
        </p:nvSpPr>
        <p:spPr bwMode="auto">
          <a:xfrm>
            <a:off x="2422525" y="44656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4523" name="Rectangle 10"/>
          <p:cNvSpPr>
            <a:spLocks noChangeArrowheads="1"/>
          </p:cNvSpPr>
          <p:nvPr/>
        </p:nvSpPr>
        <p:spPr bwMode="auto">
          <a:xfrm>
            <a:off x="2193925" y="50752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4524" name="Rectangle 11"/>
          <p:cNvSpPr>
            <a:spLocks noChangeArrowheads="1"/>
          </p:cNvSpPr>
          <p:nvPr/>
        </p:nvSpPr>
        <p:spPr bwMode="auto">
          <a:xfrm>
            <a:off x="2955925" y="46180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4525" name="Rectangle 12"/>
          <p:cNvSpPr>
            <a:spLocks noChangeArrowheads="1"/>
          </p:cNvSpPr>
          <p:nvPr/>
        </p:nvSpPr>
        <p:spPr bwMode="auto">
          <a:xfrm>
            <a:off x="3032125" y="36274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4526" name="Rectangle 13"/>
          <p:cNvSpPr>
            <a:spLocks noChangeArrowheads="1"/>
          </p:cNvSpPr>
          <p:nvPr/>
        </p:nvSpPr>
        <p:spPr bwMode="auto">
          <a:xfrm>
            <a:off x="4860925" y="43132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4527" name="Rectangle 14"/>
          <p:cNvSpPr>
            <a:spLocks noChangeArrowheads="1"/>
          </p:cNvSpPr>
          <p:nvPr/>
        </p:nvSpPr>
        <p:spPr bwMode="auto">
          <a:xfrm>
            <a:off x="3946525" y="40846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4528" name="Rectangle 15"/>
          <p:cNvSpPr>
            <a:spLocks noChangeArrowheads="1"/>
          </p:cNvSpPr>
          <p:nvPr/>
        </p:nvSpPr>
        <p:spPr bwMode="auto">
          <a:xfrm>
            <a:off x="4556125" y="3779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4529" name="Rectangle 16"/>
          <p:cNvSpPr>
            <a:spLocks noChangeArrowheads="1"/>
          </p:cNvSpPr>
          <p:nvPr/>
        </p:nvSpPr>
        <p:spPr bwMode="auto">
          <a:xfrm>
            <a:off x="5013325" y="32464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4530" name="Rectangle 17"/>
          <p:cNvSpPr>
            <a:spLocks noChangeArrowheads="1"/>
          </p:cNvSpPr>
          <p:nvPr/>
        </p:nvSpPr>
        <p:spPr bwMode="auto">
          <a:xfrm>
            <a:off x="5546725" y="3017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4531" name="Rectangle 18"/>
          <p:cNvSpPr>
            <a:spLocks noChangeArrowheads="1"/>
          </p:cNvSpPr>
          <p:nvPr/>
        </p:nvSpPr>
        <p:spPr bwMode="auto">
          <a:xfrm>
            <a:off x="5546725" y="38560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4532" name="Rectangle 19"/>
          <p:cNvSpPr>
            <a:spLocks noChangeArrowheads="1"/>
          </p:cNvSpPr>
          <p:nvPr/>
        </p:nvSpPr>
        <p:spPr bwMode="auto">
          <a:xfrm>
            <a:off x="5394325" y="4541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4533" name="Rectangle 20"/>
          <p:cNvSpPr>
            <a:spLocks noChangeArrowheads="1"/>
          </p:cNvSpPr>
          <p:nvPr/>
        </p:nvSpPr>
        <p:spPr bwMode="auto">
          <a:xfrm>
            <a:off x="4403725" y="4541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4534" name="Rectangle 21"/>
          <p:cNvSpPr>
            <a:spLocks noChangeArrowheads="1"/>
          </p:cNvSpPr>
          <p:nvPr/>
        </p:nvSpPr>
        <p:spPr bwMode="auto">
          <a:xfrm>
            <a:off x="3336925" y="5303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4535" name="Rectangle 22"/>
          <p:cNvSpPr>
            <a:spLocks noChangeArrowheads="1"/>
          </p:cNvSpPr>
          <p:nvPr/>
        </p:nvSpPr>
        <p:spPr bwMode="auto">
          <a:xfrm>
            <a:off x="3489325" y="4541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4536" name="Rectangle 23"/>
          <p:cNvSpPr>
            <a:spLocks noChangeArrowheads="1"/>
          </p:cNvSpPr>
          <p:nvPr/>
        </p:nvSpPr>
        <p:spPr bwMode="auto">
          <a:xfrm>
            <a:off x="2803525" y="43132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4539" name="Rectangle 26"/>
          <p:cNvSpPr>
            <a:spLocks noChangeArrowheads="1"/>
          </p:cNvSpPr>
          <p:nvPr/>
        </p:nvSpPr>
        <p:spPr bwMode="auto">
          <a:xfrm>
            <a:off x="1889125" y="42370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4541" name="Line 28"/>
          <p:cNvSpPr>
            <a:spLocks noChangeShapeType="1"/>
          </p:cNvSpPr>
          <p:nvPr/>
        </p:nvSpPr>
        <p:spPr bwMode="auto">
          <a:xfrm flipV="1">
            <a:off x="2592388" y="2287588"/>
            <a:ext cx="2511425" cy="3806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6926709" y="6218238"/>
            <a:ext cx="96981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Revenu</a:t>
            </a: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683568" y="1988840"/>
            <a:ext cx="74058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Dette</a:t>
            </a: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6180708" y="2255838"/>
            <a:ext cx="2667397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x: </a:t>
            </a:r>
            <a:r>
              <a:rPr lang="fr-FR" sz="2000" dirty="0" err="1">
                <a:latin typeface="Times New Roman" pitchFamily="18" charset="0"/>
              </a:rPr>
              <a:t>pb</a:t>
            </a:r>
            <a:r>
              <a:rPr lang="fr-FR" sz="2000" dirty="0">
                <a:latin typeface="Times New Roman" pitchFamily="18" charset="0"/>
              </a:rPr>
              <a:t> de remboursement</a:t>
            </a:r>
          </a:p>
          <a:p>
            <a:pPr eaLnBrk="0" hangingPunct="0"/>
            <a:endParaRPr lang="fr-FR" sz="2000" dirty="0">
              <a:latin typeface="Times New Roman" pitchFamily="18" charset="0"/>
            </a:endParaRP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o: pas de </a:t>
            </a:r>
            <a:r>
              <a:rPr lang="fr-FR" sz="2000" dirty="0" err="1">
                <a:latin typeface="Times New Roman" pitchFamily="18" charset="0"/>
              </a:rPr>
              <a:t>pb</a:t>
            </a:r>
            <a:endParaRPr lang="fr-FR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1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118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Classification par arbre de décision</a:t>
            </a:r>
            <a:endParaRPr lang="fr-FR" dirty="0"/>
          </a:p>
        </p:txBody>
      </p:sp>
      <p:sp>
        <p:nvSpPr>
          <p:cNvPr id="2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0050-CC28-49C0-BA0A-1CD2A1B314E7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5540" name="Rectangle 2"/>
          <p:cNvSpPr>
            <a:spLocks noChangeArrowheads="1"/>
          </p:cNvSpPr>
          <p:nvPr/>
        </p:nvSpPr>
        <p:spPr bwMode="auto">
          <a:xfrm>
            <a:off x="914400" y="2438400"/>
            <a:ext cx="3657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762000" y="4114800"/>
            <a:ext cx="25908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2" name="Line 5"/>
          <p:cNvSpPr>
            <a:spLocks noChangeShapeType="1"/>
          </p:cNvSpPr>
          <p:nvPr/>
        </p:nvSpPr>
        <p:spPr bwMode="auto">
          <a:xfrm flipV="1">
            <a:off x="685800" y="2058988"/>
            <a:ext cx="0" cy="403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688975" y="6096000"/>
            <a:ext cx="6778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4" name="Rectangle 7"/>
          <p:cNvSpPr>
            <a:spLocks noChangeArrowheads="1"/>
          </p:cNvSpPr>
          <p:nvPr/>
        </p:nvSpPr>
        <p:spPr bwMode="auto">
          <a:xfrm>
            <a:off x="1203325" y="53800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5545" name="Rectangle 8"/>
          <p:cNvSpPr>
            <a:spLocks noChangeArrowheads="1"/>
          </p:cNvSpPr>
          <p:nvPr/>
        </p:nvSpPr>
        <p:spPr bwMode="auto">
          <a:xfrm>
            <a:off x="4038600" y="329088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5546" name="Rectangle 9"/>
          <p:cNvSpPr>
            <a:spLocks noChangeArrowheads="1"/>
          </p:cNvSpPr>
          <p:nvPr/>
        </p:nvSpPr>
        <p:spPr bwMode="auto">
          <a:xfrm>
            <a:off x="1508125" y="4922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5547" name="Rectangle 10"/>
          <p:cNvSpPr>
            <a:spLocks noChangeArrowheads="1"/>
          </p:cNvSpPr>
          <p:nvPr/>
        </p:nvSpPr>
        <p:spPr bwMode="auto">
          <a:xfrm>
            <a:off x="2422525" y="44656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5548" name="Rectangle 11"/>
          <p:cNvSpPr>
            <a:spLocks noChangeArrowheads="1"/>
          </p:cNvSpPr>
          <p:nvPr/>
        </p:nvSpPr>
        <p:spPr bwMode="auto">
          <a:xfrm>
            <a:off x="2193925" y="50752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5549" name="Rectangle 12"/>
          <p:cNvSpPr>
            <a:spLocks noChangeArrowheads="1"/>
          </p:cNvSpPr>
          <p:nvPr/>
        </p:nvSpPr>
        <p:spPr bwMode="auto">
          <a:xfrm>
            <a:off x="2955925" y="46180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5550" name="Rectangle 13"/>
          <p:cNvSpPr>
            <a:spLocks noChangeArrowheads="1"/>
          </p:cNvSpPr>
          <p:nvPr/>
        </p:nvSpPr>
        <p:spPr bwMode="auto">
          <a:xfrm>
            <a:off x="3032125" y="36274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5551" name="Rectangle 14"/>
          <p:cNvSpPr>
            <a:spLocks noChangeArrowheads="1"/>
          </p:cNvSpPr>
          <p:nvPr/>
        </p:nvSpPr>
        <p:spPr bwMode="auto">
          <a:xfrm>
            <a:off x="4860925" y="43132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5552" name="Rectangle 15"/>
          <p:cNvSpPr>
            <a:spLocks noChangeArrowheads="1"/>
          </p:cNvSpPr>
          <p:nvPr/>
        </p:nvSpPr>
        <p:spPr bwMode="auto">
          <a:xfrm>
            <a:off x="3946525" y="40846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5553" name="Rectangle 16"/>
          <p:cNvSpPr>
            <a:spLocks noChangeArrowheads="1"/>
          </p:cNvSpPr>
          <p:nvPr/>
        </p:nvSpPr>
        <p:spPr bwMode="auto">
          <a:xfrm>
            <a:off x="4556125" y="3779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5554" name="Rectangle 17"/>
          <p:cNvSpPr>
            <a:spLocks noChangeArrowheads="1"/>
          </p:cNvSpPr>
          <p:nvPr/>
        </p:nvSpPr>
        <p:spPr bwMode="auto">
          <a:xfrm>
            <a:off x="5013325" y="32464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5555" name="Rectangle 18"/>
          <p:cNvSpPr>
            <a:spLocks noChangeArrowheads="1"/>
          </p:cNvSpPr>
          <p:nvPr/>
        </p:nvSpPr>
        <p:spPr bwMode="auto">
          <a:xfrm>
            <a:off x="5546725" y="3017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5556" name="Rectangle 19"/>
          <p:cNvSpPr>
            <a:spLocks noChangeArrowheads="1"/>
          </p:cNvSpPr>
          <p:nvPr/>
        </p:nvSpPr>
        <p:spPr bwMode="auto">
          <a:xfrm>
            <a:off x="5546725" y="38560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5557" name="Rectangle 20"/>
          <p:cNvSpPr>
            <a:spLocks noChangeArrowheads="1"/>
          </p:cNvSpPr>
          <p:nvPr/>
        </p:nvSpPr>
        <p:spPr bwMode="auto">
          <a:xfrm>
            <a:off x="5394325" y="4541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5558" name="Rectangle 21"/>
          <p:cNvSpPr>
            <a:spLocks noChangeArrowheads="1"/>
          </p:cNvSpPr>
          <p:nvPr/>
        </p:nvSpPr>
        <p:spPr bwMode="auto">
          <a:xfrm>
            <a:off x="4403725" y="4541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5559" name="Rectangle 22"/>
          <p:cNvSpPr>
            <a:spLocks noChangeArrowheads="1"/>
          </p:cNvSpPr>
          <p:nvPr/>
        </p:nvSpPr>
        <p:spPr bwMode="auto">
          <a:xfrm>
            <a:off x="3336925" y="5303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5560" name="Rectangle 23"/>
          <p:cNvSpPr>
            <a:spLocks noChangeArrowheads="1"/>
          </p:cNvSpPr>
          <p:nvPr/>
        </p:nvSpPr>
        <p:spPr bwMode="auto">
          <a:xfrm>
            <a:off x="3489325" y="4541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5561" name="Rectangle 24"/>
          <p:cNvSpPr>
            <a:spLocks noChangeArrowheads="1"/>
          </p:cNvSpPr>
          <p:nvPr/>
        </p:nvSpPr>
        <p:spPr bwMode="auto">
          <a:xfrm>
            <a:off x="2803525" y="43132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5564" name="Rectangle 27"/>
          <p:cNvSpPr>
            <a:spLocks noChangeArrowheads="1"/>
          </p:cNvSpPr>
          <p:nvPr/>
        </p:nvSpPr>
        <p:spPr bwMode="auto">
          <a:xfrm>
            <a:off x="1889125" y="42370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7070725" y="6218238"/>
            <a:ext cx="96981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Revenu</a:t>
            </a: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179512" y="1628800"/>
            <a:ext cx="74058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Dette</a:t>
            </a: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6324724" y="2255838"/>
            <a:ext cx="2667397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x: </a:t>
            </a:r>
            <a:r>
              <a:rPr lang="fr-FR" sz="2000" dirty="0" err="1">
                <a:latin typeface="Times New Roman" pitchFamily="18" charset="0"/>
              </a:rPr>
              <a:t>pb</a:t>
            </a:r>
            <a:r>
              <a:rPr lang="fr-FR" sz="2000" dirty="0">
                <a:latin typeface="Times New Roman" pitchFamily="18" charset="0"/>
              </a:rPr>
              <a:t> de remboursement</a:t>
            </a:r>
          </a:p>
          <a:p>
            <a:pPr eaLnBrk="0" hangingPunct="0"/>
            <a:endParaRPr lang="fr-FR" sz="2000" dirty="0">
              <a:latin typeface="Times New Roman" pitchFamily="18" charset="0"/>
            </a:endParaRP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o: pas de </a:t>
            </a:r>
            <a:r>
              <a:rPr lang="fr-FR" sz="2000" dirty="0" err="1">
                <a:latin typeface="Times New Roman" pitchFamily="18" charset="0"/>
              </a:rPr>
              <a:t>pb</a:t>
            </a:r>
            <a:endParaRPr lang="fr-FR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1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Classification par machine à noyaux</a:t>
            </a:r>
            <a:endParaRPr lang="fr-FR" dirty="0"/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E434-36F5-4A31-85E2-971ADA6BB17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6564" name="Freeform 2"/>
          <p:cNvSpPr>
            <a:spLocks/>
          </p:cNvSpPr>
          <p:nvPr/>
        </p:nvSpPr>
        <p:spPr bwMode="auto">
          <a:xfrm>
            <a:off x="3136900" y="2943225"/>
            <a:ext cx="3957638" cy="3197225"/>
          </a:xfrm>
          <a:custGeom>
            <a:avLst/>
            <a:gdLst>
              <a:gd name="T0" fmla="*/ 57964397 w 2493"/>
              <a:gd name="T1" fmla="*/ 2147483647 h 2014"/>
              <a:gd name="T2" fmla="*/ 93246575 w 2493"/>
              <a:gd name="T3" fmla="*/ 2147483647 h 2014"/>
              <a:gd name="T4" fmla="*/ 158769057 w 2493"/>
              <a:gd name="T5" fmla="*/ 2147483647 h 2014"/>
              <a:gd name="T6" fmla="*/ 209173806 w 2493"/>
              <a:gd name="T7" fmla="*/ 2147483647 h 2014"/>
              <a:gd name="T8" fmla="*/ 309978442 w 2493"/>
              <a:gd name="T9" fmla="*/ 2147483647 h 2014"/>
              <a:gd name="T10" fmla="*/ 458668514 w 2493"/>
              <a:gd name="T11" fmla="*/ 2147483647 h 2014"/>
              <a:gd name="T12" fmla="*/ 1060986690 w 2493"/>
              <a:gd name="T13" fmla="*/ 2101810597 h 2014"/>
              <a:gd name="T14" fmla="*/ 1260078187 w 2493"/>
              <a:gd name="T15" fmla="*/ 1917840029 h 2014"/>
              <a:gd name="T16" fmla="*/ 1728827522 w 2493"/>
              <a:gd name="T17" fmla="*/ 1552416271 h 2014"/>
              <a:gd name="T18" fmla="*/ 2147483647 w 2493"/>
              <a:gd name="T19" fmla="*/ 917337049 h 2014"/>
              <a:gd name="T20" fmla="*/ 2147483647 w 2493"/>
              <a:gd name="T21" fmla="*/ 751006579 h 2014"/>
              <a:gd name="T22" fmla="*/ 2147483647 w 2493"/>
              <a:gd name="T23" fmla="*/ 650200353 h 2014"/>
              <a:gd name="T24" fmla="*/ 2147483647 w 2493"/>
              <a:gd name="T25" fmla="*/ 534273194 h 2014"/>
              <a:gd name="T26" fmla="*/ 2147483647 w 2493"/>
              <a:gd name="T27" fmla="*/ 332660644 h 2014"/>
              <a:gd name="T28" fmla="*/ 2147483647 w 2493"/>
              <a:gd name="T29" fmla="*/ 216733484 h 2014"/>
              <a:gd name="T30" fmla="*/ 2147483647 w 2493"/>
              <a:gd name="T31" fmla="*/ 133569092 h 2014"/>
              <a:gd name="T32" fmla="*/ 2147483647 w 2493"/>
              <a:gd name="T33" fmla="*/ 50403125 h 2014"/>
              <a:gd name="T34" fmla="*/ 2147483647 w 2493"/>
              <a:gd name="T35" fmla="*/ 32762829 h 2014"/>
              <a:gd name="T36" fmla="*/ 2147483647 w 2493"/>
              <a:gd name="T37" fmla="*/ 166330322 h 2014"/>
              <a:gd name="T38" fmla="*/ 2147483647 w 2493"/>
              <a:gd name="T39" fmla="*/ 2147483647 h 2014"/>
              <a:gd name="T40" fmla="*/ 2147483647 w 2493"/>
              <a:gd name="T41" fmla="*/ 2147483647 h 2014"/>
              <a:gd name="T42" fmla="*/ 2147483647 w 2493"/>
              <a:gd name="T43" fmla="*/ 2147483647 h 2014"/>
              <a:gd name="T44" fmla="*/ 2147483647 w 2493"/>
              <a:gd name="T45" fmla="*/ 2147483647 h 2014"/>
              <a:gd name="T46" fmla="*/ 2147483647 w 2493"/>
              <a:gd name="T47" fmla="*/ 2147483647 h 2014"/>
              <a:gd name="T48" fmla="*/ 2147483647 w 2493"/>
              <a:gd name="T49" fmla="*/ 2147483647 h 2014"/>
              <a:gd name="T50" fmla="*/ 2061488059 w 2493"/>
              <a:gd name="T51" fmla="*/ 2147483647 h 2014"/>
              <a:gd name="T52" fmla="*/ 458668514 w 2493"/>
              <a:gd name="T53" fmla="*/ 2147483647 h 2014"/>
              <a:gd name="T54" fmla="*/ 241935035 w 2493"/>
              <a:gd name="T55" fmla="*/ 2147483647 h 2014"/>
              <a:gd name="T56" fmla="*/ 108367533 w 2493"/>
              <a:gd name="T57" fmla="*/ 2147483647 h 2014"/>
              <a:gd name="T58" fmla="*/ 57964397 w 2493"/>
              <a:gd name="T59" fmla="*/ 2147483647 h 201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493"/>
              <a:gd name="T91" fmla="*/ 0 h 2014"/>
              <a:gd name="T92" fmla="*/ 2493 w 2493"/>
              <a:gd name="T93" fmla="*/ 2014 h 201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493" h="2014">
                <a:moveTo>
                  <a:pt x="23" y="1940"/>
                </a:moveTo>
                <a:cubicBezTo>
                  <a:pt x="18" y="1865"/>
                  <a:pt x="0" y="1797"/>
                  <a:pt x="37" y="1728"/>
                </a:cubicBezTo>
                <a:cubicBezTo>
                  <a:pt x="61" y="1621"/>
                  <a:pt x="29" y="1509"/>
                  <a:pt x="63" y="1403"/>
                </a:cubicBezTo>
                <a:cubicBezTo>
                  <a:pt x="68" y="1370"/>
                  <a:pt x="72" y="1329"/>
                  <a:pt x="83" y="1297"/>
                </a:cubicBezTo>
                <a:cubicBezTo>
                  <a:pt x="93" y="1268"/>
                  <a:pt x="113" y="1248"/>
                  <a:pt x="123" y="1218"/>
                </a:cubicBezTo>
                <a:cubicBezTo>
                  <a:pt x="137" y="1174"/>
                  <a:pt x="150" y="1138"/>
                  <a:pt x="182" y="1105"/>
                </a:cubicBezTo>
                <a:cubicBezTo>
                  <a:pt x="211" y="997"/>
                  <a:pt x="337" y="896"/>
                  <a:pt x="421" y="834"/>
                </a:cubicBezTo>
                <a:cubicBezTo>
                  <a:pt x="449" y="813"/>
                  <a:pt x="472" y="782"/>
                  <a:pt x="500" y="761"/>
                </a:cubicBezTo>
                <a:cubicBezTo>
                  <a:pt x="563" y="713"/>
                  <a:pt x="622" y="663"/>
                  <a:pt x="686" y="616"/>
                </a:cubicBezTo>
                <a:cubicBezTo>
                  <a:pt x="788" y="541"/>
                  <a:pt x="866" y="428"/>
                  <a:pt x="977" y="364"/>
                </a:cubicBezTo>
                <a:cubicBezTo>
                  <a:pt x="1068" y="311"/>
                  <a:pt x="1015" y="341"/>
                  <a:pt x="1142" y="298"/>
                </a:cubicBezTo>
                <a:cubicBezTo>
                  <a:pt x="1201" y="278"/>
                  <a:pt x="1149" y="290"/>
                  <a:pt x="1215" y="258"/>
                </a:cubicBezTo>
                <a:cubicBezTo>
                  <a:pt x="1258" y="237"/>
                  <a:pt x="1309" y="228"/>
                  <a:pt x="1354" y="212"/>
                </a:cubicBezTo>
                <a:cubicBezTo>
                  <a:pt x="1415" y="191"/>
                  <a:pt x="1453" y="162"/>
                  <a:pt x="1506" y="132"/>
                </a:cubicBezTo>
                <a:cubicBezTo>
                  <a:pt x="1528" y="119"/>
                  <a:pt x="1549" y="94"/>
                  <a:pt x="1573" y="86"/>
                </a:cubicBezTo>
                <a:cubicBezTo>
                  <a:pt x="1648" y="61"/>
                  <a:pt x="1727" y="61"/>
                  <a:pt x="1804" y="53"/>
                </a:cubicBezTo>
                <a:cubicBezTo>
                  <a:pt x="1862" y="47"/>
                  <a:pt x="1927" y="22"/>
                  <a:pt x="1983" y="20"/>
                </a:cubicBezTo>
                <a:cubicBezTo>
                  <a:pt x="2089" y="16"/>
                  <a:pt x="2195" y="15"/>
                  <a:pt x="2301" y="13"/>
                </a:cubicBezTo>
                <a:cubicBezTo>
                  <a:pt x="2375" y="21"/>
                  <a:pt x="2390" y="0"/>
                  <a:pt x="2400" y="66"/>
                </a:cubicBezTo>
                <a:cubicBezTo>
                  <a:pt x="2423" y="536"/>
                  <a:pt x="2449" y="1007"/>
                  <a:pt x="2493" y="1476"/>
                </a:cubicBezTo>
                <a:cubicBezTo>
                  <a:pt x="2488" y="1627"/>
                  <a:pt x="2487" y="1772"/>
                  <a:pt x="2460" y="1920"/>
                </a:cubicBezTo>
                <a:cubicBezTo>
                  <a:pt x="2477" y="2014"/>
                  <a:pt x="2477" y="1955"/>
                  <a:pt x="2281" y="1946"/>
                </a:cubicBezTo>
                <a:cubicBezTo>
                  <a:pt x="2190" y="1942"/>
                  <a:pt x="2100" y="1935"/>
                  <a:pt x="2010" y="1926"/>
                </a:cubicBezTo>
                <a:cubicBezTo>
                  <a:pt x="1848" y="1935"/>
                  <a:pt x="1688" y="1953"/>
                  <a:pt x="1526" y="1960"/>
                </a:cubicBezTo>
                <a:cubicBezTo>
                  <a:pt x="1404" y="1988"/>
                  <a:pt x="1224" y="1947"/>
                  <a:pt x="1096" y="1940"/>
                </a:cubicBezTo>
                <a:cubicBezTo>
                  <a:pt x="1004" y="1925"/>
                  <a:pt x="911" y="1913"/>
                  <a:pt x="818" y="1907"/>
                </a:cubicBezTo>
                <a:cubicBezTo>
                  <a:pt x="606" y="1913"/>
                  <a:pt x="394" y="1922"/>
                  <a:pt x="182" y="1926"/>
                </a:cubicBezTo>
                <a:cubicBezTo>
                  <a:pt x="164" y="1929"/>
                  <a:pt x="116" y="1936"/>
                  <a:pt x="96" y="1940"/>
                </a:cubicBezTo>
                <a:cubicBezTo>
                  <a:pt x="82" y="1943"/>
                  <a:pt x="56" y="1954"/>
                  <a:pt x="43" y="1953"/>
                </a:cubicBezTo>
                <a:cubicBezTo>
                  <a:pt x="35" y="1952"/>
                  <a:pt x="30" y="1944"/>
                  <a:pt x="23" y="194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66565" name="Line 4"/>
          <p:cNvSpPr>
            <a:spLocks noChangeShapeType="1"/>
          </p:cNvSpPr>
          <p:nvPr/>
        </p:nvSpPr>
        <p:spPr bwMode="auto">
          <a:xfrm flipV="1">
            <a:off x="685800" y="2058988"/>
            <a:ext cx="0" cy="403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66" name="Line 5"/>
          <p:cNvSpPr>
            <a:spLocks noChangeShapeType="1"/>
          </p:cNvSpPr>
          <p:nvPr/>
        </p:nvSpPr>
        <p:spPr bwMode="auto">
          <a:xfrm>
            <a:off x="688975" y="6096000"/>
            <a:ext cx="6778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1203325" y="53800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6568" name="Rectangle 7"/>
          <p:cNvSpPr>
            <a:spLocks noChangeArrowheads="1"/>
          </p:cNvSpPr>
          <p:nvPr/>
        </p:nvSpPr>
        <p:spPr bwMode="auto">
          <a:xfrm>
            <a:off x="4267200" y="329088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6569" name="Rectangle 8"/>
          <p:cNvSpPr>
            <a:spLocks noChangeArrowheads="1"/>
          </p:cNvSpPr>
          <p:nvPr/>
        </p:nvSpPr>
        <p:spPr bwMode="auto">
          <a:xfrm>
            <a:off x="1508125" y="4922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6570" name="Rectangle 9"/>
          <p:cNvSpPr>
            <a:spLocks noChangeArrowheads="1"/>
          </p:cNvSpPr>
          <p:nvPr/>
        </p:nvSpPr>
        <p:spPr bwMode="auto">
          <a:xfrm>
            <a:off x="2422525" y="44656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6571" name="Rectangle 10"/>
          <p:cNvSpPr>
            <a:spLocks noChangeArrowheads="1"/>
          </p:cNvSpPr>
          <p:nvPr/>
        </p:nvSpPr>
        <p:spPr bwMode="auto">
          <a:xfrm>
            <a:off x="2193925" y="50752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6572" name="Rectangle 11"/>
          <p:cNvSpPr>
            <a:spLocks noChangeArrowheads="1"/>
          </p:cNvSpPr>
          <p:nvPr/>
        </p:nvSpPr>
        <p:spPr bwMode="auto">
          <a:xfrm>
            <a:off x="2955925" y="46180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6573" name="Rectangle 12"/>
          <p:cNvSpPr>
            <a:spLocks noChangeArrowheads="1"/>
          </p:cNvSpPr>
          <p:nvPr/>
        </p:nvSpPr>
        <p:spPr bwMode="auto">
          <a:xfrm>
            <a:off x="3032125" y="36274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6574" name="Rectangle 13"/>
          <p:cNvSpPr>
            <a:spLocks noChangeArrowheads="1"/>
          </p:cNvSpPr>
          <p:nvPr/>
        </p:nvSpPr>
        <p:spPr bwMode="auto">
          <a:xfrm>
            <a:off x="4860925" y="43132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66575" name="Rectangle 14"/>
          <p:cNvSpPr>
            <a:spLocks noChangeArrowheads="1"/>
          </p:cNvSpPr>
          <p:nvPr/>
        </p:nvSpPr>
        <p:spPr bwMode="auto">
          <a:xfrm>
            <a:off x="3946525" y="40846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6576" name="Rectangle 15"/>
          <p:cNvSpPr>
            <a:spLocks noChangeArrowheads="1"/>
          </p:cNvSpPr>
          <p:nvPr/>
        </p:nvSpPr>
        <p:spPr bwMode="auto">
          <a:xfrm>
            <a:off x="4556125" y="3779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6577" name="Rectangle 16"/>
          <p:cNvSpPr>
            <a:spLocks noChangeArrowheads="1"/>
          </p:cNvSpPr>
          <p:nvPr/>
        </p:nvSpPr>
        <p:spPr bwMode="auto">
          <a:xfrm>
            <a:off x="5013325" y="32464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6578" name="Rectangle 17"/>
          <p:cNvSpPr>
            <a:spLocks noChangeArrowheads="1"/>
          </p:cNvSpPr>
          <p:nvPr/>
        </p:nvSpPr>
        <p:spPr bwMode="auto">
          <a:xfrm>
            <a:off x="5546725" y="3017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6579" name="Rectangle 18"/>
          <p:cNvSpPr>
            <a:spLocks noChangeArrowheads="1"/>
          </p:cNvSpPr>
          <p:nvPr/>
        </p:nvSpPr>
        <p:spPr bwMode="auto">
          <a:xfrm>
            <a:off x="5546725" y="38560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6580" name="Rectangle 19"/>
          <p:cNvSpPr>
            <a:spLocks noChangeArrowheads="1"/>
          </p:cNvSpPr>
          <p:nvPr/>
        </p:nvSpPr>
        <p:spPr bwMode="auto">
          <a:xfrm>
            <a:off x="5394325" y="4541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6581" name="Rectangle 20"/>
          <p:cNvSpPr>
            <a:spLocks noChangeArrowheads="1"/>
          </p:cNvSpPr>
          <p:nvPr/>
        </p:nvSpPr>
        <p:spPr bwMode="auto">
          <a:xfrm>
            <a:off x="4403725" y="4541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6582" name="Rectangle 21"/>
          <p:cNvSpPr>
            <a:spLocks noChangeArrowheads="1"/>
          </p:cNvSpPr>
          <p:nvPr/>
        </p:nvSpPr>
        <p:spPr bwMode="auto">
          <a:xfrm>
            <a:off x="3336925" y="5303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6583" name="Rectangle 22"/>
          <p:cNvSpPr>
            <a:spLocks noChangeArrowheads="1"/>
          </p:cNvSpPr>
          <p:nvPr/>
        </p:nvSpPr>
        <p:spPr bwMode="auto">
          <a:xfrm>
            <a:off x="3489325" y="45418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6584" name="Rectangle 23"/>
          <p:cNvSpPr>
            <a:spLocks noChangeArrowheads="1"/>
          </p:cNvSpPr>
          <p:nvPr/>
        </p:nvSpPr>
        <p:spPr bwMode="auto">
          <a:xfrm>
            <a:off x="2803525" y="43132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6587" name="Rectangle 26"/>
          <p:cNvSpPr>
            <a:spLocks noChangeArrowheads="1"/>
          </p:cNvSpPr>
          <p:nvPr/>
        </p:nvSpPr>
        <p:spPr bwMode="auto">
          <a:xfrm>
            <a:off x="1889125" y="42370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7070725" y="6218238"/>
            <a:ext cx="96981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Revenu</a:t>
            </a: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179512" y="1628800"/>
            <a:ext cx="74058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Dette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6324724" y="2255838"/>
            <a:ext cx="2667397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x: </a:t>
            </a:r>
            <a:r>
              <a:rPr lang="fr-FR" sz="2000" dirty="0" err="1">
                <a:latin typeface="Times New Roman" pitchFamily="18" charset="0"/>
              </a:rPr>
              <a:t>pb</a:t>
            </a:r>
            <a:r>
              <a:rPr lang="fr-FR" sz="2000" dirty="0">
                <a:latin typeface="Times New Roman" pitchFamily="18" charset="0"/>
              </a:rPr>
              <a:t> de remboursement</a:t>
            </a:r>
          </a:p>
          <a:p>
            <a:pPr eaLnBrk="0" hangingPunct="0"/>
            <a:endParaRPr lang="fr-FR" sz="2000" dirty="0">
              <a:latin typeface="Times New Roman" pitchFamily="18" charset="0"/>
            </a:endParaRPr>
          </a:p>
          <a:p>
            <a:pPr eaLnBrk="0" hangingPunct="0"/>
            <a:r>
              <a:rPr lang="fr-FR" sz="2000" dirty="0">
                <a:latin typeface="Times New Roman" pitchFamily="18" charset="0"/>
              </a:rPr>
              <a:t>o: pas de </a:t>
            </a:r>
            <a:r>
              <a:rPr lang="fr-FR" sz="2000" dirty="0" err="1">
                <a:latin typeface="Times New Roman" pitchFamily="18" charset="0"/>
              </a:rPr>
              <a:t>pb</a:t>
            </a:r>
            <a:endParaRPr lang="fr-FR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De la Statistique …</a:t>
            </a:r>
            <a:endParaRPr lang="fr-FR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smtClean="0"/>
              <a:t>Quelques centaines d’individus,</a:t>
            </a:r>
          </a:p>
          <a:p>
            <a:r>
              <a:rPr lang="fr-CA" smtClean="0"/>
              <a:t>Quelques variables,</a:t>
            </a:r>
          </a:p>
          <a:p>
            <a:r>
              <a:rPr lang="fr-CA" smtClean="0"/>
              <a:t>Fortes hypothèses sur les lois statistiques suivies,</a:t>
            </a:r>
          </a:p>
          <a:p>
            <a:r>
              <a:rPr lang="fr-CA" smtClean="0"/>
              <a:t>Importance accordée au calcul,</a:t>
            </a:r>
          </a:p>
          <a:p>
            <a:r>
              <a:rPr lang="fr-CA" smtClean="0"/>
              <a:t>Échantillon aléatoire.</a:t>
            </a:r>
            <a:endParaRPr lang="fr-FR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74F1-A104-4E7B-B34B-30E51494725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9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Data mining : Estimation</a:t>
            </a:r>
            <a:endParaRPr lang="fr-FR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Estimer (prédire) la valeur d’une variable à valeurs continues à partir des valeurs d’autres attributs</a:t>
            </a:r>
          </a:p>
          <a:p>
            <a:endParaRPr lang="fr-FR" smtClean="0"/>
          </a:p>
          <a:p>
            <a:pPr lvl="1"/>
            <a:r>
              <a:rPr lang="fr-FR" smtClean="0"/>
              <a:t>Régression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Machines à noyaux</a:t>
            </a:r>
          </a:p>
          <a:p>
            <a:pPr lvl="1"/>
            <a:endParaRPr lang="fr-FR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00C2-CD1A-4F5B-92E2-AEB89BDCE0B7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7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Régression linéaire simple</a:t>
            </a:r>
            <a:endParaRPr lang="fr-FR" dirty="0"/>
          </a:p>
        </p:txBody>
      </p:sp>
      <p:sp>
        <p:nvSpPr>
          <p:cNvPr id="1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549E-35C4-4CFB-BCB7-0C7494AA6D87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68612" name="Line 3"/>
          <p:cNvSpPr>
            <a:spLocks noChangeShapeType="1"/>
          </p:cNvSpPr>
          <p:nvPr/>
        </p:nvSpPr>
        <p:spPr bwMode="auto">
          <a:xfrm flipV="1">
            <a:off x="685800" y="2416175"/>
            <a:ext cx="0" cy="403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13" name="Line 4"/>
          <p:cNvSpPr>
            <a:spLocks noChangeShapeType="1"/>
          </p:cNvSpPr>
          <p:nvPr/>
        </p:nvSpPr>
        <p:spPr bwMode="auto">
          <a:xfrm>
            <a:off x="688975" y="6453188"/>
            <a:ext cx="6778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3946525" y="44418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8615" name="Rectangle 6"/>
          <p:cNvSpPr>
            <a:spLocks noChangeArrowheads="1"/>
          </p:cNvSpPr>
          <p:nvPr/>
        </p:nvSpPr>
        <p:spPr bwMode="auto">
          <a:xfrm>
            <a:off x="4556125" y="41370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5013325" y="36036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5546725" y="33750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5791200" y="393858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2057400" y="508158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8620" name="Rectangle 11"/>
          <p:cNvSpPr>
            <a:spLocks noChangeArrowheads="1"/>
          </p:cNvSpPr>
          <p:nvPr/>
        </p:nvSpPr>
        <p:spPr bwMode="auto">
          <a:xfrm>
            <a:off x="4343400" y="378618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8621" name="Rectangle 12"/>
          <p:cNvSpPr>
            <a:spLocks noChangeArrowheads="1"/>
          </p:cNvSpPr>
          <p:nvPr/>
        </p:nvSpPr>
        <p:spPr bwMode="auto">
          <a:xfrm>
            <a:off x="3336925" y="56610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8622" name="Rectangle 13"/>
          <p:cNvSpPr>
            <a:spLocks noChangeArrowheads="1"/>
          </p:cNvSpPr>
          <p:nvPr/>
        </p:nvSpPr>
        <p:spPr bwMode="auto">
          <a:xfrm>
            <a:off x="3489325" y="48990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8623" name="Rectangle 14"/>
          <p:cNvSpPr>
            <a:spLocks noChangeArrowheads="1"/>
          </p:cNvSpPr>
          <p:nvPr/>
        </p:nvSpPr>
        <p:spPr bwMode="auto">
          <a:xfrm>
            <a:off x="2803525" y="46704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68624" name="Rectangle 15"/>
          <p:cNvSpPr>
            <a:spLocks noChangeArrowheads="1"/>
          </p:cNvSpPr>
          <p:nvPr/>
        </p:nvSpPr>
        <p:spPr bwMode="auto">
          <a:xfrm>
            <a:off x="7596336" y="6165304"/>
            <a:ext cx="96981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Revenu</a:t>
            </a:r>
          </a:p>
        </p:txBody>
      </p:sp>
      <p:sp>
        <p:nvSpPr>
          <p:cNvPr id="68625" name="Rectangle 16"/>
          <p:cNvSpPr>
            <a:spLocks noChangeArrowheads="1"/>
          </p:cNvSpPr>
          <p:nvPr/>
        </p:nvSpPr>
        <p:spPr bwMode="auto">
          <a:xfrm>
            <a:off x="827584" y="2348880"/>
            <a:ext cx="74058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Dette</a:t>
            </a:r>
          </a:p>
        </p:txBody>
      </p:sp>
      <p:sp>
        <p:nvSpPr>
          <p:cNvPr id="68626" name="Line 17"/>
          <p:cNvSpPr>
            <a:spLocks noChangeShapeType="1"/>
          </p:cNvSpPr>
          <p:nvPr/>
        </p:nvSpPr>
        <p:spPr bwMode="auto">
          <a:xfrm flipV="1">
            <a:off x="1068388" y="3406775"/>
            <a:ext cx="5026025" cy="266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27" name="Rectangle 18"/>
          <p:cNvSpPr>
            <a:spLocks noChangeArrowheads="1"/>
          </p:cNvSpPr>
          <p:nvPr/>
        </p:nvSpPr>
        <p:spPr bwMode="auto">
          <a:xfrm>
            <a:off x="2057400" y="553878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41711" y="1569141"/>
            <a:ext cx="6263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600" b="1" i="1" dirty="0">
                <a:latin typeface="+mn-lt"/>
                <a:cs typeface="Arial" charset="0"/>
              </a:rPr>
              <a:t>La régression explique les variations d’une variable par une fonction des autres variables :</a:t>
            </a:r>
            <a:r>
              <a:rPr lang="fr-FR" sz="1600" dirty="0">
                <a:latin typeface="+mn-lt"/>
                <a:cs typeface="Arial" charset="0"/>
              </a:rPr>
              <a:t> ici la dette est représentée comme une fonction du revenu, le résultat est médiocre car il y a peu de </a:t>
            </a:r>
            <a:r>
              <a:rPr lang="fr-FR" sz="1600" dirty="0" smtClean="0">
                <a:latin typeface="+mn-lt"/>
                <a:cs typeface="Arial" charset="0"/>
              </a:rPr>
              <a:t>corrélation</a:t>
            </a:r>
            <a:endParaRPr lang="fr-FR" sz="16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Connecteur droit 4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Machines à noyaux : Réseau de neurones &amp; SVM</a:t>
            </a:r>
            <a:endParaRPr lang="fr-FR" dirty="0"/>
          </a:p>
        </p:txBody>
      </p:sp>
      <p:sp>
        <p:nvSpPr>
          <p:cNvPr id="69636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La couche d’entrées correspond aux entrées, la couche de sortie(s) au résultat</a:t>
            </a:r>
          </a:p>
          <a:p>
            <a:r>
              <a:rPr lang="fr-FR" sz="1800" dirty="0" smtClean="0"/>
              <a:t>Système non-linéaire</a:t>
            </a:r>
          </a:p>
          <a:p>
            <a:r>
              <a:rPr lang="fr-FR" sz="1800" dirty="0" smtClean="0"/>
              <a:t>L’apprentissage va ajuster les poids des connexions mais l’architecture et le nombre de neurones dans la couche cachée est un choix arbitraire.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5ADF-678F-4BD8-8480-02799DC384BC}" type="slidenum">
              <a:rPr lang="fr-FR" smtClean="0"/>
              <a:pPr/>
              <a:t>22</a:t>
            </a:fld>
            <a:endParaRPr lang="fr-FR"/>
          </a:p>
        </p:txBody>
      </p:sp>
      <p:grpSp>
        <p:nvGrpSpPr>
          <p:cNvPr id="69637" name="Group 3"/>
          <p:cNvGrpSpPr>
            <a:grpSpLocks/>
          </p:cNvGrpSpPr>
          <p:nvPr/>
        </p:nvGrpSpPr>
        <p:grpSpPr bwMode="auto">
          <a:xfrm>
            <a:off x="1547813" y="3861048"/>
            <a:ext cx="5710936" cy="2736304"/>
            <a:chOff x="320" y="1156"/>
            <a:chExt cx="3816" cy="2069"/>
          </a:xfrm>
        </p:grpSpPr>
        <p:sp>
          <p:nvSpPr>
            <p:cNvPr id="69638" name="Oval 4"/>
            <p:cNvSpPr>
              <a:spLocks noChangeArrowheads="1"/>
            </p:cNvSpPr>
            <p:nvPr/>
          </p:nvSpPr>
          <p:spPr bwMode="auto">
            <a:xfrm>
              <a:off x="772" y="1156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39" name="Oval 5"/>
            <p:cNvSpPr>
              <a:spLocks noChangeArrowheads="1"/>
            </p:cNvSpPr>
            <p:nvPr/>
          </p:nvSpPr>
          <p:spPr bwMode="auto">
            <a:xfrm>
              <a:off x="764" y="1508"/>
              <a:ext cx="184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40" name="Oval 6"/>
            <p:cNvSpPr>
              <a:spLocks noChangeArrowheads="1"/>
            </p:cNvSpPr>
            <p:nvPr/>
          </p:nvSpPr>
          <p:spPr bwMode="auto">
            <a:xfrm>
              <a:off x="772" y="1876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41" name="Oval 7"/>
            <p:cNvSpPr>
              <a:spLocks noChangeArrowheads="1"/>
            </p:cNvSpPr>
            <p:nvPr/>
          </p:nvSpPr>
          <p:spPr bwMode="auto">
            <a:xfrm>
              <a:off x="764" y="2220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42" name="Oval 8"/>
            <p:cNvSpPr>
              <a:spLocks noChangeArrowheads="1"/>
            </p:cNvSpPr>
            <p:nvPr/>
          </p:nvSpPr>
          <p:spPr bwMode="auto">
            <a:xfrm>
              <a:off x="772" y="2596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43" name="Oval 9"/>
            <p:cNvSpPr>
              <a:spLocks noChangeArrowheads="1"/>
            </p:cNvSpPr>
            <p:nvPr/>
          </p:nvSpPr>
          <p:spPr bwMode="auto">
            <a:xfrm>
              <a:off x="1836" y="1636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44" name="Oval 10"/>
            <p:cNvSpPr>
              <a:spLocks noChangeArrowheads="1"/>
            </p:cNvSpPr>
            <p:nvPr/>
          </p:nvSpPr>
          <p:spPr bwMode="auto">
            <a:xfrm>
              <a:off x="1820" y="2028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45" name="Oval 11"/>
            <p:cNvSpPr>
              <a:spLocks noChangeArrowheads="1"/>
            </p:cNvSpPr>
            <p:nvPr/>
          </p:nvSpPr>
          <p:spPr bwMode="auto">
            <a:xfrm>
              <a:off x="1828" y="2420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46" name="Oval 12"/>
            <p:cNvSpPr>
              <a:spLocks noChangeArrowheads="1"/>
            </p:cNvSpPr>
            <p:nvPr/>
          </p:nvSpPr>
          <p:spPr bwMode="auto">
            <a:xfrm>
              <a:off x="3164" y="1924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47" name="Line 13"/>
            <p:cNvSpPr>
              <a:spLocks noChangeShapeType="1"/>
            </p:cNvSpPr>
            <p:nvPr/>
          </p:nvSpPr>
          <p:spPr bwMode="auto">
            <a:xfrm>
              <a:off x="952" y="1288"/>
              <a:ext cx="888" cy="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48" name="Line 14"/>
            <p:cNvSpPr>
              <a:spLocks noChangeShapeType="1"/>
            </p:cNvSpPr>
            <p:nvPr/>
          </p:nvSpPr>
          <p:spPr bwMode="auto">
            <a:xfrm>
              <a:off x="960" y="1624"/>
              <a:ext cx="880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49" name="Line 15"/>
            <p:cNvSpPr>
              <a:spLocks noChangeShapeType="1"/>
            </p:cNvSpPr>
            <p:nvPr/>
          </p:nvSpPr>
          <p:spPr bwMode="auto">
            <a:xfrm>
              <a:off x="968" y="1992"/>
              <a:ext cx="832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50" name="Line 16"/>
            <p:cNvSpPr>
              <a:spLocks noChangeShapeType="1"/>
            </p:cNvSpPr>
            <p:nvPr/>
          </p:nvSpPr>
          <p:spPr bwMode="auto">
            <a:xfrm flipV="1">
              <a:off x="976" y="1768"/>
              <a:ext cx="848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51" name="Line 17"/>
            <p:cNvSpPr>
              <a:spLocks noChangeShapeType="1"/>
            </p:cNvSpPr>
            <p:nvPr/>
          </p:nvSpPr>
          <p:spPr bwMode="auto">
            <a:xfrm flipV="1">
              <a:off x="960" y="1792"/>
              <a:ext cx="880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52" name="Line 18"/>
            <p:cNvSpPr>
              <a:spLocks noChangeShapeType="1"/>
            </p:cNvSpPr>
            <p:nvPr/>
          </p:nvSpPr>
          <p:spPr bwMode="auto">
            <a:xfrm flipV="1">
              <a:off x="968" y="1808"/>
              <a:ext cx="88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53" name="Line 19"/>
            <p:cNvSpPr>
              <a:spLocks noChangeShapeType="1"/>
            </p:cNvSpPr>
            <p:nvPr/>
          </p:nvSpPr>
          <p:spPr bwMode="auto">
            <a:xfrm>
              <a:off x="944" y="1304"/>
              <a:ext cx="856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54" name="Line 20"/>
            <p:cNvSpPr>
              <a:spLocks noChangeShapeType="1"/>
            </p:cNvSpPr>
            <p:nvPr/>
          </p:nvSpPr>
          <p:spPr bwMode="auto">
            <a:xfrm>
              <a:off x="928" y="1696"/>
              <a:ext cx="888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55" name="Line 21"/>
            <p:cNvSpPr>
              <a:spLocks noChangeShapeType="1"/>
            </p:cNvSpPr>
            <p:nvPr/>
          </p:nvSpPr>
          <p:spPr bwMode="auto">
            <a:xfrm flipV="1">
              <a:off x="984" y="2144"/>
              <a:ext cx="808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56" name="Line 22"/>
            <p:cNvSpPr>
              <a:spLocks noChangeShapeType="1"/>
            </p:cNvSpPr>
            <p:nvPr/>
          </p:nvSpPr>
          <p:spPr bwMode="auto">
            <a:xfrm flipV="1">
              <a:off x="952" y="2176"/>
              <a:ext cx="856" cy="5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57" name="Line 23"/>
            <p:cNvSpPr>
              <a:spLocks noChangeShapeType="1"/>
            </p:cNvSpPr>
            <p:nvPr/>
          </p:nvSpPr>
          <p:spPr bwMode="auto">
            <a:xfrm>
              <a:off x="912" y="1344"/>
              <a:ext cx="904" cy="1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58" name="Line 24"/>
            <p:cNvSpPr>
              <a:spLocks noChangeShapeType="1"/>
            </p:cNvSpPr>
            <p:nvPr/>
          </p:nvSpPr>
          <p:spPr bwMode="auto">
            <a:xfrm>
              <a:off x="960" y="1664"/>
              <a:ext cx="864" cy="8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59" name="Line 25"/>
            <p:cNvSpPr>
              <a:spLocks noChangeShapeType="1"/>
            </p:cNvSpPr>
            <p:nvPr/>
          </p:nvSpPr>
          <p:spPr bwMode="auto">
            <a:xfrm>
              <a:off x="968" y="2016"/>
              <a:ext cx="83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0" name="Line 26"/>
            <p:cNvSpPr>
              <a:spLocks noChangeShapeType="1"/>
            </p:cNvSpPr>
            <p:nvPr/>
          </p:nvSpPr>
          <p:spPr bwMode="auto">
            <a:xfrm>
              <a:off x="976" y="2328"/>
              <a:ext cx="84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1" name="Line 27"/>
            <p:cNvSpPr>
              <a:spLocks noChangeShapeType="1"/>
            </p:cNvSpPr>
            <p:nvPr/>
          </p:nvSpPr>
          <p:spPr bwMode="auto">
            <a:xfrm flipV="1">
              <a:off x="952" y="2544"/>
              <a:ext cx="84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2" name="Line 28"/>
            <p:cNvSpPr>
              <a:spLocks noChangeShapeType="1"/>
            </p:cNvSpPr>
            <p:nvPr/>
          </p:nvSpPr>
          <p:spPr bwMode="auto">
            <a:xfrm>
              <a:off x="2024" y="1752"/>
              <a:ext cx="1112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3" name="Line 29"/>
            <p:cNvSpPr>
              <a:spLocks noChangeShapeType="1"/>
            </p:cNvSpPr>
            <p:nvPr/>
          </p:nvSpPr>
          <p:spPr bwMode="auto">
            <a:xfrm flipV="1">
              <a:off x="2008" y="2048"/>
              <a:ext cx="1136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4" name="Line 30"/>
            <p:cNvSpPr>
              <a:spLocks noChangeShapeType="1"/>
            </p:cNvSpPr>
            <p:nvPr/>
          </p:nvSpPr>
          <p:spPr bwMode="auto">
            <a:xfrm flipV="1">
              <a:off x="2032" y="2080"/>
              <a:ext cx="112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5" name="Line 31"/>
            <p:cNvSpPr>
              <a:spLocks noChangeShapeType="1"/>
            </p:cNvSpPr>
            <p:nvPr/>
          </p:nvSpPr>
          <p:spPr bwMode="auto">
            <a:xfrm>
              <a:off x="3376" y="2032"/>
              <a:ext cx="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6" name="Line 32"/>
            <p:cNvSpPr>
              <a:spLocks noChangeShapeType="1"/>
            </p:cNvSpPr>
            <p:nvPr/>
          </p:nvSpPr>
          <p:spPr bwMode="auto">
            <a:xfrm>
              <a:off x="320" y="1280"/>
              <a:ext cx="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7" name="Line 33"/>
            <p:cNvSpPr>
              <a:spLocks noChangeShapeType="1"/>
            </p:cNvSpPr>
            <p:nvPr/>
          </p:nvSpPr>
          <p:spPr bwMode="auto">
            <a:xfrm>
              <a:off x="352" y="1616"/>
              <a:ext cx="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8" name="Line 34"/>
            <p:cNvSpPr>
              <a:spLocks noChangeShapeType="1"/>
            </p:cNvSpPr>
            <p:nvPr/>
          </p:nvSpPr>
          <p:spPr bwMode="auto">
            <a:xfrm>
              <a:off x="360" y="1976"/>
              <a:ext cx="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69" name="Line 35"/>
            <p:cNvSpPr>
              <a:spLocks noChangeShapeType="1"/>
            </p:cNvSpPr>
            <p:nvPr/>
          </p:nvSpPr>
          <p:spPr bwMode="auto">
            <a:xfrm>
              <a:off x="336" y="2328"/>
              <a:ext cx="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70" name="Line 36"/>
            <p:cNvSpPr>
              <a:spLocks noChangeShapeType="1"/>
            </p:cNvSpPr>
            <p:nvPr/>
          </p:nvSpPr>
          <p:spPr bwMode="auto">
            <a:xfrm>
              <a:off x="352" y="2712"/>
              <a:ext cx="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606" y="2886"/>
              <a:ext cx="719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fr-FR" sz="1400" dirty="0">
                  <a:latin typeface="Arial" charset="0"/>
                  <a:cs typeface="Arial" charset="0"/>
                </a:rPr>
                <a:t>Attributs de </a:t>
              </a:r>
            </a:p>
            <a:p>
              <a:pPr eaLnBrk="0" hangingPunct="0">
                <a:defRPr/>
              </a:pPr>
              <a:r>
                <a:rPr lang="fr-FR" sz="1400" dirty="0" err="1">
                  <a:latin typeface="Arial" charset="0"/>
                  <a:cs typeface="Arial" charset="0"/>
                </a:rPr>
                <a:t>descripion</a:t>
              </a:r>
              <a:endParaRPr lang="fr-FR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182" y="2246"/>
              <a:ext cx="581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fr-FR" sz="1400" dirty="0">
                  <a:latin typeface="Arial" charset="0"/>
                  <a:cs typeface="Arial" charset="0"/>
                </a:rPr>
                <a:t>valeur</a:t>
              </a:r>
            </a:p>
            <a:p>
              <a:pPr eaLnBrk="0" hangingPunct="0">
                <a:defRPr/>
              </a:pPr>
              <a:r>
                <a:rPr lang="fr-FR" sz="1400" i="1" dirty="0">
                  <a:latin typeface="Arial" charset="0"/>
                  <a:cs typeface="Arial" charset="0"/>
                </a:rPr>
                <a:t> </a:t>
              </a:r>
              <a:r>
                <a:rPr lang="fr-FR" sz="1400" dirty="0">
                  <a:latin typeface="Arial" charset="0"/>
                  <a:cs typeface="Arial" charset="0"/>
                </a:rPr>
                <a:t>de sortie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4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Data mining : Recherche de règles</a:t>
            </a:r>
            <a:endParaRPr lang="fr-FR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Règles d’associations : analyse du panier de la ménagère</a:t>
            </a:r>
          </a:p>
          <a:p>
            <a:pPr lvl="1"/>
            <a:r>
              <a:rPr lang="fr-FR" smtClean="0"/>
              <a:t>« le jeudi, les clients achètent souvent en même temps des packs de bière et des couches. »</a:t>
            </a:r>
          </a:p>
          <a:p>
            <a:pPr lvl="1"/>
            <a:r>
              <a:rPr lang="fr-CA" smtClean="0"/>
              <a:t>Y-a-t-il des liens de causalité entre l’achat d’un produit P et d’un autre produit P’ ?</a:t>
            </a:r>
            <a:endParaRPr lang="fr-FR" smtClean="0"/>
          </a:p>
          <a:p>
            <a:endParaRPr lang="fr-FR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A57A-08BD-4F29-8063-C99F48F2D36E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07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mining</a:t>
            </a:r>
            <a:r>
              <a:rPr lang="fr-FR" dirty="0" smtClean="0"/>
              <a:t> : Segmentation / partitionnement (</a:t>
            </a:r>
            <a:r>
              <a:rPr lang="fr-FR" dirty="0" err="1" smtClean="0"/>
              <a:t>clustering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Apprentissage non supervisé : les données ne sont pas classées, on isole des sous-groupes d’enregistrements similaires les uns aux autres (nuées dynamiques ou agrégation)</a:t>
            </a:r>
          </a:p>
          <a:p>
            <a:r>
              <a:rPr lang="fr-FR" smtClean="0"/>
              <a:t>Un fois les clusters détectés, on pourra appliquer des techniques de modélisation sur chaque cluster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BDB-9CCA-4458-B72C-A093A1D4DF68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0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cteur droit 3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4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Clustering</a:t>
            </a:r>
            <a:endParaRPr lang="fr-FR" dirty="0"/>
          </a:p>
        </p:txBody>
      </p:sp>
      <p:sp>
        <p:nvSpPr>
          <p:cNvPr id="2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E75E-CBB5-4B80-8995-48FCE8E42560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72708" name="Oval 2"/>
          <p:cNvSpPr>
            <a:spLocks noChangeArrowheads="1"/>
          </p:cNvSpPr>
          <p:nvPr/>
        </p:nvSpPr>
        <p:spPr bwMode="auto">
          <a:xfrm>
            <a:off x="920750" y="5249863"/>
            <a:ext cx="2654300" cy="825500"/>
          </a:xfrm>
          <a:prstGeom prst="ellipse">
            <a:avLst/>
          </a:prstGeom>
          <a:solidFill>
            <a:srgbClr val="FF99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09" name="Oval 3"/>
          <p:cNvSpPr>
            <a:spLocks noChangeArrowheads="1"/>
          </p:cNvSpPr>
          <p:nvPr/>
        </p:nvSpPr>
        <p:spPr bwMode="auto">
          <a:xfrm>
            <a:off x="1911350" y="4030663"/>
            <a:ext cx="1892300" cy="12065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10" name="Oval 4"/>
          <p:cNvSpPr>
            <a:spLocks noChangeArrowheads="1"/>
          </p:cNvSpPr>
          <p:nvPr/>
        </p:nvSpPr>
        <p:spPr bwMode="auto">
          <a:xfrm>
            <a:off x="3892550" y="2887663"/>
            <a:ext cx="2501900" cy="2806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11" name="Line 6"/>
          <p:cNvSpPr>
            <a:spLocks noChangeShapeType="1"/>
          </p:cNvSpPr>
          <p:nvPr/>
        </p:nvSpPr>
        <p:spPr bwMode="auto">
          <a:xfrm flipV="1">
            <a:off x="685800" y="2349500"/>
            <a:ext cx="0" cy="403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12" name="Line 7"/>
          <p:cNvSpPr>
            <a:spLocks noChangeShapeType="1"/>
          </p:cNvSpPr>
          <p:nvPr/>
        </p:nvSpPr>
        <p:spPr bwMode="auto">
          <a:xfrm>
            <a:off x="688975" y="6386513"/>
            <a:ext cx="6778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13" name="Rectangle 8"/>
          <p:cNvSpPr>
            <a:spLocks noChangeArrowheads="1"/>
          </p:cNvSpPr>
          <p:nvPr/>
        </p:nvSpPr>
        <p:spPr bwMode="auto">
          <a:xfrm>
            <a:off x="1203325" y="56705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14" name="Rectangle 9"/>
          <p:cNvSpPr>
            <a:spLocks noChangeArrowheads="1"/>
          </p:cNvSpPr>
          <p:nvPr/>
        </p:nvSpPr>
        <p:spPr bwMode="auto">
          <a:xfrm>
            <a:off x="4267200" y="35814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15" name="Rectangle 10"/>
          <p:cNvSpPr>
            <a:spLocks noChangeArrowheads="1"/>
          </p:cNvSpPr>
          <p:nvPr/>
        </p:nvSpPr>
        <p:spPr bwMode="auto">
          <a:xfrm>
            <a:off x="1508125" y="52133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16" name="Rectangle 11"/>
          <p:cNvSpPr>
            <a:spLocks noChangeArrowheads="1"/>
          </p:cNvSpPr>
          <p:nvPr/>
        </p:nvSpPr>
        <p:spPr bwMode="auto">
          <a:xfrm>
            <a:off x="2422525" y="47561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17" name="Rectangle 12"/>
          <p:cNvSpPr>
            <a:spLocks noChangeArrowheads="1"/>
          </p:cNvSpPr>
          <p:nvPr/>
        </p:nvSpPr>
        <p:spPr bwMode="auto">
          <a:xfrm>
            <a:off x="2193925" y="53657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18" name="Rectangle 13"/>
          <p:cNvSpPr>
            <a:spLocks noChangeArrowheads="1"/>
          </p:cNvSpPr>
          <p:nvPr/>
        </p:nvSpPr>
        <p:spPr bwMode="auto">
          <a:xfrm>
            <a:off x="2955925" y="49085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19" name="Rectangle 14"/>
          <p:cNvSpPr>
            <a:spLocks noChangeArrowheads="1"/>
          </p:cNvSpPr>
          <p:nvPr/>
        </p:nvSpPr>
        <p:spPr bwMode="auto">
          <a:xfrm>
            <a:off x="3032125" y="39941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20" name="Rectangle 15"/>
          <p:cNvSpPr>
            <a:spLocks noChangeArrowheads="1"/>
          </p:cNvSpPr>
          <p:nvPr/>
        </p:nvSpPr>
        <p:spPr bwMode="auto">
          <a:xfrm>
            <a:off x="4860925" y="46037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21" name="Rectangle 16"/>
          <p:cNvSpPr>
            <a:spLocks noChangeArrowheads="1"/>
          </p:cNvSpPr>
          <p:nvPr/>
        </p:nvSpPr>
        <p:spPr bwMode="auto">
          <a:xfrm>
            <a:off x="3946525" y="43751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22" name="Rectangle 17"/>
          <p:cNvSpPr>
            <a:spLocks noChangeArrowheads="1"/>
          </p:cNvSpPr>
          <p:nvPr/>
        </p:nvSpPr>
        <p:spPr bwMode="auto">
          <a:xfrm>
            <a:off x="4556125" y="40703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23" name="Rectangle 18"/>
          <p:cNvSpPr>
            <a:spLocks noChangeArrowheads="1"/>
          </p:cNvSpPr>
          <p:nvPr/>
        </p:nvSpPr>
        <p:spPr bwMode="auto">
          <a:xfrm>
            <a:off x="5013325" y="35369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24" name="Rectangle 19"/>
          <p:cNvSpPr>
            <a:spLocks noChangeArrowheads="1"/>
          </p:cNvSpPr>
          <p:nvPr/>
        </p:nvSpPr>
        <p:spPr bwMode="auto">
          <a:xfrm>
            <a:off x="5546725" y="33083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25" name="Rectangle 20"/>
          <p:cNvSpPr>
            <a:spLocks noChangeArrowheads="1"/>
          </p:cNvSpPr>
          <p:nvPr/>
        </p:nvSpPr>
        <p:spPr bwMode="auto">
          <a:xfrm>
            <a:off x="5546725" y="41465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26" name="Rectangle 21"/>
          <p:cNvSpPr>
            <a:spLocks noChangeArrowheads="1"/>
          </p:cNvSpPr>
          <p:nvPr/>
        </p:nvSpPr>
        <p:spPr bwMode="auto">
          <a:xfrm>
            <a:off x="5394325" y="48323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27" name="Rectangle 22"/>
          <p:cNvSpPr>
            <a:spLocks noChangeArrowheads="1"/>
          </p:cNvSpPr>
          <p:nvPr/>
        </p:nvSpPr>
        <p:spPr bwMode="auto">
          <a:xfrm>
            <a:off x="4403725" y="48323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28" name="Rectangle 23"/>
          <p:cNvSpPr>
            <a:spLocks noChangeArrowheads="1"/>
          </p:cNvSpPr>
          <p:nvPr/>
        </p:nvSpPr>
        <p:spPr bwMode="auto">
          <a:xfrm>
            <a:off x="3336925" y="55943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29" name="Rectangle 24"/>
          <p:cNvSpPr>
            <a:spLocks noChangeArrowheads="1"/>
          </p:cNvSpPr>
          <p:nvPr/>
        </p:nvSpPr>
        <p:spPr bwMode="auto">
          <a:xfrm>
            <a:off x="3489325" y="48323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30" name="Rectangle 25"/>
          <p:cNvSpPr>
            <a:spLocks noChangeArrowheads="1"/>
          </p:cNvSpPr>
          <p:nvPr/>
        </p:nvSpPr>
        <p:spPr bwMode="auto">
          <a:xfrm>
            <a:off x="2803525" y="46037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72731" name="Rectangle 26"/>
          <p:cNvSpPr>
            <a:spLocks noChangeArrowheads="1"/>
          </p:cNvSpPr>
          <p:nvPr/>
        </p:nvSpPr>
        <p:spPr bwMode="auto">
          <a:xfrm>
            <a:off x="7070725" y="6381328"/>
            <a:ext cx="96981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Revenu</a:t>
            </a:r>
          </a:p>
        </p:txBody>
      </p:sp>
      <p:sp>
        <p:nvSpPr>
          <p:cNvPr id="72732" name="Rectangle 27"/>
          <p:cNvSpPr>
            <a:spLocks noChangeArrowheads="1"/>
          </p:cNvSpPr>
          <p:nvPr/>
        </p:nvSpPr>
        <p:spPr bwMode="auto">
          <a:xfrm>
            <a:off x="683568" y="2276872"/>
            <a:ext cx="74058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2000" dirty="0">
                <a:latin typeface="Times New Roman" pitchFamily="18" charset="0"/>
              </a:rPr>
              <a:t>Dette</a:t>
            </a:r>
          </a:p>
        </p:txBody>
      </p:sp>
      <p:sp>
        <p:nvSpPr>
          <p:cNvPr id="72733" name="Rectangle 28"/>
          <p:cNvSpPr>
            <a:spLocks noChangeArrowheads="1"/>
          </p:cNvSpPr>
          <p:nvPr/>
        </p:nvSpPr>
        <p:spPr bwMode="auto">
          <a:xfrm>
            <a:off x="1889125" y="45275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5541" y="1682360"/>
            <a:ext cx="7550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600" b="1" i="1" dirty="0">
                <a:latin typeface="+mn-lt"/>
                <a:cs typeface="Arial" charset="0"/>
              </a:rPr>
              <a:t>Pas d’affectation à une classe connue au départ : on regroupe les individus par leur proximité en classes qui peuvent se </a:t>
            </a:r>
            <a:r>
              <a:rPr lang="fr-FR" sz="1600" b="1" i="1" dirty="0" smtClean="0">
                <a:latin typeface="+mn-lt"/>
                <a:cs typeface="Arial" charset="0"/>
              </a:rPr>
              <a:t>recouper</a:t>
            </a:r>
            <a:endParaRPr lang="fr-FR" sz="1600" b="1" i="1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1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Supervisé vs NON supervisé</a:t>
            </a:r>
            <a:endParaRPr lang="fr-FR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classification, la régression logistique sont des tâches supervisées</a:t>
            </a:r>
          </a:p>
          <a:p>
            <a:pPr lvl="1"/>
            <a:r>
              <a:rPr lang="fr-FR" dirty="0" smtClean="0"/>
              <a:t>Data </a:t>
            </a:r>
            <a:r>
              <a:rPr lang="fr-FR" dirty="0" err="1" smtClean="0"/>
              <a:t>mining</a:t>
            </a:r>
            <a:r>
              <a:rPr lang="fr-FR" dirty="0" smtClean="0"/>
              <a:t> prédictif (on dispose d’une variable dépendante à prédire ou à estimer notée généralement par Y </a:t>
            </a:r>
            <a:r>
              <a:rPr lang="fr-FR" dirty="0" smtClean="0"/>
              <a:t>)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 err="1" smtClean="0"/>
              <a:t>clustering</a:t>
            </a:r>
            <a:r>
              <a:rPr lang="fr-FR" dirty="0" smtClean="0"/>
              <a:t>, la recherche de règles d’associations sont des tâches non supervisées</a:t>
            </a:r>
          </a:p>
          <a:p>
            <a:pPr lvl="1"/>
            <a:r>
              <a:rPr lang="fr-FR" dirty="0" smtClean="0"/>
              <a:t>Data </a:t>
            </a:r>
            <a:r>
              <a:rPr lang="fr-FR" dirty="0" err="1" smtClean="0"/>
              <a:t>mining</a:t>
            </a:r>
            <a:r>
              <a:rPr lang="fr-FR" dirty="0" smtClean="0"/>
              <a:t> explicatif (on cherche plus à expliquer les relations entre les variables sans disposer d’une variable dépendante</a:t>
            </a:r>
            <a:r>
              <a:rPr lang="fr-FR" dirty="0" smtClean="0"/>
              <a:t>)</a:t>
            </a:r>
            <a:endParaRPr lang="fr-FR" dirty="0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FDA9-F42E-4322-BCCD-0CAFA1851C46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154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Validation dans le cas supervisé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Validation par le test</a:t>
            </a:r>
          </a:p>
          <a:p>
            <a:pPr marL="365760" lvl="1" indent="0">
              <a:buNone/>
            </a:pPr>
            <a:r>
              <a:rPr lang="fr-FR" dirty="0" smtClean="0"/>
              <a:t>                                 Ensemble d’apprentissage</a:t>
            </a:r>
          </a:p>
          <a:p>
            <a:pPr marL="365760" lvl="1" indent="0">
              <a:buNone/>
            </a:pPr>
            <a:r>
              <a:rPr lang="fr-FR" dirty="0" smtClean="0"/>
              <a:t>  Données</a:t>
            </a:r>
          </a:p>
          <a:p>
            <a:pPr marL="365760" lvl="1" indent="0">
              <a:buNone/>
            </a:pPr>
            <a:r>
              <a:rPr lang="fr-FR" dirty="0" smtClean="0"/>
              <a:t>                                 Ensemble de test   </a:t>
            </a:r>
          </a:p>
          <a:p>
            <a:pPr marL="365760" lvl="1" indent="0">
              <a:buNone/>
            </a:pPr>
            <a:r>
              <a:rPr lang="fr-FR" dirty="0" smtClean="0"/>
              <a:t>   Construction d’un modèle sur l’ensemble d’apprentissage et test du modèle sur le jeu de test pour lequel les résultats sont connus</a:t>
            </a:r>
          </a:p>
          <a:p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40DF-41F6-423E-A537-1C56759E2AB0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74757" name="Line 4"/>
          <p:cNvSpPr>
            <a:spLocks noChangeShapeType="1"/>
          </p:cNvSpPr>
          <p:nvPr/>
        </p:nvSpPr>
        <p:spPr bwMode="auto">
          <a:xfrm flipV="1">
            <a:off x="2520777" y="2565400"/>
            <a:ext cx="728835" cy="326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4758" name="Line 5"/>
          <p:cNvSpPr>
            <a:spLocks noChangeShapeType="1"/>
          </p:cNvSpPr>
          <p:nvPr/>
        </p:nvSpPr>
        <p:spPr bwMode="auto">
          <a:xfrm>
            <a:off x="2570205" y="3113902"/>
            <a:ext cx="706395" cy="3150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64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Intégration de la connaissance</a:t>
            </a:r>
            <a:endParaRPr lang="fr-FR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  <a:p>
            <a:r>
              <a:rPr lang="fr-FR" smtClean="0"/>
              <a:t>Prise de décision grâce aux connaissances extraites</a:t>
            </a:r>
          </a:p>
          <a:p>
            <a:endParaRPr lang="fr-FR" smtClean="0"/>
          </a:p>
          <a:p>
            <a:r>
              <a:rPr lang="fr-FR" smtClean="0"/>
              <a:t> Les experts métiers sont essentiels pour donner du sens aux informations extraites !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0203-12C5-46F4-BA55-994473DBA835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0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Logiciels de Data Mining</a:t>
            </a:r>
            <a:endParaRPr lang="fr-FR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mtClean="0"/>
              <a:t>Commerciaux</a:t>
            </a:r>
          </a:p>
          <a:p>
            <a:pPr lvl="1"/>
            <a:r>
              <a:rPr lang="fr-FR" smtClean="0"/>
              <a:t>SAS Interprise Miner (http://www.sas.com/technologies/analytics/datamining/miner/)</a:t>
            </a:r>
          </a:p>
          <a:p>
            <a:pPr lvl="1"/>
            <a:r>
              <a:rPr lang="fr-FR" smtClean="0"/>
              <a:t>SPSS Clementine (http://www.spss.com/SPSSBI/Clementine/)</a:t>
            </a:r>
          </a:p>
          <a:p>
            <a:pPr lvl="1"/>
            <a:r>
              <a:rPr lang="fr-FR" smtClean="0"/>
              <a:t>Insightful Miner (http://www.insightful.com/products/iminer/)</a:t>
            </a:r>
          </a:p>
          <a:p>
            <a:pPr lvl="1"/>
            <a:r>
              <a:rPr lang="fr-FR" smtClean="0"/>
              <a:t>…</a:t>
            </a:r>
          </a:p>
          <a:p>
            <a:r>
              <a:rPr lang="fr-FR" smtClean="0"/>
              <a:t>Gratuits</a:t>
            </a:r>
          </a:p>
          <a:p>
            <a:pPr lvl="1"/>
            <a:r>
              <a:rPr lang="fr-FR" smtClean="0"/>
              <a:t>TANAGRA (http://eric.univ-lyon2.fr/~ricco/tanagra/)</a:t>
            </a:r>
          </a:p>
          <a:p>
            <a:pPr lvl="1"/>
            <a:r>
              <a:rPr lang="fr-CA" smtClean="0"/>
              <a:t>ORANGE (http://www.ailab.si/orange)</a:t>
            </a:r>
          </a:p>
          <a:p>
            <a:pPr lvl="1"/>
            <a:r>
              <a:rPr lang="fr-CA" smtClean="0"/>
              <a:t>WEKA (</a:t>
            </a:r>
            <a:r>
              <a:rPr lang="fr-CA" smtClean="0">
                <a:hlinkClick r:id="rId3"/>
              </a:rPr>
              <a:t>http://www.cs.waikato.ac.nz/ml/weka/</a:t>
            </a:r>
            <a:r>
              <a:rPr lang="fr-CA" smtClean="0"/>
              <a:t>)</a:t>
            </a:r>
          </a:p>
          <a:p>
            <a:pPr lvl="1"/>
            <a:r>
              <a:rPr lang="fr-CA" smtClean="0"/>
              <a:t>R (http://</a:t>
            </a:r>
            <a:r>
              <a:rPr lang="fr-FR" smtClean="0"/>
              <a:t>www.r-project.org/‎</a:t>
            </a:r>
            <a:r>
              <a:rPr lang="fr-CA" smtClean="0"/>
              <a:t>)</a:t>
            </a:r>
            <a:endParaRPr lang="fr-FR" dirty="0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D5F3-81B4-4D28-8DD7-961788D53098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5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… au Data mining</a:t>
            </a:r>
            <a:endParaRPr lang="fr-FR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smtClean="0"/>
              <a:t>Des millions d’individus,</a:t>
            </a:r>
          </a:p>
          <a:p>
            <a:r>
              <a:rPr lang="fr-CA" smtClean="0"/>
              <a:t>Des centaines de variables,</a:t>
            </a:r>
          </a:p>
          <a:p>
            <a:r>
              <a:rPr lang="fr-CA" smtClean="0"/>
              <a:t>Données recueillies sans étude préalable,</a:t>
            </a:r>
          </a:p>
          <a:p>
            <a:r>
              <a:rPr lang="fr-CA" smtClean="0"/>
              <a:t>Nécessité de calculs rapides,</a:t>
            </a:r>
          </a:p>
          <a:p>
            <a:r>
              <a:rPr lang="fr-CA" smtClean="0"/>
              <a:t>Pas un échantillon aléatoire.</a:t>
            </a:r>
            <a:endParaRPr lang="fr-FR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47ED-971A-49F3-9C53-9ED2CD180BD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0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 smtClean="0"/>
              <a:t>Clustering – K-</a:t>
            </a:r>
            <a:r>
              <a:rPr lang="fr-FR" sz="4800" dirty="0" err="1" smtClean="0"/>
              <a:t>means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</p:spPr>
        <p:txBody>
          <a:bodyPr/>
          <a:lstStyle/>
          <a:p>
            <a:pPr>
              <a:defRPr/>
            </a:pPr>
            <a:fld id="{8FB2EA06-56A6-4591-A2A3-59A9237E4CC8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6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Clustering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mtClean="0"/>
              <a:t>Principes</a:t>
            </a:r>
          </a:p>
          <a:p>
            <a:pPr lvl="1"/>
            <a:r>
              <a:rPr lang="fr-FR" smtClean="0"/>
              <a:t>Contexte non supervisé</a:t>
            </a:r>
          </a:p>
          <a:p>
            <a:pPr lvl="1"/>
            <a:r>
              <a:rPr lang="fr-FR" smtClean="0"/>
              <a:t>« Révéler » l’organisation de motifs en groupes cohérents</a:t>
            </a:r>
          </a:p>
          <a:p>
            <a:pPr lvl="1"/>
            <a:r>
              <a:rPr lang="fr-FR" smtClean="0"/>
              <a:t>Processus Subjectif</a:t>
            </a:r>
          </a:p>
          <a:p>
            <a:pPr lvl="1"/>
            <a:endParaRPr lang="fr-FR" smtClean="0"/>
          </a:p>
          <a:p>
            <a:r>
              <a:rPr lang="fr-FR" smtClean="0"/>
              <a:t>Disciplines : Biologie, Zoologie, Psychiatrie, Sociologie, Géologie, Géographie…</a:t>
            </a:r>
          </a:p>
          <a:p>
            <a:pPr lvl="1"/>
            <a:endParaRPr lang="fr-FR" smtClean="0"/>
          </a:p>
          <a:p>
            <a:r>
              <a:rPr lang="fr-FR" smtClean="0"/>
              <a:t>Synonymes : Apprentissage non supervisé, Taxonomie, Typologie, Partition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2BBB-EE7C-4CBD-904E-B6102C2B7E87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93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Qu’est-ce que le clustering ?</a:t>
            </a:r>
          </a:p>
        </p:txBody>
      </p:sp>
      <p:sp>
        <p:nvSpPr>
          <p:cNvPr id="155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Groupe ou “Cluster”: un ensemble d’objets ou d’individus</a:t>
            </a:r>
          </a:p>
          <a:p>
            <a:pPr lvl="1"/>
            <a:r>
              <a:rPr lang="fr-FR" dirty="0" smtClean="0"/>
              <a:t>Semblables entre eux à l’intérieur d’un groupe</a:t>
            </a:r>
          </a:p>
          <a:p>
            <a:pPr lvl="1"/>
            <a:r>
              <a:rPr lang="fr-FR" dirty="0" smtClean="0"/>
              <a:t>Différents d’un groupe à l’autre</a:t>
            </a:r>
          </a:p>
          <a:p>
            <a:r>
              <a:rPr lang="fr-FR" dirty="0" smtClean="0"/>
              <a:t>Segmentation </a:t>
            </a:r>
            <a:r>
              <a:rPr lang="fr-FR" dirty="0" smtClean="0"/>
              <a:t>ou </a:t>
            </a:r>
            <a:r>
              <a:rPr lang="fr-FR" dirty="0" smtClean="0"/>
              <a:t>“Cluster </a:t>
            </a:r>
            <a:r>
              <a:rPr lang="fr-FR" dirty="0" err="1" smtClean="0"/>
              <a:t>analysis</a:t>
            </a:r>
            <a:r>
              <a:rPr lang="fr-FR" dirty="0" smtClean="0"/>
              <a:t>”</a:t>
            </a:r>
          </a:p>
          <a:p>
            <a:pPr lvl="1"/>
            <a:r>
              <a:rPr lang="fr-FR" dirty="0" smtClean="0"/>
              <a:t>Classement des individus ou objets dans différents groupes ou segments</a:t>
            </a:r>
          </a:p>
          <a:p>
            <a:r>
              <a:rPr lang="fr-FR" dirty="0" smtClean="0"/>
              <a:t>Le </a:t>
            </a:r>
            <a:r>
              <a:rPr lang="fr-FR" dirty="0" err="1" smtClean="0"/>
              <a:t>clustering</a:t>
            </a:r>
            <a:r>
              <a:rPr lang="fr-FR" dirty="0" smtClean="0"/>
              <a:t> est une technique non dirigée </a:t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 err="1" smtClean="0"/>
              <a:t>c-à-d</a:t>
            </a:r>
            <a:r>
              <a:rPr lang="fr-FR" dirty="0" smtClean="0"/>
              <a:t>. il n’y a pas de variable “</a:t>
            </a:r>
            <a:r>
              <a:rPr lang="fr-FR" dirty="0" err="1" smtClean="0"/>
              <a:t>target</a:t>
            </a:r>
            <a:r>
              <a:rPr lang="fr-FR" dirty="0" smtClean="0"/>
              <a:t>”)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E084-4302-4FEA-94B8-A5140F024DE5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53424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Quelques applications du clustering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Reconnaissance de forme non supervisée</a:t>
            </a:r>
          </a:p>
          <a:p>
            <a:r>
              <a:rPr lang="fr-FR" smtClean="0"/>
              <a:t>Taxonomie  (biologie, zoologie)</a:t>
            </a:r>
          </a:p>
          <a:p>
            <a:r>
              <a:rPr lang="fr-FR" smtClean="0"/>
              <a:t>Segmentation des marchés (marketing)</a:t>
            </a:r>
          </a:p>
          <a:p>
            <a:r>
              <a:rPr lang="fr-FR" smtClean="0"/>
              <a:t>Geo-segmentation</a:t>
            </a:r>
          </a:p>
          <a:p>
            <a:r>
              <a:rPr lang="fr-FR" smtClean="0"/>
              <a:t>WWW</a:t>
            </a:r>
          </a:p>
          <a:p>
            <a:pPr lvl="1"/>
            <a:r>
              <a:rPr lang="fr-FR" smtClean="0"/>
              <a:t>classification des sites</a:t>
            </a:r>
          </a:p>
          <a:p>
            <a:pPr lvl="1"/>
            <a:r>
              <a:rPr lang="fr-FR" smtClean="0"/>
              <a:t>classification des “Weblog” pour découvrir des profils d’accès semblables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4BD0-47C4-4EA6-BBDD-4C85B556DD30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2730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Comment déterminer une bonne segmentation ?</a:t>
            </a:r>
            <a:endParaRPr lang="en-US" dirty="0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bon algorithme de classification fera en sorte qu’il y aura une :</a:t>
            </a:r>
          </a:p>
          <a:p>
            <a:pPr lvl="1"/>
            <a:r>
              <a:rPr lang="fr-FR" dirty="0" smtClean="0"/>
              <a:t>petite variabilité intra-classe (</a:t>
            </a:r>
            <a:r>
              <a:rPr lang="fr-FR" dirty="0" err="1" smtClean="0"/>
              <a:t>c-à-d</a:t>
            </a:r>
            <a:r>
              <a:rPr lang="fr-FR" dirty="0" smtClean="0"/>
              <a:t> petite distance entre les individus d’un même groupe)</a:t>
            </a:r>
          </a:p>
          <a:p>
            <a:pPr lvl="1"/>
            <a:r>
              <a:rPr lang="fr-FR" dirty="0" smtClean="0"/>
              <a:t>grande variabilité </a:t>
            </a:r>
            <a:r>
              <a:rPr lang="fr-FR" dirty="0" err="1" smtClean="0"/>
              <a:t>inter-classe</a:t>
            </a:r>
            <a:r>
              <a:rPr lang="fr-FR" dirty="0" smtClean="0"/>
              <a:t> (</a:t>
            </a:r>
            <a:r>
              <a:rPr lang="fr-FR" dirty="0" err="1" smtClean="0"/>
              <a:t>c-à-d</a:t>
            </a:r>
            <a:r>
              <a:rPr lang="fr-FR" dirty="0" smtClean="0"/>
              <a:t> grande distance entre les individus de groupes différents) </a:t>
            </a:r>
          </a:p>
          <a:p>
            <a:r>
              <a:rPr lang="fr-FR" dirty="0" smtClean="0"/>
              <a:t>La qualité des résultats de la classification dépendra de la mesure de distance utilisée et de l’algorithme choisi pour l’implanter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1FC9-8335-46C3-A868-8496CCA3211A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54962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7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Helvetica Neue" charset="0"/>
              </a:rPr>
              <a:t> Approches de Clustering</a:t>
            </a:r>
          </a:p>
        </p:txBody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Algorithmes</a:t>
            </a:r>
            <a:r>
              <a:rPr lang="en-US" dirty="0" smtClean="0"/>
              <a:t> de </a:t>
            </a:r>
            <a:r>
              <a:rPr lang="en-US" dirty="0" err="1" smtClean="0"/>
              <a:t>Partitionnement</a:t>
            </a:r>
            <a:r>
              <a:rPr lang="en-US" dirty="0" smtClean="0"/>
              <a:t>: </a:t>
            </a:r>
            <a:r>
              <a:rPr lang="en-US" dirty="0" err="1"/>
              <a:t>c</a:t>
            </a:r>
            <a:r>
              <a:rPr lang="en-US" dirty="0" err="1" smtClean="0"/>
              <a:t>onstruire</a:t>
            </a:r>
            <a:r>
              <a:rPr lang="en-US" dirty="0" smtClean="0"/>
              <a:t> </a:t>
            </a:r>
            <a:r>
              <a:rPr lang="en-US" dirty="0" err="1" smtClean="0"/>
              <a:t>plusieurs</a:t>
            </a:r>
            <a:r>
              <a:rPr lang="en-US" dirty="0" smtClean="0"/>
              <a:t> partitions </a:t>
            </a:r>
            <a:r>
              <a:rPr lang="en-US" dirty="0" err="1" smtClean="0"/>
              <a:t>puis</a:t>
            </a:r>
            <a:r>
              <a:rPr lang="en-US" dirty="0" smtClean="0"/>
              <a:t> les </a:t>
            </a:r>
            <a:r>
              <a:rPr lang="en-US" dirty="0" err="1" smtClean="0"/>
              <a:t>évaluer</a:t>
            </a:r>
            <a:r>
              <a:rPr lang="en-US" dirty="0" smtClean="0"/>
              <a:t> </a:t>
            </a:r>
            <a:r>
              <a:rPr lang="en-US" dirty="0" err="1" smtClean="0"/>
              <a:t>selon</a:t>
            </a:r>
            <a:r>
              <a:rPr lang="en-US" dirty="0" smtClean="0"/>
              <a:t> </a:t>
            </a:r>
            <a:r>
              <a:rPr lang="en-US" dirty="0" err="1" smtClean="0"/>
              <a:t>certains</a:t>
            </a:r>
            <a:r>
              <a:rPr lang="en-US" dirty="0" smtClean="0"/>
              <a:t> </a:t>
            </a:r>
            <a:r>
              <a:rPr lang="en-US" dirty="0" err="1" smtClean="0"/>
              <a:t>critères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Algorithmes</a:t>
            </a:r>
            <a:r>
              <a:rPr lang="en-US" dirty="0" smtClean="0"/>
              <a:t> </a:t>
            </a:r>
            <a:r>
              <a:rPr lang="en-US" dirty="0" err="1" smtClean="0"/>
              <a:t>hiérarchiques</a:t>
            </a:r>
            <a:r>
              <a:rPr lang="en-US" dirty="0" smtClean="0"/>
              <a:t>: </a:t>
            </a:r>
            <a:r>
              <a:rPr lang="en-US" dirty="0" err="1"/>
              <a:t>c</a:t>
            </a:r>
            <a:r>
              <a:rPr lang="en-US" dirty="0" err="1" smtClean="0"/>
              <a:t>réer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décomposition</a:t>
            </a:r>
            <a:r>
              <a:rPr lang="en-US" dirty="0" smtClean="0"/>
              <a:t> </a:t>
            </a:r>
            <a:r>
              <a:rPr lang="en-US" dirty="0" err="1" smtClean="0"/>
              <a:t>hiérarchique</a:t>
            </a:r>
            <a:r>
              <a:rPr lang="en-US" dirty="0" smtClean="0"/>
              <a:t> des </a:t>
            </a:r>
            <a:r>
              <a:rPr lang="en-US" dirty="0" err="1" smtClean="0"/>
              <a:t>objets</a:t>
            </a:r>
            <a:r>
              <a:rPr lang="en-US" dirty="0" smtClean="0"/>
              <a:t> </a:t>
            </a:r>
            <a:r>
              <a:rPr lang="en-US" dirty="0" err="1" smtClean="0"/>
              <a:t>selon</a:t>
            </a:r>
            <a:r>
              <a:rPr lang="en-US" dirty="0" smtClean="0"/>
              <a:t> </a:t>
            </a:r>
            <a:r>
              <a:rPr lang="en-US" dirty="0" err="1" smtClean="0"/>
              <a:t>certains</a:t>
            </a:r>
            <a:r>
              <a:rPr lang="en-US" dirty="0" smtClean="0"/>
              <a:t> </a:t>
            </a:r>
            <a:r>
              <a:rPr lang="en-US" dirty="0" err="1" smtClean="0"/>
              <a:t>critères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Algorithmes</a:t>
            </a:r>
            <a:r>
              <a:rPr lang="en-US" dirty="0" smtClean="0"/>
              <a:t> </a:t>
            </a:r>
            <a:r>
              <a:rPr lang="en-US" dirty="0" err="1" smtClean="0"/>
              <a:t>basés</a:t>
            </a:r>
            <a:r>
              <a:rPr lang="en-US" dirty="0" smtClean="0"/>
              <a:t> sur la </a:t>
            </a:r>
            <a:r>
              <a:rPr lang="en-US" dirty="0" err="1" smtClean="0"/>
              <a:t>densité</a:t>
            </a:r>
            <a:r>
              <a:rPr lang="en-US" dirty="0" smtClean="0"/>
              <a:t>: </a:t>
            </a:r>
            <a:r>
              <a:rPr lang="en-US" dirty="0" err="1" smtClean="0"/>
              <a:t>basés</a:t>
            </a:r>
            <a:r>
              <a:rPr lang="en-US" dirty="0" smtClean="0"/>
              <a:t> sur des notions de </a:t>
            </a:r>
            <a:r>
              <a:rPr lang="en-US" dirty="0" err="1" smtClean="0"/>
              <a:t>connectivité</a:t>
            </a:r>
            <a:r>
              <a:rPr lang="en-US" dirty="0" smtClean="0"/>
              <a:t> et de </a:t>
            </a:r>
            <a:r>
              <a:rPr lang="en-US" dirty="0" err="1" smtClean="0"/>
              <a:t>densité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6B87-C575-453A-8E19-4F82DBB6BE3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24113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2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Helvetica Neue" charset="0"/>
              </a:rPr>
              <a:t>Algorithmes à partionnement</a:t>
            </a:r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Construire une partition à k clusters d’une base D de n objets</a:t>
            </a:r>
          </a:p>
          <a:p>
            <a:r>
              <a:rPr lang="en-US" smtClean="0"/>
              <a:t>Les k clusters doivent  optimiser le critère choisi</a:t>
            </a:r>
          </a:p>
          <a:p>
            <a:pPr lvl="1"/>
            <a:r>
              <a:rPr lang="en-US" smtClean="0"/>
              <a:t>Global optimal: Considérer toutes les k-partitions</a:t>
            </a:r>
          </a:p>
          <a:p>
            <a:pPr lvl="1"/>
            <a:r>
              <a:rPr lang="en-US" smtClean="0"/>
              <a:t>Heuristic methods: Algorithmes k-means et k-medoids</a:t>
            </a:r>
          </a:p>
          <a:p>
            <a:pPr lvl="1"/>
            <a:r>
              <a:rPr lang="en-US" smtClean="0"/>
              <a:t>k-means (MacQueen’67) : Chaque cluster est représenté par son centre</a:t>
            </a:r>
          </a:p>
          <a:p>
            <a:pPr lvl="1"/>
            <a:r>
              <a:rPr lang="en-US" smtClean="0"/>
              <a:t>k-medoids or PAM (Partition Around Medoids) (Kaufman &amp; Rousseeuw’87) : Chaque cluster est représenté par un de ses objets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98A0-765B-47C1-A7CD-7AC500F86B9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70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386" name="Rectangle 10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K-</a:t>
            </a:r>
            <a:r>
              <a:rPr lang="fr-FR" dirty="0" err="1" smtClean="0"/>
              <a:t>Means</a:t>
            </a:r>
            <a:endParaRPr lang="fr-FR" dirty="0" smtClean="0"/>
          </a:p>
        </p:txBody>
      </p:sp>
      <p:sp>
        <p:nvSpPr>
          <p:cNvPr id="144387" name="Rectangle 106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Méthode des  K-moyennes (MacQueen’67)</a:t>
            </a:r>
          </a:p>
          <a:p>
            <a:pPr lvl="1"/>
            <a:r>
              <a:rPr lang="fr-FR" smtClean="0"/>
              <a:t>choisir K éléments initiaux "centres" des K groupes</a:t>
            </a:r>
          </a:p>
          <a:p>
            <a:pPr lvl="1"/>
            <a:r>
              <a:rPr lang="fr-FR" smtClean="0"/>
              <a:t>placer les objets dans le groupe de centre le plus proche</a:t>
            </a:r>
          </a:p>
          <a:p>
            <a:pPr lvl="1"/>
            <a:r>
              <a:rPr lang="fr-FR" smtClean="0"/>
              <a:t>recalculer le centre de gravité de chaque groupe</a:t>
            </a:r>
          </a:p>
          <a:p>
            <a:pPr lvl="1"/>
            <a:r>
              <a:rPr lang="fr-FR" smtClean="0"/>
              <a:t>itérer l'algorithme jusqu'à ce que les objets ne changent plus de groupe</a:t>
            </a:r>
          </a:p>
          <a:p>
            <a:r>
              <a:rPr lang="fr-FR" smtClean="0"/>
              <a:t>Encore appelée méthode des centres mobiles</a:t>
            </a:r>
          </a:p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96817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410" name="Rectangle 3"/>
          <p:cNvSpPr>
            <a:spLocks noChangeArrowheads="1"/>
          </p:cNvSpPr>
          <p:nvPr/>
        </p:nvSpPr>
        <p:spPr bwMode="auto">
          <a:xfrm>
            <a:off x="457200" y="12192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45411" name="Rectangle 4"/>
          <p:cNvSpPr>
            <a:spLocks noChangeArrowheads="1"/>
          </p:cNvSpPr>
          <p:nvPr/>
        </p:nvSpPr>
        <p:spPr bwMode="auto">
          <a:xfrm>
            <a:off x="3036888" y="5130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/>
          </a:p>
        </p:txBody>
      </p:sp>
      <p:sp>
        <p:nvSpPr>
          <p:cNvPr id="14541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Algorithme</a:t>
            </a:r>
          </a:p>
        </p:txBody>
      </p:sp>
      <p:sp>
        <p:nvSpPr>
          <p:cNvPr id="14541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mtClean="0"/>
              <a:t>Étapes:</a:t>
            </a:r>
          </a:p>
          <a:p>
            <a:pPr lvl="1"/>
            <a:r>
              <a:rPr lang="fr-FR" smtClean="0"/>
              <a:t>fixer le nombre de clusters: k</a:t>
            </a:r>
          </a:p>
          <a:p>
            <a:pPr lvl="1"/>
            <a:r>
              <a:rPr lang="fr-FR" smtClean="0"/>
              <a:t>choisir aléatoirement k tuples comme graines (centres)</a:t>
            </a:r>
          </a:p>
          <a:p>
            <a:pPr lvl="1"/>
            <a:r>
              <a:rPr lang="fr-FR" smtClean="0"/>
              <a:t>assigner chaque tuple à la graine la plus proche</a:t>
            </a:r>
          </a:p>
          <a:p>
            <a:pPr lvl="1"/>
            <a:r>
              <a:rPr lang="fr-FR" smtClean="0"/>
              <a:t>recalculer les k graines</a:t>
            </a:r>
          </a:p>
          <a:p>
            <a:pPr lvl="1"/>
            <a:r>
              <a:rPr lang="fr-FR" smtClean="0"/>
              <a:t>tant que des tuples ont été changés</a:t>
            </a:r>
          </a:p>
          <a:p>
            <a:pPr lvl="2"/>
            <a:r>
              <a:rPr lang="fr-FR" smtClean="0"/>
              <a:t>réassigner les tuples</a:t>
            </a:r>
          </a:p>
          <a:p>
            <a:pPr lvl="2"/>
            <a:r>
              <a:rPr lang="fr-FR" smtClean="0"/>
              <a:t>recalculer les k graines</a:t>
            </a:r>
          </a:p>
          <a:p>
            <a:endParaRPr lang="fr-FR" smtClean="0"/>
          </a:p>
          <a:p>
            <a:r>
              <a:rPr lang="fr-FR" smtClean="0"/>
              <a:t>C'est l'Algorithme le plus utilisé</a:t>
            </a:r>
          </a:p>
        </p:txBody>
      </p:sp>
    </p:spTree>
    <p:extLst>
      <p:ext uri="{BB962C8B-B14F-4D97-AF65-F5344CB8AC3E}">
        <p14:creationId xmlns:p14="http://schemas.microsoft.com/office/powerpoint/2010/main" val="198808759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necteur droit 5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434" name="Line 4"/>
          <p:cNvSpPr>
            <a:spLocks noChangeShapeType="1"/>
          </p:cNvSpPr>
          <p:nvPr/>
        </p:nvSpPr>
        <p:spPr bwMode="auto">
          <a:xfrm>
            <a:off x="1158875" y="2162175"/>
            <a:ext cx="0" cy="147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35" name="Line 5"/>
          <p:cNvSpPr>
            <a:spLocks noChangeShapeType="1"/>
          </p:cNvSpPr>
          <p:nvPr/>
        </p:nvSpPr>
        <p:spPr bwMode="auto">
          <a:xfrm>
            <a:off x="1158875" y="3632200"/>
            <a:ext cx="1992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36" name="Oval 6"/>
          <p:cNvSpPr>
            <a:spLocks noChangeArrowheads="1"/>
          </p:cNvSpPr>
          <p:nvPr/>
        </p:nvSpPr>
        <p:spPr bwMode="auto">
          <a:xfrm>
            <a:off x="1312863" y="3313113"/>
            <a:ext cx="150812" cy="1254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37" name="Oval 7"/>
          <p:cNvSpPr>
            <a:spLocks noChangeArrowheads="1"/>
          </p:cNvSpPr>
          <p:nvPr/>
        </p:nvSpPr>
        <p:spPr bwMode="auto">
          <a:xfrm>
            <a:off x="1771650" y="2992438"/>
            <a:ext cx="152400" cy="12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38" name="Oval 8"/>
          <p:cNvSpPr>
            <a:spLocks noChangeArrowheads="1"/>
          </p:cNvSpPr>
          <p:nvPr/>
        </p:nvSpPr>
        <p:spPr bwMode="auto">
          <a:xfrm>
            <a:off x="1465263" y="2290763"/>
            <a:ext cx="152400" cy="1254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39" name="Oval 9"/>
          <p:cNvSpPr>
            <a:spLocks noChangeArrowheads="1"/>
          </p:cNvSpPr>
          <p:nvPr/>
        </p:nvSpPr>
        <p:spPr bwMode="auto">
          <a:xfrm>
            <a:off x="2157413" y="2481263"/>
            <a:ext cx="150812" cy="1270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40" name="Oval 10"/>
          <p:cNvSpPr>
            <a:spLocks noChangeArrowheads="1"/>
          </p:cNvSpPr>
          <p:nvPr/>
        </p:nvSpPr>
        <p:spPr bwMode="auto">
          <a:xfrm>
            <a:off x="2443163" y="3011488"/>
            <a:ext cx="152400" cy="12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41" name="Oval 11"/>
          <p:cNvSpPr>
            <a:spLocks noChangeArrowheads="1"/>
          </p:cNvSpPr>
          <p:nvPr/>
        </p:nvSpPr>
        <p:spPr bwMode="auto">
          <a:xfrm>
            <a:off x="2768600" y="2673350"/>
            <a:ext cx="150813" cy="12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42" name="Oval 12"/>
          <p:cNvSpPr>
            <a:spLocks noChangeArrowheads="1"/>
          </p:cNvSpPr>
          <p:nvPr/>
        </p:nvSpPr>
        <p:spPr bwMode="auto">
          <a:xfrm>
            <a:off x="1695450" y="2609850"/>
            <a:ext cx="150813" cy="12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43" name="Oval 13"/>
          <p:cNvSpPr>
            <a:spLocks noChangeArrowheads="1"/>
          </p:cNvSpPr>
          <p:nvPr/>
        </p:nvSpPr>
        <p:spPr bwMode="auto">
          <a:xfrm>
            <a:off x="1389063" y="3121025"/>
            <a:ext cx="150812" cy="127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44" name="Oval 14"/>
          <p:cNvSpPr>
            <a:spLocks noChangeArrowheads="1"/>
          </p:cNvSpPr>
          <p:nvPr/>
        </p:nvSpPr>
        <p:spPr bwMode="auto">
          <a:xfrm>
            <a:off x="2768600" y="3248025"/>
            <a:ext cx="150813" cy="127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45" name="Text Box 15"/>
          <p:cNvSpPr txBox="1">
            <a:spLocks noChangeArrowheads="1"/>
          </p:cNvSpPr>
          <p:nvPr/>
        </p:nvSpPr>
        <p:spPr bwMode="auto">
          <a:xfrm>
            <a:off x="1082675" y="3800475"/>
            <a:ext cx="1916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/>
              <a:t>Choisir 2 graines</a:t>
            </a:r>
          </a:p>
        </p:txBody>
      </p:sp>
      <p:sp>
        <p:nvSpPr>
          <p:cNvPr id="146446" name="Text Box 16"/>
          <p:cNvSpPr txBox="1">
            <a:spLocks noChangeArrowheads="1"/>
          </p:cNvSpPr>
          <p:nvPr/>
        </p:nvSpPr>
        <p:spPr bwMode="auto">
          <a:xfrm>
            <a:off x="4740275" y="3827463"/>
            <a:ext cx="209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/>
              <a:t>Assigner les tuples</a:t>
            </a:r>
          </a:p>
        </p:txBody>
      </p:sp>
      <p:sp>
        <p:nvSpPr>
          <p:cNvPr id="146447" name="Text Box 17"/>
          <p:cNvSpPr txBox="1">
            <a:spLocks noChangeArrowheads="1"/>
          </p:cNvSpPr>
          <p:nvPr/>
        </p:nvSpPr>
        <p:spPr bwMode="auto">
          <a:xfrm>
            <a:off x="1143000" y="6127750"/>
            <a:ext cx="271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/>
              <a:t>Recalculer les centroïdes</a:t>
            </a:r>
            <a:endParaRPr lang="fr-FR"/>
          </a:p>
        </p:txBody>
      </p:sp>
      <p:sp>
        <p:nvSpPr>
          <p:cNvPr id="146448" name="Line 19"/>
          <p:cNvSpPr>
            <a:spLocks noChangeShapeType="1"/>
          </p:cNvSpPr>
          <p:nvPr/>
        </p:nvSpPr>
        <p:spPr bwMode="auto">
          <a:xfrm>
            <a:off x="4816475" y="2162175"/>
            <a:ext cx="0" cy="147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49" name="Line 20"/>
          <p:cNvSpPr>
            <a:spLocks noChangeShapeType="1"/>
          </p:cNvSpPr>
          <p:nvPr/>
        </p:nvSpPr>
        <p:spPr bwMode="auto">
          <a:xfrm>
            <a:off x="4816475" y="3632200"/>
            <a:ext cx="1992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50" name="Oval 21"/>
          <p:cNvSpPr>
            <a:spLocks noChangeArrowheads="1"/>
          </p:cNvSpPr>
          <p:nvPr/>
        </p:nvSpPr>
        <p:spPr bwMode="auto">
          <a:xfrm>
            <a:off x="4970463" y="3313113"/>
            <a:ext cx="150812" cy="1254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51" name="Oval 22"/>
          <p:cNvSpPr>
            <a:spLocks noChangeArrowheads="1"/>
          </p:cNvSpPr>
          <p:nvPr/>
        </p:nvSpPr>
        <p:spPr bwMode="auto">
          <a:xfrm>
            <a:off x="5429250" y="2992438"/>
            <a:ext cx="152400" cy="12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52" name="Oval 23"/>
          <p:cNvSpPr>
            <a:spLocks noChangeArrowheads="1"/>
          </p:cNvSpPr>
          <p:nvPr/>
        </p:nvSpPr>
        <p:spPr bwMode="auto">
          <a:xfrm>
            <a:off x="5122863" y="2290763"/>
            <a:ext cx="152400" cy="1254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53" name="Oval 24"/>
          <p:cNvSpPr>
            <a:spLocks noChangeArrowheads="1"/>
          </p:cNvSpPr>
          <p:nvPr/>
        </p:nvSpPr>
        <p:spPr bwMode="auto">
          <a:xfrm>
            <a:off x="5815013" y="2481263"/>
            <a:ext cx="150812" cy="1270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54" name="Oval 25"/>
          <p:cNvSpPr>
            <a:spLocks noChangeArrowheads="1"/>
          </p:cNvSpPr>
          <p:nvPr/>
        </p:nvSpPr>
        <p:spPr bwMode="auto">
          <a:xfrm>
            <a:off x="6143625" y="3025775"/>
            <a:ext cx="152400" cy="12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55" name="Oval 26"/>
          <p:cNvSpPr>
            <a:spLocks noChangeArrowheads="1"/>
          </p:cNvSpPr>
          <p:nvPr/>
        </p:nvSpPr>
        <p:spPr bwMode="auto">
          <a:xfrm>
            <a:off x="6426200" y="2673350"/>
            <a:ext cx="150813" cy="12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56" name="Oval 27"/>
          <p:cNvSpPr>
            <a:spLocks noChangeArrowheads="1"/>
          </p:cNvSpPr>
          <p:nvPr/>
        </p:nvSpPr>
        <p:spPr bwMode="auto">
          <a:xfrm>
            <a:off x="5353050" y="2609850"/>
            <a:ext cx="150813" cy="12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57" name="Oval 28"/>
          <p:cNvSpPr>
            <a:spLocks noChangeArrowheads="1"/>
          </p:cNvSpPr>
          <p:nvPr/>
        </p:nvSpPr>
        <p:spPr bwMode="auto">
          <a:xfrm>
            <a:off x="5046663" y="3121025"/>
            <a:ext cx="150812" cy="127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58" name="Oval 29"/>
          <p:cNvSpPr>
            <a:spLocks noChangeArrowheads="1"/>
          </p:cNvSpPr>
          <p:nvPr/>
        </p:nvSpPr>
        <p:spPr bwMode="auto">
          <a:xfrm>
            <a:off x="6426200" y="3248025"/>
            <a:ext cx="150813" cy="127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59" name="Line 30"/>
          <p:cNvSpPr>
            <a:spLocks noChangeShapeType="1"/>
          </p:cNvSpPr>
          <p:nvPr/>
        </p:nvSpPr>
        <p:spPr bwMode="auto">
          <a:xfrm>
            <a:off x="1158875" y="4600575"/>
            <a:ext cx="1588" cy="147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Line 31"/>
          <p:cNvSpPr>
            <a:spLocks noChangeShapeType="1"/>
          </p:cNvSpPr>
          <p:nvPr/>
        </p:nvSpPr>
        <p:spPr bwMode="auto">
          <a:xfrm>
            <a:off x="1158875" y="6070600"/>
            <a:ext cx="19923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61" name="Oval 32"/>
          <p:cNvSpPr>
            <a:spLocks noChangeArrowheads="1"/>
          </p:cNvSpPr>
          <p:nvPr/>
        </p:nvSpPr>
        <p:spPr bwMode="auto">
          <a:xfrm>
            <a:off x="1311275" y="5715000"/>
            <a:ext cx="150813" cy="1254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62" name="Oval 33"/>
          <p:cNvSpPr>
            <a:spLocks noChangeArrowheads="1"/>
          </p:cNvSpPr>
          <p:nvPr/>
        </p:nvSpPr>
        <p:spPr bwMode="auto">
          <a:xfrm>
            <a:off x="1768475" y="5334000"/>
            <a:ext cx="150813" cy="1254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63" name="Oval 34"/>
          <p:cNvSpPr>
            <a:spLocks noChangeArrowheads="1"/>
          </p:cNvSpPr>
          <p:nvPr/>
        </p:nvSpPr>
        <p:spPr bwMode="auto">
          <a:xfrm>
            <a:off x="1463675" y="4495800"/>
            <a:ext cx="150813" cy="1254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64" name="Oval 35"/>
          <p:cNvSpPr>
            <a:spLocks noChangeArrowheads="1"/>
          </p:cNvSpPr>
          <p:nvPr/>
        </p:nvSpPr>
        <p:spPr bwMode="auto">
          <a:xfrm>
            <a:off x="2074863" y="4724400"/>
            <a:ext cx="150812" cy="125413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65" name="Oval 36"/>
          <p:cNvSpPr>
            <a:spLocks noChangeArrowheads="1"/>
          </p:cNvSpPr>
          <p:nvPr/>
        </p:nvSpPr>
        <p:spPr bwMode="auto">
          <a:xfrm>
            <a:off x="2422525" y="5399088"/>
            <a:ext cx="150813" cy="1254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66" name="Oval 37"/>
          <p:cNvSpPr>
            <a:spLocks noChangeArrowheads="1"/>
          </p:cNvSpPr>
          <p:nvPr/>
        </p:nvSpPr>
        <p:spPr bwMode="auto">
          <a:xfrm>
            <a:off x="2759075" y="4953000"/>
            <a:ext cx="150813" cy="1254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67" name="Oval 38"/>
          <p:cNvSpPr>
            <a:spLocks noChangeArrowheads="1"/>
          </p:cNvSpPr>
          <p:nvPr/>
        </p:nvSpPr>
        <p:spPr bwMode="auto">
          <a:xfrm>
            <a:off x="1692275" y="4876800"/>
            <a:ext cx="150813" cy="1254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68" name="Oval 39"/>
          <p:cNvSpPr>
            <a:spLocks noChangeArrowheads="1"/>
          </p:cNvSpPr>
          <p:nvPr/>
        </p:nvSpPr>
        <p:spPr bwMode="auto">
          <a:xfrm>
            <a:off x="1387475" y="5486400"/>
            <a:ext cx="150813" cy="12541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69" name="Oval 40"/>
          <p:cNvSpPr>
            <a:spLocks noChangeArrowheads="1"/>
          </p:cNvSpPr>
          <p:nvPr/>
        </p:nvSpPr>
        <p:spPr bwMode="auto">
          <a:xfrm>
            <a:off x="2759075" y="5638800"/>
            <a:ext cx="150813" cy="12541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70" name="Line 41"/>
          <p:cNvSpPr>
            <a:spLocks noChangeShapeType="1"/>
          </p:cNvSpPr>
          <p:nvPr/>
        </p:nvSpPr>
        <p:spPr bwMode="auto">
          <a:xfrm>
            <a:off x="5654675" y="2162175"/>
            <a:ext cx="1588" cy="147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71" name="Oval 42"/>
          <p:cNvSpPr>
            <a:spLocks noChangeArrowheads="1"/>
          </p:cNvSpPr>
          <p:nvPr/>
        </p:nvSpPr>
        <p:spPr bwMode="auto">
          <a:xfrm>
            <a:off x="1387475" y="4953000"/>
            <a:ext cx="150813" cy="12541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72" name="Line 43"/>
          <p:cNvSpPr>
            <a:spLocks noChangeShapeType="1"/>
          </p:cNvSpPr>
          <p:nvPr/>
        </p:nvSpPr>
        <p:spPr bwMode="auto">
          <a:xfrm flipV="1">
            <a:off x="1463675" y="5129213"/>
            <a:ext cx="1588" cy="2555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73" name="Oval 44"/>
          <p:cNvSpPr>
            <a:spLocks noChangeArrowheads="1"/>
          </p:cNvSpPr>
          <p:nvPr/>
        </p:nvSpPr>
        <p:spPr bwMode="auto">
          <a:xfrm>
            <a:off x="2608263" y="5106988"/>
            <a:ext cx="150812" cy="12541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74" name="Line 45"/>
          <p:cNvSpPr>
            <a:spLocks noChangeShapeType="1"/>
          </p:cNvSpPr>
          <p:nvPr/>
        </p:nvSpPr>
        <p:spPr bwMode="auto">
          <a:xfrm>
            <a:off x="2682875" y="5294313"/>
            <a:ext cx="152400" cy="3190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lg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75" name="Line 47"/>
          <p:cNvSpPr>
            <a:spLocks noChangeShapeType="1"/>
          </p:cNvSpPr>
          <p:nvPr/>
        </p:nvSpPr>
        <p:spPr bwMode="auto">
          <a:xfrm>
            <a:off x="4816475" y="4600575"/>
            <a:ext cx="0" cy="147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76" name="Line 48"/>
          <p:cNvSpPr>
            <a:spLocks noChangeShapeType="1"/>
          </p:cNvSpPr>
          <p:nvPr/>
        </p:nvSpPr>
        <p:spPr bwMode="auto">
          <a:xfrm>
            <a:off x="4816475" y="6070600"/>
            <a:ext cx="1992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77" name="Oval 49"/>
          <p:cNvSpPr>
            <a:spLocks noChangeArrowheads="1"/>
          </p:cNvSpPr>
          <p:nvPr/>
        </p:nvSpPr>
        <p:spPr bwMode="auto">
          <a:xfrm>
            <a:off x="4970463" y="5751513"/>
            <a:ext cx="150812" cy="1254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78" name="Oval 50"/>
          <p:cNvSpPr>
            <a:spLocks noChangeArrowheads="1"/>
          </p:cNvSpPr>
          <p:nvPr/>
        </p:nvSpPr>
        <p:spPr bwMode="auto">
          <a:xfrm>
            <a:off x="5429250" y="5430838"/>
            <a:ext cx="152400" cy="12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79" name="Oval 51"/>
          <p:cNvSpPr>
            <a:spLocks noChangeArrowheads="1"/>
          </p:cNvSpPr>
          <p:nvPr/>
        </p:nvSpPr>
        <p:spPr bwMode="auto">
          <a:xfrm>
            <a:off x="5122863" y="4729163"/>
            <a:ext cx="152400" cy="1254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80" name="Oval 52"/>
          <p:cNvSpPr>
            <a:spLocks noChangeArrowheads="1"/>
          </p:cNvSpPr>
          <p:nvPr/>
        </p:nvSpPr>
        <p:spPr bwMode="auto">
          <a:xfrm>
            <a:off x="5737225" y="4919663"/>
            <a:ext cx="152400" cy="1270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81" name="Oval 53"/>
          <p:cNvSpPr>
            <a:spLocks noChangeArrowheads="1"/>
          </p:cNvSpPr>
          <p:nvPr/>
        </p:nvSpPr>
        <p:spPr bwMode="auto">
          <a:xfrm>
            <a:off x="6042025" y="5303838"/>
            <a:ext cx="152400" cy="12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82" name="Oval 54"/>
          <p:cNvSpPr>
            <a:spLocks noChangeArrowheads="1"/>
          </p:cNvSpPr>
          <p:nvPr/>
        </p:nvSpPr>
        <p:spPr bwMode="auto">
          <a:xfrm>
            <a:off x="6426200" y="5111750"/>
            <a:ext cx="150813" cy="12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83" name="Oval 55"/>
          <p:cNvSpPr>
            <a:spLocks noChangeArrowheads="1"/>
          </p:cNvSpPr>
          <p:nvPr/>
        </p:nvSpPr>
        <p:spPr bwMode="auto">
          <a:xfrm>
            <a:off x="5353050" y="5048250"/>
            <a:ext cx="150813" cy="12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84" name="Oval 56"/>
          <p:cNvSpPr>
            <a:spLocks noChangeArrowheads="1"/>
          </p:cNvSpPr>
          <p:nvPr/>
        </p:nvSpPr>
        <p:spPr bwMode="auto">
          <a:xfrm>
            <a:off x="5046663" y="5111750"/>
            <a:ext cx="150812" cy="127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85" name="Oval 57"/>
          <p:cNvSpPr>
            <a:spLocks noChangeArrowheads="1"/>
          </p:cNvSpPr>
          <p:nvPr/>
        </p:nvSpPr>
        <p:spPr bwMode="auto">
          <a:xfrm>
            <a:off x="6273800" y="5305425"/>
            <a:ext cx="152400" cy="12541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6486" name="Line 58"/>
          <p:cNvSpPr>
            <a:spLocks noChangeShapeType="1"/>
          </p:cNvSpPr>
          <p:nvPr/>
        </p:nvSpPr>
        <p:spPr bwMode="auto">
          <a:xfrm>
            <a:off x="5965825" y="4600575"/>
            <a:ext cx="0" cy="147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87" name="Text Box 59"/>
          <p:cNvSpPr txBox="1">
            <a:spLocks noChangeArrowheads="1"/>
          </p:cNvSpPr>
          <p:nvPr/>
        </p:nvSpPr>
        <p:spPr bwMode="auto">
          <a:xfrm>
            <a:off x="4816475" y="6189663"/>
            <a:ext cx="2309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/>
              <a:t>Réassigner les tuples</a:t>
            </a:r>
          </a:p>
        </p:txBody>
      </p:sp>
      <p:sp>
        <p:nvSpPr>
          <p:cNvPr id="146488" name="Line 60"/>
          <p:cNvSpPr>
            <a:spLocks noChangeShapeType="1"/>
          </p:cNvSpPr>
          <p:nvPr/>
        </p:nvSpPr>
        <p:spPr bwMode="auto">
          <a:xfrm>
            <a:off x="1997075" y="4600575"/>
            <a:ext cx="1588" cy="147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89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Exemple de K-Means (k=2)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259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954" name="Rectangle 40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Systèmes d’information et data mining</a:t>
            </a:r>
            <a:endParaRPr lang="fr-CA" dirty="0"/>
          </a:p>
        </p:txBody>
      </p:sp>
      <p:sp>
        <p:nvSpPr>
          <p:cNvPr id="125955" name="Rectangle 409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données forment le cœur des processus de base dans la plupart des </a:t>
            </a:r>
            <a:r>
              <a:rPr lang="fr-CA" dirty="0" smtClean="0"/>
              <a:t>entreprises</a:t>
            </a:r>
            <a:endParaRPr lang="fr-CA" dirty="0" smtClean="0"/>
          </a:p>
          <a:p>
            <a:r>
              <a:rPr lang="fr-CA" dirty="0" smtClean="0"/>
              <a:t>L’archivage des données crée la mémoire de </a:t>
            </a:r>
            <a:r>
              <a:rPr lang="fr-CA" dirty="0" smtClean="0"/>
              <a:t>l’entreprise</a:t>
            </a:r>
            <a:endParaRPr lang="fr-CA" dirty="0" smtClean="0"/>
          </a:p>
          <a:p>
            <a:r>
              <a:rPr lang="fr-CA" dirty="0" smtClean="0"/>
              <a:t>L’exploitation des données « data </a:t>
            </a:r>
            <a:r>
              <a:rPr lang="fr-CA" dirty="0" err="1" smtClean="0"/>
              <a:t>mining</a:t>
            </a:r>
            <a:r>
              <a:rPr lang="fr-CA" dirty="0" smtClean="0"/>
              <a:t> » crée l’intelligence de </a:t>
            </a:r>
            <a:r>
              <a:rPr lang="fr-CA" dirty="0" smtClean="0"/>
              <a:t>l’entreprise</a:t>
            </a:r>
            <a:endParaRPr lang="fr-CA" dirty="0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93A8-90ED-4A84-95F8-C6A8C0C8B1D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3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K-means Clustering Demo</a:t>
            </a:r>
          </a:p>
        </p:txBody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 demo: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http://www.elet.polimi.it/upload/matteucc/Clustering/tutorial_html/AppletKM.html</a:t>
            </a:r>
            <a:endParaRPr lang="en-US" dirty="0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A62D-66BA-439D-95BD-D08F8F427BEF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772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Avantages de K-means</a:t>
            </a:r>
          </a:p>
        </p:txBody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Rapidité : on ne compare pas toutes les observations entre elles mais par rapport aux centres de classes</a:t>
            </a:r>
          </a:p>
          <a:p>
            <a:r>
              <a:rPr lang="fr-FR" dirty="0" smtClean="0"/>
              <a:t>Permet de détecter les valeurs extrêmes et de les isoler</a:t>
            </a:r>
          </a:p>
          <a:p>
            <a:r>
              <a:rPr lang="fr-FR" dirty="0" smtClean="0"/>
              <a:t>Est pratique quand il y a un très grand nombre d’observations (des milliers)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6FD-6AD2-4AC0-A03F-C3C07244069A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018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Inconvénients de K-means</a:t>
            </a:r>
            <a:endParaRPr lang="fr-CA" dirty="0" smtClean="0"/>
          </a:p>
        </p:txBody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Obligation de fixer à priori le nombre de classes ou clusters</a:t>
            </a:r>
          </a:p>
          <a:p>
            <a:r>
              <a:rPr lang="fr-FR" dirty="0" smtClean="0"/>
              <a:t>Dépendance au choix des centres initiaux (</a:t>
            </a:r>
            <a:r>
              <a:rPr lang="fr-FR" dirty="0" err="1" smtClean="0"/>
              <a:t>seeds</a:t>
            </a:r>
            <a:r>
              <a:rPr lang="fr-FR" dirty="0" smtClean="0"/>
              <a:t>)</a:t>
            </a:r>
          </a:p>
          <a:p>
            <a:r>
              <a:rPr lang="fr-FR" dirty="0" smtClean="0"/>
              <a:t>Ne détecte bien que les formes convexes (surtout sphériques de même taille</a:t>
            </a:r>
            <a:r>
              <a:rPr lang="fr-FR" dirty="0" smtClean="0"/>
              <a:t>)</a:t>
            </a:r>
            <a:endParaRPr lang="fr-FR" dirty="0" smtClean="0"/>
          </a:p>
          <a:p>
            <a:r>
              <a:rPr lang="fr-FR" dirty="0" smtClean="0"/>
              <a:t>Mauvaise prise en compte des "</a:t>
            </a:r>
            <a:r>
              <a:rPr lang="fr-FR" dirty="0" err="1" smtClean="0"/>
              <a:t>outliers</a:t>
            </a:r>
            <a:r>
              <a:rPr lang="fr-FR" dirty="0" smtClean="0"/>
              <a:t>"</a:t>
            </a:r>
          </a:p>
          <a:p>
            <a:pPr lvl="1"/>
            <a:r>
              <a:rPr lang="fr-FR" dirty="0" smtClean="0"/>
              <a:t>points extrêmes en dehors des groupes</a:t>
            </a:r>
          </a:p>
          <a:p>
            <a:pPr lvl="1"/>
            <a:r>
              <a:rPr lang="fr-FR" dirty="0" smtClean="0"/>
              <a:t>fausses les moyennes et donc les centres</a:t>
            </a:r>
          </a:p>
          <a:p>
            <a:r>
              <a:rPr lang="fr-FR" dirty="0" smtClean="0"/>
              <a:t>Convergence plus ou moins rapide</a:t>
            </a:r>
          </a:p>
          <a:p>
            <a:r>
              <a:rPr lang="fr-FR" dirty="0" smtClean="0"/>
              <a:t>Amélioration:</a:t>
            </a:r>
          </a:p>
          <a:p>
            <a:pPr lvl="1"/>
            <a:r>
              <a:rPr lang="fr-FR" dirty="0" smtClean="0"/>
              <a:t>utilisation de points centraux (</a:t>
            </a:r>
            <a:r>
              <a:rPr lang="fr-FR" dirty="0" err="1" smtClean="0"/>
              <a:t>médoïdes</a:t>
            </a:r>
            <a:r>
              <a:rPr lang="fr-FR" dirty="0" smtClean="0"/>
              <a:t>)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4348-6232-49C3-8DA0-18042EC6D461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076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Arbres de Décision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</p:spPr>
        <p:txBody>
          <a:bodyPr/>
          <a:lstStyle/>
          <a:p>
            <a:pPr>
              <a:defRPr/>
            </a:pPr>
            <a:fld id="{8FB2EA06-56A6-4591-A2A3-59A9237E4CC8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Apprentissage supervisé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Construction d’un modèle (boîte noire) qui prend en </a:t>
            </a:r>
            <a:r>
              <a:rPr lang="fr-FR" dirty="0" smtClean="0"/>
              <a:t>entrée des données et qui fourni en sortie une réponse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BEE20-5294-4D57-B670-2C87905F5D0B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  <p:sp>
        <p:nvSpPr>
          <p:cNvPr id="5" name="Cube 4"/>
          <p:cNvSpPr/>
          <p:nvPr/>
        </p:nvSpPr>
        <p:spPr>
          <a:xfrm>
            <a:off x="4104230" y="3364315"/>
            <a:ext cx="1872208" cy="1368152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i="1" dirty="0" smtClean="0">
                <a:solidFill>
                  <a:schemeClr val="accent3">
                    <a:lumMod val="75000"/>
                  </a:schemeClr>
                </a:solidFill>
              </a:rPr>
              <a:t>Modèle appris</a:t>
            </a:r>
            <a:endParaRPr lang="fr-FR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1466680" y="3356992"/>
            <a:ext cx="1773454" cy="1440160"/>
            <a:chOff x="899592" y="3356992"/>
            <a:chExt cx="1773454" cy="1440160"/>
          </a:xfrm>
        </p:grpSpPr>
        <p:sp>
          <p:nvSpPr>
            <p:cNvPr id="7" name="Étoile à 5 branches 6"/>
            <p:cNvSpPr/>
            <p:nvPr/>
          </p:nvSpPr>
          <p:spPr>
            <a:xfrm>
              <a:off x="951026" y="3511295"/>
              <a:ext cx="154303" cy="15430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>
            <a:xfrm>
              <a:off x="899592" y="3871335"/>
              <a:ext cx="154303" cy="15430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>
            <a:xfrm>
              <a:off x="1671106" y="3665598"/>
              <a:ext cx="154303" cy="15430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>
            <a:xfrm>
              <a:off x="1208198" y="4179941"/>
              <a:ext cx="154303" cy="15430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>
            <a:xfrm>
              <a:off x="1362500" y="3665598"/>
              <a:ext cx="154303" cy="15430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>
            <a:xfrm>
              <a:off x="899592" y="4334243"/>
              <a:ext cx="154303" cy="15430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>
            <a:xfrm>
              <a:off x="1465369" y="4539981"/>
              <a:ext cx="154303" cy="15430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>
            <a:xfrm>
              <a:off x="1465369" y="3974203"/>
              <a:ext cx="154303" cy="15430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>
            <a:xfrm>
              <a:off x="2031146" y="3819901"/>
              <a:ext cx="154303" cy="15430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Étoile à 5 branches 15"/>
            <p:cNvSpPr/>
            <p:nvPr/>
          </p:nvSpPr>
          <p:spPr>
            <a:xfrm>
              <a:off x="1568238" y="4282809"/>
              <a:ext cx="154303" cy="15430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Étoile à 5 branches 16"/>
            <p:cNvSpPr/>
            <p:nvPr/>
          </p:nvSpPr>
          <p:spPr>
            <a:xfrm>
              <a:off x="1465369" y="3356992"/>
              <a:ext cx="154303" cy="15430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Triangle isocèle 17"/>
            <p:cNvSpPr/>
            <p:nvPr/>
          </p:nvSpPr>
          <p:spPr>
            <a:xfrm>
              <a:off x="2339752" y="3614163"/>
              <a:ext cx="178991" cy="15430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Triangle isocèle 18"/>
            <p:cNvSpPr/>
            <p:nvPr/>
          </p:nvSpPr>
          <p:spPr>
            <a:xfrm>
              <a:off x="1876843" y="4231375"/>
              <a:ext cx="178991" cy="15430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riangle isocèle 19"/>
            <p:cNvSpPr/>
            <p:nvPr/>
          </p:nvSpPr>
          <p:spPr>
            <a:xfrm>
              <a:off x="1876843" y="3408426"/>
              <a:ext cx="178991" cy="15430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Triangle isocèle 20"/>
            <p:cNvSpPr/>
            <p:nvPr/>
          </p:nvSpPr>
          <p:spPr>
            <a:xfrm>
              <a:off x="2339752" y="4077072"/>
              <a:ext cx="178991" cy="15430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Triangle isocèle 21"/>
            <p:cNvSpPr/>
            <p:nvPr/>
          </p:nvSpPr>
          <p:spPr>
            <a:xfrm>
              <a:off x="2185449" y="4282809"/>
              <a:ext cx="178991" cy="15430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Triangle isocèle 22"/>
            <p:cNvSpPr/>
            <p:nvPr/>
          </p:nvSpPr>
          <p:spPr>
            <a:xfrm>
              <a:off x="1722540" y="4642849"/>
              <a:ext cx="178991" cy="15430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riangle isocèle 23"/>
            <p:cNvSpPr/>
            <p:nvPr/>
          </p:nvSpPr>
          <p:spPr>
            <a:xfrm>
              <a:off x="2134015" y="4642849"/>
              <a:ext cx="178991" cy="15430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riangle isocèle 24"/>
            <p:cNvSpPr/>
            <p:nvPr/>
          </p:nvSpPr>
          <p:spPr>
            <a:xfrm>
              <a:off x="2494055" y="4437112"/>
              <a:ext cx="178991" cy="15430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2392497" y="5992650"/>
            <a:ext cx="936104" cy="432048"/>
            <a:chOff x="1372787" y="6044952"/>
            <a:chExt cx="936104" cy="432048"/>
          </a:xfrm>
        </p:grpSpPr>
        <p:sp>
          <p:nvSpPr>
            <p:cNvPr id="26" name="Rectangle 25"/>
            <p:cNvSpPr/>
            <p:nvPr/>
          </p:nvSpPr>
          <p:spPr>
            <a:xfrm>
              <a:off x="1372787" y="6044952"/>
              <a:ext cx="144016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32827" y="6044952"/>
              <a:ext cx="144016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64875" y="6044952"/>
              <a:ext cx="144016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4835" y="6332984"/>
              <a:ext cx="144016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avec flèche 30"/>
          <p:cNvCxnSpPr/>
          <p:nvPr/>
        </p:nvCxnSpPr>
        <p:spPr>
          <a:xfrm>
            <a:off x="3312142" y="4128506"/>
            <a:ext cx="648072" cy="0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6264470" y="4128506"/>
            <a:ext cx="648072" cy="0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984550" y="3657798"/>
            <a:ext cx="1691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accent3">
                    <a:lumMod val="75000"/>
                  </a:schemeClr>
                </a:solidFill>
              </a:rPr>
              <a:t>Réponse : étoile ou triangle</a:t>
            </a:r>
            <a:endParaRPr lang="fr-FR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3554389" y="5085184"/>
            <a:ext cx="513555" cy="648072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4008768" y="5363924"/>
            <a:ext cx="1830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accent3">
                    <a:lumMod val="75000"/>
                  </a:schemeClr>
                </a:solidFill>
              </a:rPr>
              <a:t>Étoile ou triangle ?</a:t>
            </a:r>
            <a:endParaRPr lang="fr-FR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79" name="Groupe 78"/>
          <p:cNvGrpSpPr/>
          <p:nvPr/>
        </p:nvGrpSpPr>
        <p:grpSpPr>
          <a:xfrm>
            <a:off x="5976438" y="4825291"/>
            <a:ext cx="2442679" cy="1455391"/>
            <a:chOff x="5976438" y="4797152"/>
            <a:chExt cx="2442679" cy="1455391"/>
          </a:xfrm>
        </p:grpSpPr>
        <p:cxnSp>
          <p:nvCxnSpPr>
            <p:cNvPr id="76" name="Connecteur droit avec flèche 75"/>
            <p:cNvCxnSpPr/>
            <p:nvPr/>
          </p:nvCxnSpPr>
          <p:spPr>
            <a:xfrm>
              <a:off x="5976438" y="4797152"/>
              <a:ext cx="1008112" cy="792088"/>
            </a:xfrm>
            <a:prstGeom prst="straightConnector1">
              <a:avLst/>
            </a:prstGeom>
            <a:ln w="19050" cmpd="sng">
              <a:solidFill>
                <a:schemeClr val="accent2">
                  <a:lumMod val="75000"/>
                </a:schemeClr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6588506" y="5606212"/>
              <a:ext cx="1830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2000" b="1" i="1" dirty="0" err="1" smtClean="0">
                  <a:solidFill>
                    <a:schemeClr val="accent2">
                      <a:lumMod val="75000"/>
                    </a:schemeClr>
                  </a:solidFill>
                </a:rPr>
                <a:t>Random</a:t>
              </a:r>
              <a:r>
                <a:rPr lang="fr-FR" sz="20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 Forest</a:t>
              </a:r>
              <a:endParaRPr lang="fr-FR" sz="2000" b="1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3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Types de 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mtClean="0"/>
              <a:t>Discrètes énumératives (couleur, code postal, etc.)</a:t>
            </a:r>
          </a:p>
          <a:p>
            <a:r>
              <a:rPr lang="fr-FR" smtClean="0"/>
              <a:t>Discrètes ordonnées (classe de salaire ou d’âge)</a:t>
            </a:r>
          </a:p>
          <a:p>
            <a:r>
              <a:rPr lang="fr-FR" smtClean="0"/>
              <a:t>Continues: revenu, temps, température</a:t>
            </a:r>
          </a:p>
          <a:p>
            <a:r>
              <a:rPr lang="fr-FR" smtClean="0"/>
              <a:t>Dates transformation en variables énumératives ordonnées</a:t>
            </a:r>
          </a:p>
          <a:p>
            <a:r>
              <a:rPr lang="fr-FR" smtClean="0"/>
              <a:t>Image et vidéo: extraction de "features"</a:t>
            </a:r>
          </a:p>
          <a:p>
            <a:r>
              <a:rPr lang="fr-FR" smtClean="0"/>
              <a:t>Données structurées: XML, etc.</a:t>
            </a:r>
          </a:p>
          <a:p>
            <a:r>
              <a:rPr lang="fr-FR" smtClean="0"/>
              <a:t>Textuelles: faire un histogramme par mots clés</a:t>
            </a:r>
          </a:p>
          <a:p>
            <a:r>
              <a:rPr lang="fr-FR" smtClean="0"/>
              <a:t>On peut transformer "facilement" continue </a:t>
            </a:r>
            <a:r>
              <a:rPr lang="fr-FR" smtClean="0">
                <a:sym typeface="Symbol"/>
              </a:rPr>
              <a:t>discret binaire</a:t>
            </a:r>
            <a:endParaRPr lang="fr-FR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Arbres de décision - Analogie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BEE20-5294-4D57-B670-2C87905F5D0B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pic>
        <p:nvPicPr>
          <p:cNvPr id="799746" name="Picture 2" descr="http://medias.lepost.fr/ill/2011/01/30/h-4-2388432-1296372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774514"/>
            <a:ext cx="5976664" cy="47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8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 – Arbre de décision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Arbre de décision : </a:t>
            </a:r>
            <a:r>
              <a:rPr lang="fr-FR" dirty="0" err="1" smtClean="0"/>
              <a:t>classifieur</a:t>
            </a:r>
            <a:r>
              <a:rPr lang="fr-FR" dirty="0" smtClean="0"/>
              <a:t> simple et graphique</a:t>
            </a:r>
          </a:p>
          <a:p>
            <a:pPr lvl="1"/>
            <a:r>
              <a:rPr lang="fr-FR" dirty="0" smtClean="0"/>
              <a:t>Lisibilité</a:t>
            </a:r>
          </a:p>
          <a:p>
            <a:pPr lvl="1"/>
            <a:r>
              <a:rPr lang="fr-FR" dirty="0" smtClean="0"/>
              <a:t>Rapidité d’apprentissage et d’exécution</a:t>
            </a:r>
          </a:p>
          <a:p>
            <a:r>
              <a:rPr lang="fr-FR" dirty="0" smtClean="0"/>
              <a:t>Objectifs</a:t>
            </a:r>
          </a:p>
          <a:p>
            <a:pPr lvl="1"/>
            <a:r>
              <a:rPr lang="fr-FR" dirty="0" smtClean="0"/>
              <a:t>Répartir une population d’individus en groupes homogènes </a:t>
            </a:r>
          </a:p>
          <a:p>
            <a:pPr lvl="1"/>
            <a:r>
              <a:rPr lang="fr-FR" dirty="0" smtClean="0"/>
              <a:t>Selon un ensemble de variables discriminantes</a:t>
            </a:r>
          </a:p>
          <a:p>
            <a:pPr lvl="1"/>
            <a:r>
              <a:rPr lang="fr-FR" dirty="0" smtClean="0"/>
              <a:t>En fonction d’un objectif connu (apprentissage supervisé)</a:t>
            </a:r>
          </a:p>
          <a:p>
            <a:r>
              <a:rPr lang="fr-FR" dirty="0" smtClean="0"/>
              <a:t>Prédire les valeurs prises par la variable à prédire à partir d’un ensemble de descripteurs</a:t>
            </a:r>
          </a:p>
          <a:p>
            <a:pPr lvl="1"/>
            <a:r>
              <a:rPr lang="fr-FR" dirty="0" smtClean="0"/>
              <a:t>Variable à prédire = objectif, variable cible, variable d’intérêt, attribut classe, variable de sortie</a:t>
            </a:r>
          </a:p>
          <a:p>
            <a:pPr lvl="1"/>
            <a:r>
              <a:rPr lang="fr-FR" dirty="0" smtClean="0"/>
              <a:t>Descripteur = variables prédictives, variables discriminantes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 – Arbre de décision</a:t>
            </a:r>
            <a:endParaRPr lang="fr-FR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Structure de données utilisée comme modèle pour la classification [</a:t>
            </a:r>
            <a:r>
              <a:rPr lang="fr-FR" dirty="0" err="1" smtClean="0"/>
              <a:t>Quinlan</a:t>
            </a:r>
            <a:r>
              <a:rPr lang="fr-FR" dirty="0" smtClean="0"/>
              <a:t>]</a:t>
            </a:r>
          </a:p>
          <a:p>
            <a:r>
              <a:rPr lang="fr-FR" dirty="0" smtClean="0"/>
              <a:t>Méthode récursive basée sur diviser-pour-régner pour créer des sous-groupes (plus) purs</a:t>
            </a:r>
          </a:p>
          <a:p>
            <a:pPr lvl="1"/>
            <a:r>
              <a:rPr lang="fr-FR" dirty="0" smtClean="0"/>
              <a:t>Un sous-groupe est pur lorsque tous les éléments du sous-groupe appartiennent à la même classe)</a:t>
            </a:r>
          </a:p>
          <a:p>
            <a:r>
              <a:rPr lang="fr-FR" dirty="0" smtClean="0"/>
              <a:t>Construction du plus petit arbre de décision possible</a:t>
            </a:r>
          </a:p>
          <a:p>
            <a:pPr lvl="1"/>
            <a:r>
              <a:rPr lang="fr-FR" dirty="0" smtClean="0"/>
              <a:t>Nœud = Test sur un attribut</a:t>
            </a:r>
          </a:p>
          <a:p>
            <a:pPr lvl="1"/>
            <a:r>
              <a:rPr lang="fr-FR" dirty="0" smtClean="0"/>
              <a:t>Une branche pour chaque valeur d’un attribut </a:t>
            </a:r>
          </a:p>
          <a:p>
            <a:pPr lvl="1"/>
            <a:r>
              <a:rPr lang="fr-FR" dirty="0" smtClean="0"/>
              <a:t>Les feuilles désignent la classe de l’objet à classer</a:t>
            </a:r>
          </a:p>
          <a:p>
            <a:r>
              <a:rPr lang="fr-FR" dirty="0" smtClean="0"/>
              <a:t>Taux d’erreur = proportion des instances qui n’appartiennent pas à la classe majoritaire de la branche</a:t>
            </a:r>
          </a:p>
          <a:p>
            <a:r>
              <a:rPr lang="fr-FR" dirty="0" smtClean="0"/>
              <a:t>Problèmes : Choix de l’attribut, terminaison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48</a:t>
            </a:fld>
            <a:endParaRPr lang="fr-FR"/>
          </a:p>
        </p:txBody>
      </p:sp>
      <p:grpSp>
        <p:nvGrpSpPr>
          <p:cNvPr id="5" name="Groupe 555"/>
          <p:cNvGrpSpPr/>
          <p:nvPr/>
        </p:nvGrpSpPr>
        <p:grpSpPr>
          <a:xfrm>
            <a:off x="6948264" y="3212976"/>
            <a:ext cx="1717316" cy="1368152"/>
            <a:chOff x="4788024" y="4887818"/>
            <a:chExt cx="2088232" cy="1547789"/>
          </a:xfrm>
        </p:grpSpPr>
        <p:sp>
          <p:nvSpPr>
            <p:cNvPr id="6" name="Ellipse 5"/>
            <p:cNvSpPr/>
            <p:nvPr/>
          </p:nvSpPr>
          <p:spPr>
            <a:xfrm>
              <a:off x="5770180" y="4887818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5243478" y="5246027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6197675" y="5246027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5243478" y="5604236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5598235" y="5604236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6039664" y="5604236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355686" y="5604236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droit 12"/>
            <p:cNvCxnSpPr>
              <a:stCxn id="6" idx="4"/>
              <a:endCxn id="7" idx="7"/>
            </p:cNvCxnSpPr>
            <p:nvPr/>
          </p:nvCxnSpPr>
          <p:spPr>
            <a:xfrm flipH="1">
              <a:off x="5378348" y="5041336"/>
              <a:ext cx="470837" cy="2271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>
              <a:stCxn id="6" idx="4"/>
              <a:endCxn id="8" idx="1"/>
            </p:cNvCxnSpPr>
            <p:nvPr/>
          </p:nvCxnSpPr>
          <p:spPr>
            <a:xfrm>
              <a:off x="5849186" y="5041336"/>
              <a:ext cx="371629" cy="2271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stCxn id="7" idx="4"/>
              <a:endCxn id="9" idx="0"/>
            </p:cNvCxnSpPr>
            <p:nvPr/>
          </p:nvCxnSpPr>
          <p:spPr>
            <a:xfrm>
              <a:off x="5322483" y="5399545"/>
              <a:ext cx="0" cy="2046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stCxn id="7" idx="4"/>
              <a:endCxn id="10" idx="0"/>
            </p:cNvCxnSpPr>
            <p:nvPr/>
          </p:nvCxnSpPr>
          <p:spPr>
            <a:xfrm>
              <a:off x="5322483" y="5399545"/>
              <a:ext cx="354758" cy="2046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>
              <a:stCxn id="8" idx="4"/>
              <a:endCxn id="11" idx="0"/>
            </p:cNvCxnSpPr>
            <p:nvPr/>
          </p:nvCxnSpPr>
          <p:spPr>
            <a:xfrm flipH="1">
              <a:off x="6118670" y="5399545"/>
              <a:ext cx="158011" cy="2046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>
              <a:stCxn id="8" idx="4"/>
              <a:endCxn id="12" idx="0"/>
            </p:cNvCxnSpPr>
            <p:nvPr/>
          </p:nvCxnSpPr>
          <p:spPr>
            <a:xfrm>
              <a:off x="6276680" y="5399545"/>
              <a:ext cx="158011" cy="2046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5172228" y="5911272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5364331" y="5911272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561078" y="5911272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5746957" y="5911272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980861" y="6282089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250345" y="6282089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6461026" y="6282089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6718245" y="6282089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6145005" y="5923880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6355686" y="5923880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6566367" y="5923880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" name="Connecteur droit 29"/>
            <p:cNvCxnSpPr>
              <a:stCxn id="9" idx="4"/>
              <a:endCxn id="19" idx="0"/>
            </p:cNvCxnSpPr>
            <p:nvPr/>
          </p:nvCxnSpPr>
          <p:spPr>
            <a:xfrm flipH="1">
              <a:off x="5251234" y="5757754"/>
              <a:ext cx="71249" cy="153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>
              <a:stCxn id="9" idx="4"/>
              <a:endCxn id="20" idx="0"/>
            </p:cNvCxnSpPr>
            <p:nvPr/>
          </p:nvCxnSpPr>
          <p:spPr>
            <a:xfrm>
              <a:off x="5322483" y="5757754"/>
              <a:ext cx="120853" cy="153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>
              <a:stCxn id="10" idx="4"/>
              <a:endCxn id="21" idx="0"/>
            </p:cNvCxnSpPr>
            <p:nvPr/>
          </p:nvCxnSpPr>
          <p:spPr>
            <a:xfrm flipH="1">
              <a:off x="5640083" y="5757754"/>
              <a:ext cx="37158" cy="153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>
              <a:stCxn id="10" idx="4"/>
              <a:endCxn id="22" idx="0"/>
            </p:cNvCxnSpPr>
            <p:nvPr/>
          </p:nvCxnSpPr>
          <p:spPr>
            <a:xfrm>
              <a:off x="5677241" y="5757754"/>
              <a:ext cx="148721" cy="153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>
              <a:stCxn id="12" idx="4"/>
              <a:endCxn id="27" idx="0"/>
            </p:cNvCxnSpPr>
            <p:nvPr/>
          </p:nvCxnSpPr>
          <p:spPr>
            <a:xfrm flipH="1">
              <a:off x="6224011" y="5757754"/>
              <a:ext cx="210681" cy="16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>
              <a:stCxn id="12" idx="4"/>
              <a:endCxn id="28" idx="0"/>
            </p:cNvCxnSpPr>
            <p:nvPr/>
          </p:nvCxnSpPr>
          <p:spPr>
            <a:xfrm>
              <a:off x="6434692" y="5757754"/>
              <a:ext cx="0" cy="16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>
              <a:stCxn id="12" idx="4"/>
              <a:endCxn id="29" idx="0"/>
            </p:cNvCxnSpPr>
            <p:nvPr/>
          </p:nvCxnSpPr>
          <p:spPr>
            <a:xfrm>
              <a:off x="6434692" y="5757754"/>
              <a:ext cx="210681" cy="16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>
              <a:stCxn id="27" idx="4"/>
              <a:endCxn id="23" idx="7"/>
            </p:cNvCxnSpPr>
            <p:nvPr/>
          </p:nvCxnSpPr>
          <p:spPr>
            <a:xfrm flipH="1">
              <a:off x="6115732" y="6077398"/>
              <a:ext cx="108278" cy="2271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>
              <a:stCxn id="27" idx="4"/>
              <a:endCxn id="24" idx="0"/>
            </p:cNvCxnSpPr>
            <p:nvPr/>
          </p:nvCxnSpPr>
          <p:spPr>
            <a:xfrm>
              <a:off x="6224010" y="6077398"/>
              <a:ext cx="105341" cy="2046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>
              <a:stCxn id="29" idx="4"/>
              <a:endCxn id="25" idx="0"/>
            </p:cNvCxnSpPr>
            <p:nvPr/>
          </p:nvCxnSpPr>
          <p:spPr>
            <a:xfrm flipH="1">
              <a:off x="6540032" y="6077398"/>
              <a:ext cx="105341" cy="2046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>
              <a:stCxn id="29" idx="4"/>
              <a:endCxn id="26" idx="1"/>
            </p:cNvCxnSpPr>
            <p:nvPr/>
          </p:nvCxnSpPr>
          <p:spPr>
            <a:xfrm>
              <a:off x="6645372" y="6077398"/>
              <a:ext cx="96013" cy="2271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>
            <a:xfrm>
              <a:off x="4927456" y="5604236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41"/>
            <p:cNvCxnSpPr>
              <a:stCxn id="7" idx="4"/>
              <a:endCxn id="41" idx="0"/>
            </p:cNvCxnSpPr>
            <p:nvPr/>
          </p:nvCxnSpPr>
          <p:spPr>
            <a:xfrm flipH="1">
              <a:off x="5006461" y="5399545"/>
              <a:ext cx="316022" cy="2046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/>
            <p:cNvSpPr/>
            <p:nvPr/>
          </p:nvSpPr>
          <p:spPr>
            <a:xfrm>
              <a:off x="4788024" y="5911272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4980126" y="5911272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5" name="Connecteur droit 44"/>
            <p:cNvCxnSpPr>
              <a:stCxn id="41" idx="4"/>
              <a:endCxn id="43" idx="0"/>
            </p:cNvCxnSpPr>
            <p:nvPr/>
          </p:nvCxnSpPr>
          <p:spPr>
            <a:xfrm flipH="1">
              <a:off x="4867029" y="5757754"/>
              <a:ext cx="139432" cy="153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>
              <a:stCxn id="41" idx="4"/>
              <a:endCxn id="44" idx="0"/>
            </p:cNvCxnSpPr>
            <p:nvPr/>
          </p:nvCxnSpPr>
          <p:spPr>
            <a:xfrm>
              <a:off x="5006461" y="5757754"/>
              <a:ext cx="52670" cy="153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46"/>
            <p:cNvSpPr/>
            <p:nvPr/>
          </p:nvSpPr>
          <p:spPr>
            <a:xfrm>
              <a:off x="4815983" y="6269481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>
              <a:off x="5085467" y="6269481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9" name="Connecteur droit 48"/>
            <p:cNvCxnSpPr>
              <a:stCxn id="44" idx="4"/>
              <a:endCxn id="47" idx="7"/>
            </p:cNvCxnSpPr>
            <p:nvPr/>
          </p:nvCxnSpPr>
          <p:spPr>
            <a:xfrm flipH="1">
              <a:off x="4950854" y="6064790"/>
              <a:ext cx="108278" cy="2271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>
              <a:stCxn id="44" idx="4"/>
              <a:endCxn id="48" idx="0"/>
            </p:cNvCxnSpPr>
            <p:nvPr/>
          </p:nvCxnSpPr>
          <p:spPr>
            <a:xfrm>
              <a:off x="5059132" y="6064790"/>
              <a:ext cx="105341" cy="2046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e 50"/>
            <p:cNvSpPr/>
            <p:nvPr/>
          </p:nvSpPr>
          <p:spPr>
            <a:xfrm>
              <a:off x="5401488" y="6269481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5670972" y="6269481"/>
              <a:ext cx="158011" cy="15351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Connecteur droit 52"/>
            <p:cNvCxnSpPr>
              <a:stCxn id="21" idx="4"/>
              <a:endCxn id="51" idx="7"/>
            </p:cNvCxnSpPr>
            <p:nvPr/>
          </p:nvCxnSpPr>
          <p:spPr>
            <a:xfrm flipH="1">
              <a:off x="5536359" y="6064790"/>
              <a:ext cx="103724" cy="2271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>
              <a:stCxn id="21" idx="4"/>
              <a:endCxn id="52" idx="0"/>
            </p:cNvCxnSpPr>
            <p:nvPr/>
          </p:nvCxnSpPr>
          <p:spPr>
            <a:xfrm>
              <a:off x="5640083" y="6064790"/>
              <a:ext cx="109895" cy="2046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exemple simple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49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9831" t="19703" r="18017" b="2835"/>
          <a:stretch>
            <a:fillRect/>
          </a:stretch>
        </p:blipFill>
        <p:spPr bwMode="auto">
          <a:xfrm>
            <a:off x="440248" y="1556792"/>
            <a:ext cx="82809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Définition de l’exploitation des données (data mining)</a:t>
            </a:r>
            <a:endParaRPr lang="fr-FR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L’exploration des données ou data </a:t>
            </a:r>
            <a:r>
              <a:rPr lang="fr-CA" dirty="0" err="1" smtClean="0"/>
              <a:t>mining</a:t>
            </a:r>
            <a:r>
              <a:rPr lang="fr-CA" dirty="0" smtClean="0"/>
              <a:t> est l’analyse de grandes quantités de données afin de découvrir des formes et des règles significatives en utilisant des moyens automatiques ou semi-automatiques basés sur l’analyse statistique et l’apprentissage </a:t>
            </a:r>
            <a:r>
              <a:rPr lang="fr-CA" dirty="0" smtClean="0"/>
              <a:t>automatique (Berry </a:t>
            </a:r>
            <a:r>
              <a:rPr lang="fr-CA" dirty="0" smtClean="0"/>
              <a:t>et </a:t>
            </a:r>
            <a:r>
              <a:rPr lang="fr-CA" dirty="0" err="1" smtClean="0"/>
              <a:t>Linoff</a:t>
            </a:r>
            <a:r>
              <a:rPr lang="fr-CA" dirty="0" smtClean="0"/>
              <a:t>, 1997)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7A69-C9A4-4BAD-8096-C5D7C11E915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9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Construction d’un arbre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Pour construire un arbre de décision, il faut :</a:t>
            </a:r>
          </a:p>
          <a:p>
            <a:pPr lvl="1"/>
            <a:r>
              <a:rPr lang="fr-FR" smtClean="0"/>
              <a:t>Choisir, parmi les variables qui restent, la variable de segmentation du sommet courant</a:t>
            </a:r>
          </a:p>
          <a:p>
            <a:pPr lvl="2"/>
            <a:r>
              <a:rPr lang="fr-FR" smtClean="0"/>
              <a:t>Lorsque la variable est continue, déterminer le seuil de coupure</a:t>
            </a:r>
          </a:p>
          <a:p>
            <a:pPr lvl="1"/>
            <a:r>
              <a:rPr lang="fr-FR" smtClean="0"/>
              <a:t>Déterminer la bonne taille de l'arbre</a:t>
            </a:r>
          </a:p>
          <a:p>
            <a:pPr lvl="2"/>
            <a:r>
              <a:rPr lang="fr-FR" smtClean="0"/>
              <a:t>Est-il souhaitable de produire absolument des feuilles pures selon la variable à prédire, même si le groupe correspondant correspond à une fraction très faible des observations?</a:t>
            </a:r>
          </a:p>
          <a:p>
            <a:pPr lvl="1"/>
            <a:r>
              <a:rPr lang="fr-FR" smtClean="0"/>
              <a:t>Affecter la valeur de la variable à prédire aux feuilles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Algorithme de base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A= </a:t>
            </a:r>
            <a:r>
              <a:rPr lang="fr-FR" dirty="0" err="1" smtClean="0"/>
              <a:t>MeilleurAttribut</a:t>
            </a:r>
            <a:r>
              <a:rPr lang="fr-FR" dirty="0" smtClean="0"/>
              <a:t>(Exemples)</a:t>
            </a:r>
          </a:p>
          <a:p>
            <a:r>
              <a:rPr lang="fr-FR" dirty="0" smtClean="0"/>
              <a:t>Affecter A à la racine</a:t>
            </a:r>
          </a:p>
          <a:p>
            <a:r>
              <a:rPr lang="fr-FR" dirty="0" smtClean="0"/>
              <a:t>Pour chaque valeur de A, créer un nouveau nœud fils de la racine</a:t>
            </a:r>
          </a:p>
          <a:p>
            <a:r>
              <a:rPr lang="fr-FR" dirty="0" smtClean="0"/>
              <a:t>Classer les exemples dans les nœuds fils</a:t>
            </a:r>
          </a:p>
          <a:p>
            <a:r>
              <a:rPr lang="fr-FR" dirty="0" smtClean="0"/>
              <a:t>Si tous les exemples d’un nœud fils sont homogènes, affecter leur classe au nœud, sinon recommencer à partir de ce nœud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Terminaison	</a:t>
            </a:r>
            <a:endParaRPr lang="fr-FR"/>
          </a:p>
        </p:txBody>
      </p:sp>
      <p:sp>
        <p:nvSpPr>
          <p:cNvPr id="21504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Plusieurs critères possibles</a:t>
            </a:r>
          </a:p>
          <a:p>
            <a:pPr lvl="1"/>
            <a:r>
              <a:rPr lang="fr-FR" sz="2400" dirty="0" smtClean="0"/>
              <a:t>Tous les attributs ont été considérés</a:t>
            </a:r>
          </a:p>
          <a:p>
            <a:pPr lvl="1"/>
            <a:r>
              <a:rPr lang="fr-FR" sz="2400" dirty="0" smtClean="0"/>
              <a:t>Il n’est plus possible d’obtenir de gain d’information</a:t>
            </a:r>
          </a:p>
          <a:p>
            <a:pPr lvl="1"/>
            <a:r>
              <a:rPr lang="fr-FR" sz="2400" dirty="0" smtClean="0"/>
              <a:t>Les feuilles contiennent un nombre prédéfini d’éléments majoritaires</a:t>
            </a:r>
          </a:p>
          <a:p>
            <a:pPr lvl="1"/>
            <a:r>
              <a:rPr lang="fr-FR" sz="2400" dirty="0" smtClean="0"/>
              <a:t>Le maximum de pureté a été atteint </a:t>
            </a:r>
          </a:p>
          <a:p>
            <a:pPr lvl="2"/>
            <a:r>
              <a:rPr lang="fr-FR" sz="2000" dirty="0" smtClean="0"/>
              <a:t>Toutes les instances sont dans la même classe</a:t>
            </a:r>
          </a:p>
          <a:p>
            <a:pPr lvl="1"/>
            <a:r>
              <a:rPr lang="fr-FR" sz="2400" dirty="0" smtClean="0"/>
              <a:t>L’arbre a atteint une hauteur maximum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Combien d’arbres de décision?</a:t>
            </a:r>
            <a:endParaRPr lang="fr-FR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Considérons m attributs booléens</a:t>
            </a:r>
          </a:p>
          <a:p>
            <a:r>
              <a:rPr lang="fr-FR" dirty="0" smtClean="0"/>
              <a:t>Un arbre de décision possible pour chacun des m attributs </a:t>
            </a:r>
          </a:p>
          <a:p>
            <a:pPr lvl="1"/>
            <a:r>
              <a:rPr lang="fr-FR" dirty="0" smtClean="0"/>
              <a:t>Il y a 2</a:t>
            </a:r>
            <a:r>
              <a:rPr lang="fr-FR" baseline="30000" dirty="0" smtClean="0"/>
              <a:t>m</a:t>
            </a:r>
            <a:r>
              <a:rPr lang="fr-FR" dirty="0" smtClean="0"/>
              <a:t> façons de donner des valeurs aux attributs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2</a:t>
            </a:r>
            <a:r>
              <a:rPr lang="fr-FR" baseline="60000" dirty="0" smtClean="0"/>
              <a:t>m</a:t>
            </a:r>
            <a:r>
              <a:rPr lang="fr-FR" dirty="0" smtClean="0"/>
              <a:t> arbres de décision possibles</a:t>
            </a:r>
          </a:p>
          <a:p>
            <a:pPr>
              <a:buNone/>
            </a:pPr>
            <a:endParaRPr lang="fr-FR" dirty="0" smtClean="0">
              <a:sym typeface="Symbol"/>
            </a:endParaRPr>
          </a:p>
          <a:p>
            <a:pPr>
              <a:buNone/>
            </a:pPr>
            <a:r>
              <a:rPr lang="fr-FR" dirty="0" smtClean="0">
                <a:sym typeface="Symbol"/>
              </a:rPr>
              <a:t> </a:t>
            </a:r>
            <a:r>
              <a:rPr lang="fr-FR" dirty="0" smtClean="0"/>
              <a:t>Comment sélectionner le meilleur?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Théorie de l’information</a:t>
            </a: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Besoin d’une méthode pour bien choisir l’attribut [Shannon &amp; Weaver, 1949]</a:t>
            </a:r>
          </a:p>
          <a:p>
            <a:r>
              <a:rPr lang="fr-FR" smtClean="0"/>
              <a:t>À chaque étape, à</a:t>
            </a:r>
            <a:r>
              <a:rPr lang="en-US" smtClean="0"/>
              <a:t> </a:t>
            </a:r>
            <a:r>
              <a:rPr lang="fr-FR" smtClean="0"/>
              <a:t>chaque point de choix dans l’arbre, on va calculer le gain d’information</a:t>
            </a:r>
          </a:p>
          <a:p>
            <a:pPr lvl="1"/>
            <a:r>
              <a:rPr lang="fr-FR" smtClean="0"/>
              <a:t>L’attribut avec le plus grand gain d’information est sélectionné</a:t>
            </a:r>
          </a:p>
          <a:p>
            <a:r>
              <a:rPr lang="fr-FR" smtClean="0"/>
              <a:t>Méthode ID3 pour la construction de l’arbre de décision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599256" y="6316578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/>
              <a:t>I.H. Witten and E. Frank, “Data Mining”, Morgan Kaufmann Pub., 2000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graphicFrame>
        <p:nvGraphicFramePr>
          <p:cNvPr id="169989" name="Object 5"/>
          <p:cNvGraphicFramePr>
            <a:graphicFrameLocks noChangeAspect="1"/>
          </p:cNvGraphicFramePr>
          <p:nvPr/>
        </p:nvGraphicFramePr>
        <p:xfrm>
          <a:off x="540667" y="1841798"/>
          <a:ext cx="6551613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97" name="Bitmap Image" r:id="rId3" imgW="6552381" imgH="4142857" progId="PBrush">
                  <p:embed/>
                </p:oleObj>
              </mc:Choice>
              <mc:Fallback>
                <p:oleObj name="Bitmap Image" r:id="rId3" imgW="6552381" imgH="414285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67" y="1841798"/>
                        <a:ext cx="6551613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Météo et match de foot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 flipH="1" flipV="1">
            <a:off x="6228184" y="2204864"/>
            <a:ext cx="1620416" cy="648072"/>
          </a:xfrm>
          <a:prstGeom prst="line">
            <a:avLst/>
          </a:prstGeom>
          <a:noFill/>
          <a:ln w="9525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7380312" y="2832398"/>
            <a:ext cx="172819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/>
              <a:t>Attribut</a:t>
            </a:r>
            <a:r>
              <a:rPr lang="en-US" sz="1600" dirty="0"/>
              <a:t> but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2 classes: yes et no</a:t>
            </a:r>
          </a:p>
          <a:p>
            <a:pPr>
              <a:spcBef>
                <a:spcPct val="50000"/>
              </a:spcBef>
            </a:pPr>
            <a:r>
              <a:rPr lang="en-US" sz="1600" dirty="0" err="1"/>
              <a:t>Pr</a:t>
            </a:r>
            <a:r>
              <a:rPr lang="en-US" sz="1600" dirty="0" err="1">
                <a:cs typeface="Times New Roman" pitchFamily="18" charset="0"/>
              </a:rPr>
              <a:t>é</a:t>
            </a:r>
            <a:r>
              <a:rPr lang="en-US" sz="1600" dirty="0" err="1"/>
              <a:t>dire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un match de foot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avoir</a:t>
            </a:r>
            <a:r>
              <a:rPr lang="en-US" sz="1600" dirty="0"/>
              <a:t> lieu </a:t>
            </a:r>
            <a:r>
              <a:rPr lang="en-US" sz="1600" dirty="0" err="1"/>
              <a:t>ou</a:t>
            </a:r>
            <a:r>
              <a:rPr lang="en-US" sz="1600" dirty="0"/>
              <a:t> non</a:t>
            </a:r>
          </a:p>
          <a:p>
            <a:pPr>
              <a:spcBef>
                <a:spcPct val="50000"/>
              </a:spcBef>
            </a:pPr>
            <a:r>
              <a:rPr lang="en-US" sz="1600" dirty="0" err="1"/>
              <a:t>Température</a:t>
            </a:r>
            <a:r>
              <a:rPr lang="en-US" sz="1600" dirty="0"/>
              <a:t> </a:t>
            </a:r>
            <a:r>
              <a:rPr lang="en-US" sz="1600" dirty="0" err="1"/>
              <a:t>est</a:t>
            </a:r>
            <a:r>
              <a:rPr lang="en-US" sz="1600" dirty="0"/>
              <a:t> un nominal</a:t>
            </a:r>
            <a:endParaRPr lang="fr-FR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exemple simple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fr-FR" sz="1800" dirty="0" smtClean="0"/>
              <a:t>Un ensemble de jours (un jour = un exemple)</a:t>
            </a:r>
          </a:p>
          <a:p>
            <a:pPr lvl="0">
              <a:lnSpc>
                <a:spcPct val="80000"/>
              </a:lnSpc>
            </a:pPr>
            <a:r>
              <a:rPr lang="fr-FR" sz="1800" dirty="0" smtClean="0"/>
              <a:t>Chaque jour caractérisé par un numéro et ses conditions météorologiques (Outlook, </a:t>
            </a:r>
            <a:r>
              <a:rPr lang="fr-FR" sz="1800" dirty="0" err="1" smtClean="0"/>
              <a:t>Temperature</a:t>
            </a:r>
            <a:r>
              <a:rPr lang="fr-FR" sz="1800" dirty="0" smtClean="0"/>
              <a:t>, </a:t>
            </a:r>
            <a:r>
              <a:rPr lang="fr-FR" sz="1800" dirty="0" err="1" smtClean="0"/>
              <a:t>Humidity</a:t>
            </a:r>
            <a:r>
              <a:rPr lang="fr-FR" sz="1800" dirty="0" smtClean="0"/>
              <a:t>, </a:t>
            </a:r>
            <a:r>
              <a:rPr lang="fr-FR" sz="1800" dirty="0" err="1" smtClean="0"/>
              <a:t>Windy</a:t>
            </a:r>
            <a:r>
              <a:rPr lang="fr-FR" sz="1800" dirty="0" smtClean="0"/>
              <a:t>)</a:t>
            </a:r>
          </a:p>
          <a:p>
            <a:pPr lvl="0">
              <a:lnSpc>
                <a:spcPct val="80000"/>
              </a:lnSpc>
            </a:pPr>
            <a:r>
              <a:rPr lang="fr-FR" sz="1800" dirty="0" smtClean="0"/>
              <a:t>Attribut cible : «Play?»</a:t>
            </a:r>
          </a:p>
          <a:p>
            <a:pPr lvl="1">
              <a:lnSpc>
                <a:spcPct val="80000"/>
              </a:lnSpc>
            </a:pPr>
            <a:r>
              <a:rPr lang="fr-FR" sz="1400" dirty="0" smtClean="0"/>
              <a:t>Valeurs possibles : oui et non (classification binaire)</a:t>
            </a:r>
          </a:p>
          <a:p>
            <a:pPr lvl="0">
              <a:lnSpc>
                <a:spcPct val="80000"/>
              </a:lnSpc>
            </a:pPr>
            <a:r>
              <a:rPr lang="fr-FR" sz="1800" dirty="0" smtClean="0"/>
              <a:t>Exemples</a:t>
            </a:r>
          </a:p>
          <a:p>
            <a:pPr lvl="1">
              <a:lnSpc>
                <a:spcPct val="80000"/>
              </a:lnSpc>
            </a:pPr>
            <a:r>
              <a:rPr lang="fr-FR" sz="1600" dirty="0" smtClean="0"/>
              <a:t>1, </a:t>
            </a:r>
            <a:r>
              <a:rPr lang="fr-FR" sz="1600" dirty="0" err="1" smtClean="0"/>
              <a:t>sunny</a:t>
            </a:r>
            <a:r>
              <a:rPr lang="fr-FR" sz="1600" dirty="0" smtClean="0"/>
              <a:t>, hot, high, false, no</a:t>
            </a:r>
          </a:p>
          <a:p>
            <a:pPr lvl="1">
              <a:lnSpc>
                <a:spcPct val="80000"/>
              </a:lnSpc>
            </a:pPr>
            <a:r>
              <a:rPr lang="fr-FR" sz="1600" dirty="0" smtClean="0"/>
              <a:t>2, </a:t>
            </a:r>
            <a:r>
              <a:rPr lang="fr-FR" sz="1600" dirty="0" err="1" smtClean="0"/>
              <a:t>sunny</a:t>
            </a:r>
            <a:r>
              <a:rPr lang="fr-FR" sz="1600" dirty="0" smtClean="0"/>
              <a:t>, hot, high, </a:t>
            </a:r>
            <a:r>
              <a:rPr lang="fr-FR" sz="1600" dirty="0" err="1" smtClean="0"/>
              <a:t>yes</a:t>
            </a:r>
            <a:r>
              <a:rPr lang="fr-FR" sz="1600" dirty="0" smtClean="0"/>
              <a:t>, No</a:t>
            </a:r>
          </a:p>
          <a:p>
            <a:pPr lvl="1">
              <a:lnSpc>
                <a:spcPct val="80000"/>
              </a:lnSpc>
            </a:pPr>
            <a:r>
              <a:rPr lang="fr-FR" sz="1600" dirty="0" smtClean="0"/>
              <a:t>3, </a:t>
            </a:r>
            <a:r>
              <a:rPr lang="fr-FR" sz="1600" dirty="0" err="1" smtClean="0"/>
              <a:t>overcast</a:t>
            </a:r>
            <a:r>
              <a:rPr lang="fr-FR" sz="1600" dirty="0" smtClean="0"/>
              <a:t>, hot, high, false, </a:t>
            </a:r>
            <a:r>
              <a:rPr lang="fr-FR" sz="1600" dirty="0" err="1" smtClean="0"/>
              <a:t>yes</a:t>
            </a:r>
            <a:endParaRPr lang="fr-FR" sz="1600" dirty="0" smtClean="0"/>
          </a:p>
          <a:p>
            <a:pPr lvl="0">
              <a:lnSpc>
                <a:spcPct val="80000"/>
              </a:lnSpc>
            </a:pPr>
            <a:r>
              <a:rPr lang="fr-FR" sz="1800" dirty="0" smtClean="0"/>
              <a:t>Une fois l'arbre de décision construit, on pourra classer une donnée correspondant à un nouveau jour pour savoir si on joue ou non ce jour-là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BEE20-5294-4D57-B670-2C87905F5D0B}" type="slidenum">
              <a:rPr lang="fr-FR" smtClean="0"/>
              <a:pPr>
                <a:defRPr/>
              </a:pPr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70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Quel attribut faut-il sélectionner?</a:t>
            </a:r>
            <a:endParaRPr lang="fr-FR" dirty="0"/>
          </a:p>
        </p:txBody>
      </p:sp>
      <p:graphicFrame>
        <p:nvGraphicFramePr>
          <p:cNvPr id="172035" name="Object 2051"/>
          <p:cNvGraphicFramePr>
            <a:graphicFrameLocks noGrp="1" noChangeAspect="1"/>
          </p:cNvGraphicFramePr>
          <p:nvPr>
            <p:ph idx="1"/>
          </p:nvPr>
        </p:nvGraphicFramePr>
        <p:xfrm>
          <a:off x="1115616" y="2739727"/>
          <a:ext cx="6484938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143" name="Image bitmap" r:id="rId3" imgW="6485714" imgH="3858164" progId="PBrush">
                  <p:embed/>
                </p:oleObj>
              </mc:Choice>
              <mc:Fallback>
                <p:oleObj name="Image bitmap" r:id="rId3" imgW="6485714" imgH="385816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739727"/>
                        <a:ext cx="6484938" cy="3857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57</a:t>
            </a:fld>
            <a:endParaRPr lang="fr-FR"/>
          </a:p>
        </p:txBody>
      </p:sp>
      <p:sp>
        <p:nvSpPr>
          <p:cNvPr id="172038" name="Line 2054"/>
          <p:cNvSpPr>
            <a:spLocks noChangeShapeType="1"/>
          </p:cNvSpPr>
          <p:nvPr/>
        </p:nvSpPr>
        <p:spPr bwMode="auto">
          <a:xfrm>
            <a:off x="1475656" y="2420888"/>
            <a:ext cx="677416" cy="1164704"/>
          </a:xfrm>
          <a:prstGeom prst="line">
            <a:avLst/>
          </a:prstGeom>
          <a:noFill/>
          <a:ln w="9525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172039" name="Text Box 2055"/>
          <p:cNvSpPr txBox="1">
            <a:spLocks noChangeArrowheads="1"/>
          </p:cNvSpPr>
          <p:nvPr/>
        </p:nvSpPr>
        <p:spPr bwMode="auto">
          <a:xfrm>
            <a:off x="179512" y="1844824"/>
            <a:ext cx="18722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Classe</a:t>
            </a:r>
            <a:r>
              <a:rPr lang="en-US" dirty="0" smtClean="0"/>
              <a:t>  </a:t>
            </a:r>
            <a:r>
              <a:rPr lang="en-US" dirty="0" err="1" smtClean="0"/>
              <a:t>majoritaire</a:t>
            </a:r>
            <a:r>
              <a:rPr lang="en-US" dirty="0" smtClean="0"/>
              <a:t> : NO</a:t>
            </a:r>
            <a:endParaRPr lang="fr-FR" dirty="0"/>
          </a:p>
        </p:txBody>
      </p:sp>
      <p:sp>
        <p:nvSpPr>
          <p:cNvPr id="172040" name="Line 2056"/>
          <p:cNvSpPr>
            <a:spLocks noChangeShapeType="1"/>
          </p:cNvSpPr>
          <p:nvPr/>
        </p:nvSpPr>
        <p:spPr bwMode="auto">
          <a:xfrm>
            <a:off x="2915816" y="2348880"/>
            <a:ext cx="0" cy="1296144"/>
          </a:xfrm>
          <a:prstGeom prst="line">
            <a:avLst/>
          </a:prstGeom>
          <a:noFill/>
          <a:ln w="9525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172041" name="Line 2057"/>
          <p:cNvSpPr>
            <a:spLocks noChangeShapeType="1"/>
          </p:cNvSpPr>
          <p:nvPr/>
        </p:nvSpPr>
        <p:spPr bwMode="auto">
          <a:xfrm flipH="1">
            <a:off x="3995936" y="2276872"/>
            <a:ext cx="288032" cy="1296144"/>
          </a:xfrm>
          <a:prstGeom prst="line">
            <a:avLst/>
          </a:prstGeom>
          <a:noFill/>
          <a:ln w="9525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172042" name="Text Box 2058"/>
          <p:cNvSpPr txBox="1">
            <a:spLocks noChangeArrowheads="1"/>
          </p:cNvSpPr>
          <p:nvPr/>
        </p:nvSpPr>
        <p:spPr bwMode="auto">
          <a:xfrm>
            <a:off x="2123728" y="1702549"/>
            <a:ext cx="18722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majoritaire</a:t>
            </a:r>
            <a:r>
              <a:rPr lang="en-US" dirty="0" smtClean="0"/>
              <a:t> :</a:t>
            </a:r>
            <a:r>
              <a:rPr lang="en-US" dirty="0"/>
              <a:t>YES</a:t>
            </a:r>
            <a:endParaRPr lang="fr-FR" dirty="0"/>
          </a:p>
        </p:txBody>
      </p:sp>
      <p:sp>
        <p:nvSpPr>
          <p:cNvPr id="172043" name="Text Box 2059"/>
          <p:cNvSpPr txBox="1">
            <a:spLocks noChangeArrowheads="1"/>
          </p:cNvSpPr>
          <p:nvPr/>
        </p:nvSpPr>
        <p:spPr bwMode="auto">
          <a:xfrm>
            <a:off x="4139952" y="1700808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majoritaire</a:t>
            </a:r>
            <a:r>
              <a:rPr lang="en-US" dirty="0" smtClean="0"/>
              <a:t>: </a:t>
            </a:r>
            <a:r>
              <a:rPr lang="en-US" dirty="0"/>
              <a:t>YES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Construction d’un arbre de décision – </a:t>
            </a:r>
            <a:r>
              <a:rPr lang="fr-FR" sz="3100" dirty="0" smtClean="0"/>
              <a:t>quel attribut placer en racine?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fr-FR" dirty="0" smtClean="0"/>
              <a:t>Entropie = quantité moyenne d'information de tous les messages dans un système</a:t>
            </a:r>
          </a:p>
          <a:p>
            <a:pPr lvl="0"/>
            <a:r>
              <a:rPr lang="fr-FR" dirty="0" smtClean="0"/>
              <a:t>Entropie de Shannon</a:t>
            </a:r>
          </a:p>
          <a:p>
            <a:pPr lvl="1"/>
            <a:r>
              <a:rPr lang="fr-FR" dirty="0" smtClean="0"/>
              <a:t>Mesure l'hétérogénéité d'une population du point de vue de la classe de ses membres</a:t>
            </a:r>
          </a:p>
          <a:p>
            <a:pPr lvl="0"/>
            <a:r>
              <a:rPr lang="fr-FR" dirty="0" smtClean="0"/>
              <a:t>Considérons un ensemble X d'exemples dont une proportion p+ sont positifs et une proportion p- sont négatifs</a:t>
            </a:r>
          </a:p>
          <a:p>
            <a:pPr lvl="0"/>
            <a:r>
              <a:rPr lang="fr-FR" dirty="0" smtClean="0"/>
              <a:t>((p+) + (p-) = 1)</a:t>
            </a:r>
          </a:p>
          <a:p>
            <a:pPr lvl="0"/>
            <a:r>
              <a:rPr lang="fr-FR" dirty="0" smtClean="0"/>
              <a:t>L'entropie de X est : H(X) = -(p+) log2(p+) - (p-)log2(p-)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Notion d’entropie – illustration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Interprétation de l’entropie</a:t>
            </a:r>
          </a:p>
          <a:p>
            <a:pPr lvl="1"/>
            <a:r>
              <a:rPr lang="fr-FR" smtClean="0"/>
              <a:t>Nombre minimum de bits nécessaires pour coder la classe d’un élément quelconque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59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29605" t="43329" r="31102" b="4858"/>
          <a:stretch>
            <a:fillRect/>
          </a:stretch>
        </p:blipFill>
        <p:spPr bwMode="auto">
          <a:xfrm>
            <a:off x="1907704" y="3096344"/>
            <a:ext cx="518457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2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Terminologie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KDD (Knowledge Discovery in Databases)</a:t>
            </a:r>
          </a:p>
          <a:p>
            <a:r>
              <a:rPr lang="fr-CA" smtClean="0"/>
              <a:t>Fouille de données (terme français)</a:t>
            </a:r>
          </a:p>
          <a:p>
            <a:r>
              <a:rPr lang="fr-CA" smtClean="0"/>
              <a:t>Extraction automatique de connaissances à partir de données (ECD)</a:t>
            </a:r>
          </a:p>
          <a:p>
            <a:r>
              <a:rPr lang="fr-CA" smtClean="0"/>
              <a:t>Recherche d’Information (Information Retrieval)</a:t>
            </a:r>
            <a:endParaRPr lang="fr-FR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1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Entropie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Cas simple (2 classes)</a:t>
            </a:r>
          </a:p>
          <a:p>
            <a:pPr lvl="1"/>
            <a:r>
              <a:rPr lang="fr-FR" i="1" dirty="0" smtClean="0"/>
              <a:t>0 ≤ </a:t>
            </a:r>
            <a:r>
              <a:rPr lang="fr-FR" i="1" dirty="0" smtClean="0">
                <a:cs typeface="Arial" pitchFamily="34" charset="0"/>
              </a:rPr>
              <a:t>H(X) </a:t>
            </a:r>
            <a:r>
              <a:rPr lang="fr-FR" i="1" dirty="0" smtClean="0"/>
              <a:t>≤ </a:t>
            </a:r>
            <a:r>
              <a:rPr lang="fr-FR" i="1" dirty="0" smtClean="0">
                <a:cs typeface="Arial" pitchFamily="34" charset="0"/>
              </a:rPr>
              <a:t>1</a:t>
            </a:r>
          </a:p>
          <a:p>
            <a:pPr lvl="1"/>
            <a:r>
              <a:rPr lang="fr-FR" dirty="0" smtClean="0"/>
              <a:t>Si </a:t>
            </a:r>
            <a:r>
              <a:rPr lang="fr-FR" i="1" dirty="0" smtClean="0"/>
              <a:t>p+ = 0</a:t>
            </a:r>
            <a:r>
              <a:rPr lang="fr-FR" dirty="0" smtClean="0"/>
              <a:t> ou </a:t>
            </a:r>
            <a:r>
              <a:rPr lang="fr-FR" i="1" dirty="0" smtClean="0"/>
              <a:t>p- = 0</a:t>
            </a:r>
            <a:r>
              <a:rPr lang="fr-FR" dirty="0" smtClean="0"/>
              <a:t>, alors </a:t>
            </a:r>
            <a:r>
              <a:rPr lang="fr-FR" i="1" dirty="0" smtClean="0"/>
              <a:t>H(X) = 0   classe pure</a:t>
            </a:r>
          </a:p>
          <a:p>
            <a:pPr lvl="1"/>
            <a:r>
              <a:rPr lang="fr-FR" dirty="0" smtClean="0"/>
              <a:t>Si </a:t>
            </a:r>
            <a:r>
              <a:rPr lang="fr-FR" i="1" dirty="0" smtClean="0"/>
              <a:t>p+ = p- = 0,5 </a:t>
            </a:r>
            <a:r>
              <a:rPr lang="fr-FR" dirty="0" smtClean="0"/>
              <a:t>, alors </a:t>
            </a:r>
            <a:r>
              <a:rPr lang="fr-FR" i="1" dirty="0" smtClean="0"/>
              <a:t>H(X) = 1</a:t>
            </a:r>
            <a:r>
              <a:rPr lang="fr-FR" dirty="0" smtClean="0"/>
              <a:t> (entropie maximale) : autant de positifs que de négatifs </a:t>
            </a:r>
            <a:r>
              <a:rPr lang="fr-FR" dirty="0" smtClean="0">
                <a:sym typeface="Symbol"/>
              </a:rPr>
              <a:t> </a:t>
            </a:r>
            <a:r>
              <a:rPr lang="fr-FR" dirty="0" smtClean="0"/>
              <a:t>pire cas : on ne peut rien dire</a:t>
            </a:r>
          </a:p>
          <a:p>
            <a:r>
              <a:rPr lang="fr-FR" dirty="0" smtClean="0"/>
              <a:t>Cas général (N classes)</a:t>
            </a:r>
          </a:p>
          <a:p>
            <a:pPr lvl="1"/>
            <a:r>
              <a:rPr lang="fr-FR" dirty="0" smtClean="0"/>
              <a:t>Pour un attribut classe prenant </a:t>
            </a:r>
            <a:r>
              <a:rPr lang="fr-FR" i="1" dirty="0" smtClean="0"/>
              <a:t>N</a:t>
            </a:r>
            <a:r>
              <a:rPr lang="fr-FR" dirty="0" smtClean="0"/>
              <a:t> valeurs distinctes </a:t>
            </a:r>
          </a:p>
          <a:p>
            <a:pPr lvl="1"/>
            <a:r>
              <a:rPr lang="fr-FR" i="1" dirty="0" smtClean="0"/>
              <a:t>p</a:t>
            </a:r>
            <a:r>
              <a:rPr lang="fr-FR" i="1" baseline="-25000" dirty="0" smtClean="0"/>
              <a:t>i</a:t>
            </a:r>
            <a:r>
              <a:rPr lang="fr-FR" dirty="0" smtClean="0"/>
              <a:t> (</a:t>
            </a:r>
            <a:r>
              <a:rPr lang="fr-FR" i="1" dirty="0" smtClean="0"/>
              <a:t>i </a:t>
            </a:r>
            <a:r>
              <a:rPr lang="fr-FR" i="1" dirty="0" smtClean="0">
                <a:sym typeface="Symbol"/>
              </a:rPr>
              <a:t> </a:t>
            </a:r>
            <a:r>
              <a:rPr lang="fr-FR" i="1" dirty="0" smtClean="0">
                <a:cs typeface="Arial" pitchFamily="34" charset="0"/>
              </a:rPr>
              <a:t>{1,N}</a:t>
            </a:r>
            <a:r>
              <a:rPr lang="fr-FR" dirty="0" smtClean="0"/>
              <a:t>) est </a:t>
            </a:r>
            <a:r>
              <a:rPr lang="fr-FR" dirty="0" smtClean="0">
                <a:cs typeface="Arial" pitchFamily="34" charset="0"/>
              </a:rPr>
              <a:t>la proportion d'exemples dont la valeur de cet attribut est </a:t>
            </a:r>
            <a:r>
              <a:rPr lang="fr-FR" i="1" dirty="0" smtClean="0">
                <a:cs typeface="Arial" pitchFamily="34" charset="0"/>
              </a:rPr>
              <a:t>i</a:t>
            </a:r>
            <a:r>
              <a:rPr lang="fr-FR" dirty="0" smtClean="0">
                <a:cs typeface="Arial" pitchFamily="34" charset="0"/>
              </a:rPr>
              <a:t> dans l'ensemble d'exemples considéré </a:t>
            </a:r>
            <a:r>
              <a:rPr lang="fr-FR" i="1" dirty="0" smtClean="0">
                <a:cs typeface="Arial" pitchFamily="34" charset="0"/>
              </a:rPr>
              <a:t>X</a:t>
            </a:r>
          </a:p>
          <a:p>
            <a:pPr lvl="1"/>
            <a:r>
              <a:rPr lang="fr-FR" dirty="0" smtClean="0">
                <a:cs typeface="Arial" pitchFamily="34" charset="0"/>
              </a:rPr>
              <a:t>L'entropie de l'ensemble d'exemples </a:t>
            </a:r>
            <a:r>
              <a:rPr lang="fr-FR" i="1" dirty="0" smtClean="0">
                <a:cs typeface="Arial" pitchFamily="34" charset="0"/>
              </a:rPr>
              <a:t>X</a:t>
            </a:r>
            <a:r>
              <a:rPr lang="fr-FR" dirty="0" smtClean="0">
                <a:cs typeface="Arial" pitchFamily="34" charset="0"/>
              </a:rPr>
              <a:t> est  :</a:t>
            </a:r>
          </a:p>
          <a:p>
            <a:pPr lvl="1" algn="just">
              <a:buClr>
                <a:schemeClr val="accent1"/>
              </a:buClr>
              <a:buNone/>
            </a:pPr>
            <a:r>
              <a:rPr lang="fr-FR" i="1" dirty="0" smtClean="0"/>
              <a:t>H(X) = -(p</a:t>
            </a:r>
            <a:r>
              <a:rPr lang="fr-FR" i="1" baseline="-25000" dirty="0" smtClean="0"/>
              <a:t>1</a:t>
            </a:r>
            <a:r>
              <a:rPr lang="fr-FR" i="1" dirty="0" smtClean="0"/>
              <a:t> log</a:t>
            </a:r>
            <a:r>
              <a:rPr lang="fr-FR" i="1" baseline="-25000" dirty="0" smtClean="0"/>
              <a:t>2</a:t>
            </a:r>
            <a:r>
              <a:rPr lang="fr-FR" i="1" dirty="0" smtClean="0"/>
              <a:t> p</a:t>
            </a:r>
            <a:r>
              <a:rPr lang="fr-FR" i="1" baseline="-25000" dirty="0" smtClean="0"/>
              <a:t>1</a:t>
            </a:r>
            <a:r>
              <a:rPr lang="fr-FR" i="1" dirty="0" smtClean="0"/>
              <a:t> + p</a:t>
            </a:r>
            <a:r>
              <a:rPr lang="fr-FR" i="1" baseline="-25000" dirty="0" smtClean="0"/>
              <a:t>2</a:t>
            </a:r>
            <a:r>
              <a:rPr lang="fr-FR" i="1" dirty="0" smtClean="0"/>
              <a:t> log</a:t>
            </a:r>
            <a:r>
              <a:rPr lang="fr-FR" i="1" baseline="-25000" dirty="0" smtClean="0"/>
              <a:t>2</a:t>
            </a:r>
            <a:r>
              <a:rPr lang="fr-FR" i="1" dirty="0" smtClean="0"/>
              <a:t> p</a:t>
            </a:r>
            <a:r>
              <a:rPr lang="fr-FR" i="1" baseline="-25000" dirty="0" smtClean="0"/>
              <a:t>2</a:t>
            </a:r>
            <a:r>
              <a:rPr lang="fr-FR" i="1" dirty="0" smtClean="0"/>
              <a:t> + … + </a:t>
            </a:r>
            <a:r>
              <a:rPr lang="fr-FR" i="1" dirty="0" err="1" smtClean="0"/>
              <a:t>p</a:t>
            </a:r>
            <a:r>
              <a:rPr lang="fr-FR" i="1" baseline="-25000" dirty="0" err="1" smtClean="0"/>
              <a:t>N</a:t>
            </a:r>
            <a:r>
              <a:rPr lang="fr-FR" i="1" dirty="0" smtClean="0"/>
              <a:t> log</a:t>
            </a:r>
            <a:r>
              <a:rPr lang="fr-FR" i="1" baseline="-25000" dirty="0" smtClean="0"/>
              <a:t>2</a:t>
            </a:r>
            <a:r>
              <a:rPr lang="fr-FR" i="1" dirty="0" smtClean="0"/>
              <a:t> </a:t>
            </a:r>
            <a:r>
              <a:rPr lang="fr-FR" i="1" dirty="0" err="1" smtClean="0"/>
              <a:t>p</a:t>
            </a:r>
            <a:r>
              <a:rPr lang="fr-FR" i="1" baseline="-25000" dirty="0" err="1" smtClean="0"/>
              <a:t>N</a:t>
            </a:r>
            <a:r>
              <a:rPr lang="fr-FR" i="1" dirty="0" smtClean="0"/>
              <a:t>)</a:t>
            </a:r>
            <a:endParaRPr lang="fr-FR" i="1" dirty="0" smtClean="0">
              <a:cs typeface="Arial" pitchFamily="34" charset="0"/>
            </a:endParaRP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BEE20-5294-4D57-B670-2C87905F5D0B}" type="slidenum">
              <a:rPr lang="fr-FR" smtClean="0"/>
              <a:pPr>
                <a:defRPr/>
              </a:pPr>
              <a:t>60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 entre gain </a:t>
            </a:r>
            <a:r>
              <a:rPr lang="fr-FR" dirty="0" smtClean="0"/>
              <a:t>d’information et entropie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61</a:t>
            </a:fld>
            <a:endParaRPr lang="fr-FR"/>
          </a:p>
        </p:txBody>
      </p:sp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7848600" cy="10033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251520" y="4725144"/>
            <a:ext cx="8208911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0" indent="-228600" eaLnBrk="0" hangingPunct="0">
              <a:spcBef>
                <a:spcPct val="20000"/>
              </a:spcBef>
            </a:pPr>
            <a:r>
              <a:rPr lang="fr-FR" sz="2400" i="1" dirty="0">
                <a:latin typeface="Constantia" pitchFamily="18" charset="0"/>
              </a:rPr>
              <a:t>p</a:t>
            </a:r>
            <a:r>
              <a:rPr lang="fr-FR" sz="2400" i="1" baseline="-25000" dirty="0">
                <a:latin typeface="Constantia" pitchFamily="18" charset="0"/>
              </a:rPr>
              <a:t>i</a:t>
            </a:r>
            <a:r>
              <a:rPr lang="fr-FR" sz="2400" dirty="0">
                <a:latin typeface="Constantia" pitchFamily="18" charset="0"/>
              </a:rPr>
              <a:t>  est la probabilité de la classe </a:t>
            </a:r>
            <a:r>
              <a:rPr lang="fr-FR" sz="2400" i="1" dirty="0">
                <a:latin typeface="Constantia" pitchFamily="18" charset="0"/>
              </a:rPr>
              <a:t>i</a:t>
            </a:r>
          </a:p>
          <a:p>
            <a:pPr marL="1143000" indent="-228600" eaLnBrk="0" hangingPunct="0">
              <a:spcBef>
                <a:spcPct val="20000"/>
              </a:spcBef>
            </a:pPr>
            <a:r>
              <a:rPr lang="fr-FR" sz="2400" i="1" dirty="0">
                <a:latin typeface="Constantia" pitchFamily="18" charset="0"/>
              </a:rPr>
              <a:t>p</a:t>
            </a:r>
            <a:r>
              <a:rPr lang="fr-FR" sz="2400" i="1" baseline="-25000" dirty="0">
                <a:latin typeface="Constantia" pitchFamily="18" charset="0"/>
              </a:rPr>
              <a:t>i</a:t>
            </a:r>
            <a:r>
              <a:rPr lang="fr-FR" sz="2400" i="1" dirty="0">
                <a:latin typeface="Constantia" pitchFamily="18" charset="0"/>
              </a:rPr>
              <a:t> = </a:t>
            </a:r>
            <a:r>
              <a:rPr lang="fr-FR" sz="2400" i="1" dirty="0" err="1" smtClean="0">
                <a:latin typeface="Constantia" pitchFamily="18" charset="0"/>
              </a:rPr>
              <a:t>nbre</a:t>
            </a:r>
            <a:r>
              <a:rPr lang="fr-FR" sz="2400" dirty="0" smtClean="0">
                <a:latin typeface="Constantia" pitchFamily="18" charset="0"/>
              </a:rPr>
              <a:t> </a:t>
            </a:r>
            <a:r>
              <a:rPr lang="fr-FR" sz="2400" dirty="0">
                <a:latin typeface="Constantia" pitchFamily="18" charset="0"/>
              </a:rPr>
              <a:t>d’occurrences de </a:t>
            </a:r>
            <a:r>
              <a:rPr lang="fr-FR" sz="2400" i="1" dirty="0">
                <a:latin typeface="Constantia" pitchFamily="18" charset="0"/>
              </a:rPr>
              <a:t>i</a:t>
            </a:r>
            <a:r>
              <a:rPr lang="fr-FR" sz="2400" dirty="0">
                <a:latin typeface="Constantia" pitchFamily="18" charset="0"/>
              </a:rPr>
              <a:t> / </a:t>
            </a:r>
            <a:r>
              <a:rPr lang="fr-FR" sz="2400" dirty="0" err="1" smtClean="0">
                <a:latin typeface="Constantia" pitchFamily="18" charset="0"/>
              </a:rPr>
              <a:t>nbre</a:t>
            </a:r>
            <a:r>
              <a:rPr lang="fr-FR" sz="2400" dirty="0" smtClean="0">
                <a:latin typeface="Constantia" pitchFamily="18" charset="0"/>
              </a:rPr>
              <a:t> total d’occurrences</a:t>
            </a:r>
            <a:endParaRPr lang="fr-FR" sz="2400" dirty="0">
              <a:latin typeface="Constantia" pitchFamily="18" charset="0"/>
            </a:endParaRPr>
          </a:p>
          <a:p>
            <a:pPr marL="1143000" indent="-228600" eaLnBrk="0" hangingPunct="0">
              <a:spcBef>
                <a:spcPct val="20000"/>
              </a:spcBef>
            </a:pPr>
            <a:r>
              <a:rPr lang="fr-FR" sz="2400" dirty="0">
                <a:latin typeface="Constantia" pitchFamily="18" charset="0"/>
              </a:rPr>
              <a:t>Cette formule est g</a:t>
            </a:r>
            <a:r>
              <a:rPr lang="fr-FR" sz="2400" dirty="0">
                <a:latin typeface="Constantia" pitchFamily="18" charset="0"/>
                <a:cs typeface="Times New Roman" pitchFamily="18" charset="0"/>
              </a:rPr>
              <a:t>é</a:t>
            </a:r>
            <a:r>
              <a:rPr lang="fr-FR" sz="2400" dirty="0">
                <a:latin typeface="Constantia" pitchFamily="18" charset="0"/>
              </a:rPr>
              <a:t>n</a:t>
            </a:r>
            <a:r>
              <a:rPr lang="fr-FR" sz="2400" dirty="0">
                <a:latin typeface="Constantia" pitchFamily="18" charset="0"/>
                <a:cs typeface="Times New Roman" pitchFamily="18" charset="0"/>
              </a:rPr>
              <a:t>é</a:t>
            </a:r>
            <a:r>
              <a:rPr lang="fr-FR" sz="2400" dirty="0">
                <a:latin typeface="Constantia" pitchFamily="18" charset="0"/>
              </a:rPr>
              <a:t>ralisable</a:t>
            </a:r>
          </a:p>
        </p:txBody>
      </p:sp>
      <p:pic>
        <p:nvPicPr>
          <p:cNvPr id="368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5095875" cy="1076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68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8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Entropie pour 3 probabilités</a:t>
            </a:r>
            <a:endParaRPr lang="fr-FR"/>
          </a:p>
        </p:txBody>
      </p:sp>
      <p:graphicFrame>
        <p:nvGraphicFramePr>
          <p:cNvPr id="199684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755575" y="1988840"/>
          <a:ext cx="8018891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15" name="Microsoft Equation 3.0" r:id="rId3" imgW="5359320" imgH="914400" progId="Equation.3">
                  <p:embed/>
                </p:oleObj>
              </mc:Choice>
              <mc:Fallback>
                <p:oleObj name="Microsoft Equation 3.0" r:id="rId3" imgW="5359320" imgH="91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5" y="1988840"/>
                        <a:ext cx="8018891" cy="13681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62</a:t>
            </a:fld>
            <a:endParaRPr lang="fr-FR"/>
          </a:p>
        </p:txBody>
      </p:sp>
      <p:sp>
        <p:nvSpPr>
          <p:cNvPr id="199685" name="Text Box 1029"/>
          <p:cNvSpPr txBox="1">
            <a:spLocks noChangeArrowheads="1"/>
          </p:cNvSpPr>
          <p:nvPr/>
        </p:nvSpPr>
        <p:spPr bwMode="auto">
          <a:xfrm>
            <a:off x="1403648" y="441960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latin typeface="Constantia" pitchFamily="18" charset="0"/>
              </a:rPr>
              <a:t>Propri</a:t>
            </a:r>
            <a:r>
              <a:rPr lang="fr-FR" sz="2400" dirty="0">
                <a:latin typeface="Constantia" pitchFamily="18" charset="0"/>
                <a:cs typeface="Times New Roman" pitchFamily="18" charset="0"/>
              </a:rPr>
              <a:t>é</a:t>
            </a:r>
            <a:r>
              <a:rPr lang="fr-FR" sz="2400" dirty="0">
                <a:latin typeface="Constantia" pitchFamily="18" charset="0"/>
              </a:rPr>
              <a:t>t</a:t>
            </a:r>
            <a:r>
              <a:rPr lang="fr-FR" sz="2400" dirty="0">
                <a:latin typeface="Constantia" pitchFamily="18" charset="0"/>
                <a:cs typeface="Times New Roman" pitchFamily="18" charset="0"/>
              </a:rPr>
              <a:t>é</a:t>
            </a:r>
            <a:r>
              <a:rPr lang="fr-FR" sz="2400" dirty="0">
                <a:latin typeface="Constantia" pitchFamily="18" charset="0"/>
              </a:rPr>
              <a:t> de l’entropie</a:t>
            </a:r>
          </a:p>
        </p:txBody>
      </p:sp>
      <p:sp>
        <p:nvSpPr>
          <p:cNvPr id="199686" name="Line 1030"/>
          <p:cNvSpPr>
            <a:spLocks noChangeShapeType="1"/>
          </p:cNvSpPr>
          <p:nvPr/>
        </p:nvSpPr>
        <p:spPr bwMode="auto">
          <a:xfrm flipH="1" flipV="1">
            <a:off x="1708448" y="34290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199687" name="Line 1031"/>
          <p:cNvSpPr>
            <a:spLocks noChangeShapeType="1"/>
          </p:cNvSpPr>
          <p:nvPr/>
        </p:nvSpPr>
        <p:spPr bwMode="auto">
          <a:xfrm flipV="1">
            <a:off x="2394248" y="3429000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Calcul du gain d’information pour un attribut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2" y="2157160"/>
            <a:ext cx="8173414" cy="4015039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Principe général</a:t>
            </a:r>
          </a:p>
          <a:p>
            <a:pPr lvl="1"/>
            <a:r>
              <a:rPr lang="fr-FR" sz="1800" dirty="0" smtClean="0"/>
              <a:t>Gain(attribut) =  </a:t>
            </a:r>
          </a:p>
          <a:p>
            <a:pPr marL="365760" lvl="1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Info (avant le choix de l’attribut) – 	Info (après le choix de l’attribut)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63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547664" y="388275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9 Oui</a:t>
            </a:r>
          </a:p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5 Non</a:t>
            </a:r>
            <a:endParaRPr lang="fr-FR" sz="1400" dirty="0">
              <a:solidFill>
                <a:srgbClr val="00B050"/>
              </a:solidFill>
            </a:endParaRPr>
          </a:p>
        </p:txBody>
      </p:sp>
      <p:grpSp>
        <p:nvGrpSpPr>
          <p:cNvPr id="51" name="Groupe 50"/>
          <p:cNvGrpSpPr/>
          <p:nvPr/>
        </p:nvGrpSpPr>
        <p:grpSpPr>
          <a:xfrm>
            <a:off x="4283968" y="3609020"/>
            <a:ext cx="4501008" cy="2556284"/>
            <a:chOff x="4283968" y="3303392"/>
            <a:chExt cx="4501008" cy="2556284"/>
          </a:xfrm>
        </p:grpSpPr>
        <p:sp>
          <p:nvSpPr>
            <p:cNvPr id="9" name="Ellipse 8"/>
            <p:cNvSpPr/>
            <p:nvPr/>
          </p:nvSpPr>
          <p:spPr>
            <a:xfrm>
              <a:off x="5652120" y="3303392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FF0000"/>
                  </a:solidFill>
                </a:rPr>
                <a:t>9 Oui</a:t>
              </a:r>
            </a:p>
            <a:p>
              <a:pPr algn="ctr"/>
              <a:r>
                <a:rPr lang="fr-FR" sz="1400" dirty="0" smtClean="0">
                  <a:solidFill>
                    <a:srgbClr val="00B050"/>
                  </a:solidFill>
                </a:rPr>
                <a:t>5 Non</a:t>
              </a:r>
              <a:endParaRPr lang="fr-FR" sz="1400" dirty="0">
                <a:solidFill>
                  <a:srgbClr val="00B050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5652120" y="4945276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FF0000"/>
                  </a:solidFill>
                </a:rPr>
                <a:t>4 Oui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7020272" y="4945276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FF0000"/>
                  </a:solidFill>
                </a:rPr>
                <a:t>3 Oui</a:t>
              </a:r>
            </a:p>
            <a:p>
              <a:pPr algn="ctr"/>
              <a:r>
                <a:rPr lang="fr-FR" sz="1400" dirty="0" smtClean="0">
                  <a:solidFill>
                    <a:srgbClr val="00B050"/>
                  </a:solidFill>
                </a:rPr>
                <a:t>2 Non</a:t>
              </a:r>
              <a:endParaRPr lang="fr-FR" sz="1400" dirty="0">
                <a:solidFill>
                  <a:srgbClr val="00B050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4283968" y="4945276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FF0000"/>
                  </a:solidFill>
                </a:rPr>
                <a:t>2 Oui</a:t>
              </a:r>
            </a:p>
            <a:p>
              <a:pPr algn="ctr"/>
              <a:r>
                <a:rPr lang="fr-FR" sz="1400" dirty="0" smtClean="0">
                  <a:solidFill>
                    <a:srgbClr val="00B050"/>
                  </a:solidFill>
                </a:rPr>
                <a:t>3 Non</a:t>
              </a:r>
              <a:endParaRPr lang="fr-FR" sz="1400" dirty="0">
                <a:solidFill>
                  <a:srgbClr val="00B050"/>
                </a:solidFill>
              </a:endParaRPr>
            </a:p>
          </p:txBody>
        </p:sp>
        <p:cxnSp>
          <p:nvCxnSpPr>
            <p:cNvPr id="13" name="Connecteur droit avec flèche 12"/>
            <p:cNvCxnSpPr>
              <a:stCxn id="9" idx="4"/>
              <a:endCxn id="12" idx="7"/>
            </p:cNvCxnSpPr>
            <p:nvPr/>
          </p:nvCxnSpPr>
          <p:spPr>
            <a:xfrm flipH="1">
              <a:off x="5064457" y="4217792"/>
              <a:ext cx="1044863" cy="8613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stCxn id="9" idx="4"/>
              <a:endCxn id="10" idx="0"/>
            </p:cNvCxnSpPr>
            <p:nvPr/>
          </p:nvCxnSpPr>
          <p:spPr>
            <a:xfrm>
              <a:off x="6109320" y="4217792"/>
              <a:ext cx="0" cy="7274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>
              <a:stCxn id="9" idx="4"/>
              <a:endCxn id="11" idx="1"/>
            </p:cNvCxnSpPr>
            <p:nvPr/>
          </p:nvCxnSpPr>
          <p:spPr>
            <a:xfrm>
              <a:off x="6109320" y="4217792"/>
              <a:ext cx="1044863" cy="8613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6732240" y="3657798"/>
              <a:ext cx="20527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chemeClr val="accent1"/>
                  </a:solidFill>
                </a:rPr>
                <a:t>Choix de l’attribut ensoleillement (</a:t>
              </a:r>
              <a:r>
                <a:rPr lang="fr-FR" i="1" dirty="0" err="1" smtClean="0">
                  <a:solidFill>
                    <a:schemeClr val="accent1"/>
                  </a:solidFill>
                </a:rPr>
                <a:t>outlook</a:t>
              </a:r>
              <a:r>
                <a:rPr lang="fr-FR" i="1" dirty="0" smtClean="0">
                  <a:solidFill>
                    <a:schemeClr val="accent1"/>
                  </a:solidFill>
                </a:rPr>
                <a:t>)</a:t>
              </a:r>
              <a:endParaRPr lang="fr-FR" i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1" name="Ellipse 30"/>
          <p:cNvSpPr/>
          <p:nvPr/>
        </p:nvSpPr>
        <p:spPr>
          <a:xfrm>
            <a:off x="1331640" y="3608208"/>
            <a:ext cx="1368152" cy="1981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2" name="ZoneTexte 31"/>
          <p:cNvSpPr txBox="1"/>
          <p:nvPr/>
        </p:nvSpPr>
        <p:spPr>
          <a:xfrm>
            <a:off x="372008" y="6399736"/>
            <a:ext cx="330936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i="1" dirty="0" smtClean="0">
                <a:solidFill>
                  <a:srgbClr val="FF0000"/>
                </a:solidFill>
              </a:rPr>
              <a:t>Info (avant choix d’ensoleillement)</a:t>
            </a:r>
            <a:endParaRPr lang="fr-FR" sz="1600" i="1" dirty="0">
              <a:solidFill>
                <a:srgbClr val="FF0000"/>
              </a:solidFill>
            </a:endParaRPr>
          </a:p>
        </p:txBody>
      </p:sp>
      <p:cxnSp>
        <p:nvCxnSpPr>
          <p:cNvPr id="34" name="Connecteur droit avec flèche 33"/>
          <p:cNvCxnSpPr>
            <a:stCxn id="31" idx="4"/>
            <a:endCxn id="32" idx="0"/>
          </p:cNvCxnSpPr>
          <p:nvPr/>
        </p:nvCxnSpPr>
        <p:spPr>
          <a:xfrm>
            <a:off x="2015716" y="5589240"/>
            <a:ext cx="10976" cy="8104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>
            <a:off x="3995936" y="4895038"/>
            <a:ext cx="4248472" cy="15121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7" name="ZoneTexte 36"/>
          <p:cNvSpPr txBox="1"/>
          <p:nvPr/>
        </p:nvSpPr>
        <p:spPr>
          <a:xfrm>
            <a:off x="4459048" y="6399736"/>
            <a:ext cx="330827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i="1" dirty="0" smtClean="0">
                <a:solidFill>
                  <a:srgbClr val="FF0000"/>
                </a:solidFill>
              </a:rPr>
              <a:t>Info (après choix d’ensoleillement)</a:t>
            </a:r>
            <a:endParaRPr lang="fr-FR" sz="1600" i="1" dirty="0">
              <a:solidFill>
                <a:srgbClr val="FF0000"/>
              </a:solidFill>
            </a:endParaRPr>
          </a:p>
        </p:txBody>
      </p:sp>
      <p:cxnSp>
        <p:nvCxnSpPr>
          <p:cNvPr id="38" name="Connecteur droit avec flèche 37"/>
          <p:cNvCxnSpPr>
            <a:stCxn id="36" idx="4"/>
            <a:endCxn id="37" idx="0"/>
          </p:cNvCxnSpPr>
          <p:nvPr/>
        </p:nvCxnSpPr>
        <p:spPr>
          <a:xfrm flipH="1" flipV="1">
            <a:off x="6113187" y="6399736"/>
            <a:ext cx="6985" cy="74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3964872" y="6556408"/>
            <a:ext cx="2160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980805"/>
              </p:ext>
            </p:extLst>
          </p:nvPr>
        </p:nvGraphicFramePr>
        <p:xfrm>
          <a:off x="6012160" y="1014161"/>
          <a:ext cx="2998682" cy="189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26" name="Bitmap Image" r:id="rId3" imgW="6552381" imgH="4142857" progId="PBrush">
                  <p:embed/>
                </p:oleObj>
              </mc:Choice>
              <mc:Fallback>
                <p:oleObj name="Bitmap Image" r:id="rId3" imgW="6552381" imgH="414285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014161"/>
                        <a:ext cx="2998682" cy="1896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2" grpId="0"/>
      <p:bldP spid="36" grpId="0" animBg="1"/>
      <p:bldP spid="3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Gain d’information total pour Outlook</a:t>
            </a:r>
            <a:endParaRPr lang="fr-FR" dirty="0"/>
          </a:p>
        </p:txBody>
      </p:sp>
      <p:graphicFrame>
        <p:nvGraphicFramePr>
          <p:cNvPr id="224256" name="Object 1024"/>
          <p:cNvGraphicFramePr>
            <a:graphicFrameLocks noGrp="1" noChangeAspect="1"/>
          </p:cNvGraphicFramePr>
          <p:nvPr>
            <p:ph idx="1"/>
          </p:nvPr>
        </p:nvGraphicFramePr>
        <p:xfrm>
          <a:off x="971600" y="2348880"/>
          <a:ext cx="6264697" cy="1287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54" name="Microsoft Equation 3.0" r:id="rId3" imgW="3213000" imgH="660240" progId="Equation.3">
                  <p:embed/>
                </p:oleObj>
              </mc:Choice>
              <mc:Fallback>
                <p:oleObj name="Microsoft Equation 3.0" r:id="rId3" imgW="32130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348880"/>
                        <a:ext cx="6264697" cy="128760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64</a:t>
            </a:fld>
            <a:endParaRPr lang="fr-FR"/>
          </a:p>
        </p:txBody>
      </p:sp>
      <p:sp>
        <p:nvSpPr>
          <p:cNvPr id="195589" name="Text Box 1029"/>
          <p:cNvSpPr txBox="1">
            <a:spLocks noChangeArrowheads="1"/>
          </p:cNvSpPr>
          <p:nvPr/>
        </p:nvSpPr>
        <p:spPr bwMode="auto">
          <a:xfrm>
            <a:off x="914400" y="4267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 même:</a:t>
            </a:r>
            <a:endParaRPr lang="fr-FR"/>
          </a:p>
        </p:txBody>
      </p:sp>
      <p:graphicFrame>
        <p:nvGraphicFramePr>
          <p:cNvPr id="224257" name="Object 1025"/>
          <p:cNvGraphicFramePr>
            <a:graphicFrameLocks noChangeAspect="1"/>
          </p:cNvGraphicFramePr>
          <p:nvPr/>
        </p:nvGraphicFramePr>
        <p:xfrm>
          <a:off x="914400" y="5029200"/>
          <a:ext cx="38100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55" name="Microsoft Equation 3.0" r:id="rId5" imgW="2006280" imgH="660240" progId="Equation.3">
                  <p:embed/>
                </p:oleObj>
              </mc:Choice>
              <mc:Fallback>
                <p:oleObj name="Microsoft Equation 3.0" r:id="rId5" imgW="2006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29200"/>
                        <a:ext cx="3810000" cy="1254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2" name="Text Box 1032"/>
          <p:cNvSpPr txBox="1">
            <a:spLocks noChangeArrowheads="1"/>
          </p:cNvSpPr>
          <p:nvPr/>
        </p:nvSpPr>
        <p:spPr bwMode="auto">
          <a:xfrm>
            <a:off x="6324600" y="51054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</a:rPr>
              <a:t>Outlook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choisi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Arbre de décision final</a:t>
            </a:r>
            <a:endParaRPr lang="fr-FR"/>
          </a:p>
        </p:txBody>
      </p:sp>
      <p:pic>
        <p:nvPicPr>
          <p:cNvPr id="198660" name="Picture 1028" descr="weather.GIF                                                    00018F84Macintosh HD                   B279C9F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3256" y="1828800"/>
            <a:ext cx="6757488" cy="434340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65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Extensions de l’algorithme</a:t>
            </a:r>
            <a:endParaRPr lang="fr-FR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Comment traiter:</a:t>
            </a:r>
          </a:p>
          <a:p>
            <a:pPr lvl="1"/>
            <a:r>
              <a:rPr lang="fr-FR" smtClean="0"/>
              <a:t>Les attributs numériques</a:t>
            </a:r>
          </a:p>
          <a:p>
            <a:pPr lvl="1"/>
            <a:r>
              <a:rPr lang="fr-FR" smtClean="0"/>
              <a:t>Les valeurs manquantes </a:t>
            </a:r>
          </a:p>
          <a:p>
            <a:r>
              <a:rPr lang="fr-FR" smtClean="0"/>
              <a:t>Comment simplifier le modèle pour éviter les bruits</a:t>
            </a:r>
            <a:r>
              <a:rPr lang="en-US" smtClean="0"/>
              <a:t>?</a:t>
            </a:r>
            <a:endParaRPr lang="fr-FR" smtClean="0"/>
          </a:p>
          <a:p>
            <a:r>
              <a:rPr lang="fr-FR" smtClean="0"/>
              <a:t>Comment tolérer les bruits?</a:t>
            </a:r>
          </a:p>
          <a:p>
            <a:r>
              <a:rPr lang="fr-FR" smtClean="0"/>
              <a:t>Comment interpréter les arbres de décision?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66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valeurs manquantes</a:t>
            </a:r>
            <a:endParaRPr lang="fr-FR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Ignorer les instances avec des valeurs manquantes</a:t>
            </a:r>
          </a:p>
          <a:p>
            <a:pPr lvl="1"/>
            <a:r>
              <a:rPr lang="fr-FR" dirty="0" smtClean="0"/>
              <a:t>Solution trop générale, et les valeurs manquantes peuvent être importantes</a:t>
            </a:r>
          </a:p>
          <a:p>
            <a:r>
              <a:rPr lang="fr-FR" dirty="0" smtClean="0"/>
              <a:t>Ignorer les attributs avec des valeurs manquantes</a:t>
            </a:r>
          </a:p>
          <a:p>
            <a:pPr lvl="1"/>
            <a:r>
              <a:rPr lang="fr-FR" dirty="0" smtClean="0"/>
              <a:t>Peut-être pas faisable</a:t>
            </a:r>
          </a:p>
          <a:p>
            <a:r>
              <a:rPr lang="fr-FR" dirty="0" smtClean="0"/>
              <a:t>Traiter les valeurs manquantes comme des valeurs spéciales</a:t>
            </a:r>
          </a:p>
          <a:p>
            <a:pPr lvl="1"/>
            <a:r>
              <a:rPr lang="fr-FR" dirty="0" smtClean="0"/>
              <a:t>Les valeurs manquantes ont un sens particulier</a:t>
            </a:r>
          </a:p>
          <a:p>
            <a:r>
              <a:rPr lang="fr-FR" dirty="0" smtClean="0"/>
              <a:t>Estimer les valeurs manquantes</a:t>
            </a:r>
          </a:p>
          <a:p>
            <a:pPr lvl="1"/>
            <a:r>
              <a:rPr lang="fr-FR" dirty="0" smtClean="0"/>
              <a:t>Donner la valeur de l’attribut la plus répandue à l’attribut considéré</a:t>
            </a:r>
          </a:p>
          <a:p>
            <a:pPr lvl="1"/>
            <a:r>
              <a:rPr lang="fr-FR" dirty="0" smtClean="0"/>
              <a:t>Donner une valeur en utilisant diverses méthodes</a:t>
            </a:r>
          </a:p>
          <a:p>
            <a:pPr lvl="2"/>
            <a:r>
              <a:rPr lang="fr-FR" dirty="0" smtClean="0"/>
              <a:t> Exemple : régression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67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Définir la bonne taille de l’arbre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Il y a un risque de </a:t>
            </a:r>
            <a:r>
              <a:rPr lang="fr-FR" dirty="0" err="1" smtClean="0"/>
              <a:t>surajustement</a:t>
            </a:r>
            <a:r>
              <a:rPr lang="fr-FR" dirty="0" smtClean="0"/>
              <a:t> du modèle : le modèle semble performant (son erreur moyenne est très faible) mais il ne l'est en réalité pas du tout</a:t>
            </a:r>
          </a:p>
          <a:p>
            <a:pPr lvl="1"/>
            <a:r>
              <a:rPr lang="fr-FR" dirty="0" smtClean="0"/>
              <a:t>Les résultats sont bons sur les données apprises mais de nouvelles données (n’ayant pas servi à construire le modèle) seront mal classées</a:t>
            </a:r>
          </a:p>
          <a:p>
            <a:r>
              <a:rPr lang="fr-FR" dirty="0" smtClean="0"/>
              <a:t>Il faut trouver l'arbre le plus petit possible avec la plus grande performance possible (plus un arbre est petit et plus il sera stable dans ses prévisions futures)</a:t>
            </a:r>
          </a:p>
          <a:p>
            <a:r>
              <a:rPr lang="fr-FR" dirty="0" smtClean="0"/>
              <a:t>À performance comparable, on préfèrera toujours le modèle le plus simple, si l'on souhaite pouvoir utiliser ce modèle sur de nouvelles données totalement inconnues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68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Validation du modèle</a:t>
            </a:r>
            <a:endParaRPr lang="fr-CA"/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Apprentissage : construction du modèle sur un 1er échantillon pour lequel on connaît la valeur de la variable cible (~70%)</a:t>
            </a:r>
          </a:p>
          <a:p>
            <a:r>
              <a:rPr lang="fr-CA" dirty="0" smtClean="0"/>
              <a:t>Test : Vérification du modèle sur un 2ème échantillon pour lequel on connaît la valeur de la variable cible, que l’on compare à la valeur prédite par le modèle (~30%)</a:t>
            </a:r>
          </a:p>
          <a:p>
            <a:r>
              <a:rPr lang="fr-CA" dirty="0" smtClean="0"/>
              <a:t>Application du modèle à une nouvelle population pour laquelle on voudrait prédire la variable cible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69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Domaines d’application du Data mining (1)</a:t>
            </a:r>
            <a:endParaRPr lang="fr-FR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Activités commerciales : grande distribution, vente par correspondance, banque, assurances</a:t>
            </a:r>
          </a:p>
          <a:p>
            <a:pPr lvl="1"/>
            <a:r>
              <a:rPr lang="fr-FR" smtClean="0"/>
              <a:t>segmentation de la clientèle</a:t>
            </a:r>
          </a:p>
          <a:p>
            <a:pPr lvl="1"/>
            <a:r>
              <a:rPr lang="fr-FR" smtClean="0"/>
              <a:t>détermination du profil du consommateur</a:t>
            </a:r>
          </a:p>
          <a:p>
            <a:pPr lvl="1"/>
            <a:r>
              <a:rPr lang="fr-FR" smtClean="0"/>
              <a:t>analyse du panier de la ménagère</a:t>
            </a:r>
          </a:p>
          <a:p>
            <a:pPr lvl="1"/>
            <a:r>
              <a:rPr lang="fr-FR" smtClean="0"/>
              <a:t>mise au point de stratégies de rétention de la clientèle</a:t>
            </a:r>
          </a:p>
          <a:p>
            <a:pPr lvl="1"/>
            <a:r>
              <a:rPr lang="fr-FR" smtClean="0"/>
              <a:t>prédiction des ventes</a:t>
            </a:r>
          </a:p>
          <a:p>
            <a:pPr lvl="1"/>
            <a:r>
              <a:rPr lang="fr-FR" smtClean="0"/>
              <a:t>détection des fraudes</a:t>
            </a:r>
          </a:p>
          <a:p>
            <a:pPr lvl="1"/>
            <a:r>
              <a:rPr lang="fr-FR" smtClean="0"/>
              <a:t>identification de clients à risques</a:t>
            </a:r>
            <a:endParaRPr lang="fr-FR" dirty="0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297F-F2D4-49F3-9C00-850A2C50617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8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Validation croisée</a:t>
            </a:r>
            <a:endParaRPr lang="fr-CA"/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611562" y="1828800"/>
            <a:ext cx="8280918" cy="4343400"/>
          </a:xfrm>
        </p:spPr>
        <p:txBody>
          <a:bodyPr>
            <a:normAutofit/>
          </a:bodyPr>
          <a:lstStyle/>
          <a:p>
            <a:r>
              <a:rPr lang="fr-CA" sz="1800" dirty="0" smtClean="0"/>
              <a:t>Quand la population est trop petite pour en extraire un échantillon d’apprentissage et un autre de test, on a recours à la validation croisée (</a:t>
            </a:r>
            <a:r>
              <a:rPr lang="fr-CA" sz="1800" dirty="0" err="1" smtClean="0"/>
              <a:t>leave</a:t>
            </a:r>
            <a:r>
              <a:rPr lang="fr-CA" sz="1800" dirty="0" smtClean="0"/>
              <a:t>-one-out) :</a:t>
            </a:r>
          </a:p>
          <a:p>
            <a:pPr lvl="1"/>
            <a:r>
              <a:rPr lang="fr-CA" sz="1600" dirty="0" smtClean="0"/>
              <a:t>La population est scindée en n échantillons de tailles égales</a:t>
            </a:r>
          </a:p>
          <a:p>
            <a:pPr lvl="1"/>
            <a:r>
              <a:rPr lang="fr-CA" sz="1600" dirty="0" smtClean="0"/>
              <a:t>On utilise les n-1 premiers échantillons comme échantillon d’apprentissage et le restant comme échantillon test. On obtient ainsi un taux d’erreur en test</a:t>
            </a:r>
          </a:p>
          <a:p>
            <a:pPr lvl="1"/>
            <a:r>
              <a:rPr lang="fr-CA" sz="1600" dirty="0" smtClean="0"/>
              <a:t>On répète n-1 fois la même opération en prenant à chaque fois tous les n-1 échantillons possibles comme échantillon d’apprentissage et le restant comme échantillon de test</a:t>
            </a:r>
          </a:p>
          <a:p>
            <a:pPr lvl="1"/>
            <a:r>
              <a:rPr lang="fr-CA" sz="1600" dirty="0" smtClean="0"/>
              <a:t>On combine les n taux d’erreur obtenus</a:t>
            </a:r>
          </a:p>
          <a:p>
            <a:pPr lvl="1"/>
            <a:endParaRPr lang="fr-CA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70</a:t>
            </a:fld>
            <a:endParaRPr lang="fr-FR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4373256" y="5088797"/>
          <a:ext cx="383704" cy="1652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4925656" y="5088797"/>
          <a:ext cx="383704" cy="1652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5467024" y="5088797"/>
          <a:ext cx="383704" cy="1652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5988496" y="5088797"/>
          <a:ext cx="383704" cy="1652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7559024" y="5088797"/>
          <a:ext cx="383704" cy="1652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6519848" y="5088797"/>
          <a:ext cx="383704" cy="1652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7037552" y="5088797"/>
          <a:ext cx="383704" cy="1652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8076728" y="5088797"/>
          <a:ext cx="383704" cy="1652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8580784" y="5088797"/>
          <a:ext cx="383704" cy="1652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361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683568" y="5661248"/>
          <a:ext cx="383704" cy="1836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683568" y="6053693"/>
          <a:ext cx="383704" cy="1836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</a:tblGrid>
              <a:tr h="183619">
                <a:tc>
                  <a:txBody>
                    <a:bodyPr/>
                    <a:lstStyle/>
                    <a:p>
                      <a:endParaRPr lang="fr-FR" sz="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1259632" y="5589240"/>
            <a:ext cx="304442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b="1" i="1" dirty="0" smtClean="0"/>
              <a:t>Échantillon d’apprentissage</a:t>
            </a:r>
            <a:endParaRPr lang="fr-FR" sz="1600" b="1" i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259632" y="5995388"/>
            <a:ext cx="210826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b="1" i="1" dirty="0" smtClean="0"/>
              <a:t>Échantillon de test</a:t>
            </a:r>
            <a:endParaRPr lang="fr-FR" sz="1600" b="1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Avantages des arbres de classification</a:t>
            </a:r>
            <a:endParaRPr lang="fr-CA"/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smtClean="0"/>
              <a:t>Règles simples et facilement interprétables (contrairement aux réseaux de neurones par ex)</a:t>
            </a:r>
          </a:p>
          <a:p>
            <a:r>
              <a:rPr lang="fr-CA" smtClean="0"/>
              <a:t>Traitement sans recodification de données hétérogènes (spécialement CART)</a:t>
            </a:r>
          </a:p>
          <a:p>
            <a:r>
              <a:rPr lang="fr-CA" smtClean="0"/>
              <a:t>Traitement des valeurs manquantes</a:t>
            </a:r>
          </a:p>
          <a:p>
            <a:r>
              <a:rPr lang="fr-CA" smtClean="0"/>
              <a:t>Aucun modèle et aucun présupposé à satisfaire (méthode non paramétrique)</a:t>
            </a:r>
          </a:p>
          <a:p>
            <a:r>
              <a:rPr lang="fr-CA" smtClean="0"/>
              <a:t>Durée de traitement rapide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71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Désavantages</a:t>
            </a:r>
            <a:endParaRPr lang="fr-CA" dirty="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 smtClean="0"/>
              <a:t>Les nœuds du niveau n+1 dépendent fortement de ceux du niveau n (la modification d’une seule variable près du sommet peut entièrement modifier l’arbre)</a:t>
            </a:r>
          </a:p>
          <a:p>
            <a:r>
              <a:rPr lang="fr-CA" dirty="0" smtClean="0"/>
              <a:t>On choisi toujours les meilleurs attributs </a:t>
            </a:r>
            <a:r>
              <a:rPr lang="fr-CA" b="1" dirty="0" smtClean="0"/>
              <a:t>locaux</a:t>
            </a:r>
            <a:r>
              <a:rPr lang="fr-CA" dirty="0" smtClean="0"/>
              <a:t>, le meilleur gain d’information global n’est pas du tout garanti</a:t>
            </a:r>
          </a:p>
          <a:p>
            <a:r>
              <a:rPr lang="fr-CA" dirty="0" smtClean="0"/>
              <a:t>L’apprentissage nécessite un nombre suffisant d’individus</a:t>
            </a:r>
          </a:p>
          <a:p>
            <a:r>
              <a:rPr lang="fr-CA" dirty="0" smtClean="0"/>
              <a:t>Peu performants lorsqu’il y a beaucoup de classes</a:t>
            </a:r>
          </a:p>
          <a:p>
            <a:r>
              <a:rPr lang="fr-FR" dirty="0"/>
              <a:t>Non incrémental: recommencer la construction de l’arbre si on veut intégrer de nouvelles données</a:t>
            </a:r>
          </a:p>
          <a:p>
            <a:r>
              <a:rPr lang="fr-FR" dirty="0"/>
              <a:t>Sensible à de petites variations dans les données (instable)</a:t>
            </a:r>
          </a:p>
          <a:p>
            <a:r>
              <a:rPr lang="fr-FR" dirty="0" smtClean="0"/>
              <a:t>Trouver </a:t>
            </a:r>
            <a:r>
              <a:rPr lang="fr-FR" dirty="0"/>
              <a:t>un arbre de décision d'erreur apparente minimale est, en général, un problème </a:t>
            </a:r>
            <a:r>
              <a:rPr lang="fr-FR" dirty="0" err="1"/>
              <a:t>NPcomplet</a:t>
            </a:r>
            <a:endParaRPr lang="fr-FR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72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Désavantages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dirty="0" smtClean="0"/>
              <a:t>On choisi toujours les meilleurs attributs </a:t>
            </a:r>
            <a:r>
              <a:rPr lang="fr-CA" sz="2000" b="1" dirty="0" smtClean="0"/>
              <a:t>locaux</a:t>
            </a:r>
            <a:r>
              <a:rPr lang="fr-CA" sz="2000" dirty="0" smtClean="0"/>
              <a:t>, le meilleur gain d’information global n’est pas du tout garanti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73</a:t>
            </a:fld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210250" y="3037453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475656" y="382954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915816" y="382954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971600" y="472964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475656" y="472964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979712" y="472964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627784" y="472964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203848" y="472964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2915816" y="580976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563888" y="580976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043608" y="580976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907704" y="580976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1475656" y="580976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/>
          <p:cNvCxnSpPr>
            <a:stCxn id="12" idx="4"/>
            <a:endCxn id="13" idx="7"/>
          </p:cNvCxnSpPr>
          <p:nvPr/>
        </p:nvCxnSpPr>
        <p:spPr>
          <a:xfrm flipH="1">
            <a:off x="1660044" y="3253477"/>
            <a:ext cx="658218" cy="60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2" idx="4"/>
            <a:endCxn id="14" idx="1"/>
          </p:cNvCxnSpPr>
          <p:nvPr/>
        </p:nvCxnSpPr>
        <p:spPr>
          <a:xfrm>
            <a:off x="2318262" y="3253477"/>
            <a:ext cx="629190" cy="60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13" idx="4"/>
            <a:endCxn id="16" idx="0"/>
          </p:cNvCxnSpPr>
          <p:nvPr/>
        </p:nvCxnSpPr>
        <p:spPr>
          <a:xfrm>
            <a:off x="1583668" y="4045565"/>
            <a:ext cx="0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13" idx="4"/>
            <a:endCxn id="15" idx="7"/>
          </p:cNvCxnSpPr>
          <p:nvPr/>
        </p:nvCxnSpPr>
        <p:spPr>
          <a:xfrm flipH="1">
            <a:off x="1155988" y="4045565"/>
            <a:ext cx="427680" cy="715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3" idx="4"/>
            <a:endCxn id="17" idx="1"/>
          </p:cNvCxnSpPr>
          <p:nvPr/>
        </p:nvCxnSpPr>
        <p:spPr>
          <a:xfrm>
            <a:off x="1583668" y="4045565"/>
            <a:ext cx="427680" cy="715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14" idx="4"/>
            <a:endCxn id="18" idx="0"/>
          </p:cNvCxnSpPr>
          <p:nvPr/>
        </p:nvCxnSpPr>
        <p:spPr>
          <a:xfrm flipH="1">
            <a:off x="2735796" y="4045565"/>
            <a:ext cx="288032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14" idx="4"/>
            <a:endCxn id="19" idx="0"/>
          </p:cNvCxnSpPr>
          <p:nvPr/>
        </p:nvCxnSpPr>
        <p:spPr>
          <a:xfrm>
            <a:off x="3023828" y="4045565"/>
            <a:ext cx="288032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19" idx="4"/>
            <a:endCxn id="20" idx="0"/>
          </p:cNvCxnSpPr>
          <p:nvPr/>
        </p:nvCxnSpPr>
        <p:spPr>
          <a:xfrm flipH="1">
            <a:off x="3023828" y="4945665"/>
            <a:ext cx="28803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19" idx="4"/>
            <a:endCxn id="21" idx="0"/>
          </p:cNvCxnSpPr>
          <p:nvPr/>
        </p:nvCxnSpPr>
        <p:spPr>
          <a:xfrm>
            <a:off x="3311860" y="4945665"/>
            <a:ext cx="36004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stCxn id="16" idx="4"/>
            <a:endCxn id="22" idx="0"/>
          </p:cNvCxnSpPr>
          <p:nvPr/>
        </p:nvCxnSpPr>
        <p:spPr>
          <a:xfrm flipH="1">
            <a:off x="1151620" y="4945665"/>
            <a:ext cx="43204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16" idx="4"/>
            <a:endCxn id="24" idx="0"/>
          </p:cNvCxnSpPr>
          <p:nvPr/>
        </p:nvCxnSpPr>
        <p:spPr>
          <a:xfrm>
            <a:off x="1583668" y="4945665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>
            <a:stCxn id="16" idx="4"/>
            <a:endCxn id="23" idx="0"/>
          </p:cNvCxnSpPr>
          <p:nvPr/>
        </p:nvCxnSpPr>
        <p:spPr>
          <a:xfrm>
            <a:off x="1583668" y="4945665"/>
            <a:ext cx="43204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/>
          <p:cNvSpPr/>
          <p:nvPr/>
        </p:nvSpPr>
        <p:spPr>
          <a:xfrm>
            <a:off x="6602738" y="3037453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5868144" y="382954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7308304" y="382954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5364088" y="472964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6372200" y="472964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7020272" y="472964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7596336" y="4729641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/>
          <p:cNvCxnSpPr>
            <a:stCxn id="55" idx="4"/>
            <a:endCxn id="56" idx="7"/>
          </p:cNvCxnSpPr>
          <p:nvPr/>
        </p:nvCxnSpPr>
        <p:spPr>
          <a:xfrm flipH="1">
            <a:off x="6052532" y="3253477"/>
            <a:ext cx="658218" cy="60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>
            <a:stCxn id="55" idx="4"/>
            <a:endCxn id="57" idx="1"/>
          </p:cNvCxnSpPr>
          <p:nvPr/>
        </p:nvCxnSpPr>
        <p:spPr>
          <a:xfrm>
            <a:off x="6710750" y="3253477"/>
            <a:ext cx="629190" cy="60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>
            <a:stCxn id="56" idx="4"/>
            <a:endCxn id="58" idx="7"/>
          </p:cNvCxnSpPr>
          <p:nvPr/>
        </p:nvCxnSpPr>
        <p:spPr>
          <a:xfrm flipH="1">
            <a:off x="5548476" y="4045565"/>
            <a:ext cx="427680" cy="715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>
            <a:stCxn id="56" idx="4"/>
            <a:endCxn id="60" idx="1"/>
          </p:cNvCxnSpPr>
          <p:nvPr/>
        </p:nvCxnSpPr>
        <p:spPr>
          <a:xfrm>
            <a:off x="5976156" y="4045565"/>
            <a:ext cx="427680" cy="715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>
            <a:stCxn id="57" idx="4"/>
            <a:endCxn id="61" idx="0"/>
          </p:cNvCxnSpPr>
          <p:nvPr/>
        </p:nvCxnSpPr>
        <p:spPr>
          <a:xfrm flipH="1">
            <a:off x="7128284" y="4045565"/>
            <a:ext cx="288032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57" idx="4"/>
            <a:endCxn id="62" idx="0"/>
          </p:cNvCxnSpPr>
          <p:nvPr/>
        </p:nvCxnSpPr>
        <p:spPr>
          <a:xfrm>
            <a:off x="7416316" y="4045565"/>
            <a:ext cx="288032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1530246" y="2749421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/>
                </a:solidFill>
              </a:rPr>
              <a:t>Gain (A2) = 0.25</a:t>
            </a:r>
            <a:endParaRPr lang="fr-FR" sz="1400" i="1" dirty="0">
              <a:solidFill>
                <a:schemeClr val="tx2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323528" y="3541509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/>
                </a:solidFill>
              </a:rPr>
              <a:t>Gain (A4) = 0.11</a:t>
            </a:r>
            <a:endParaRPr lang="fr-FR" sz="1400" i="1" dirty="0">
              <a:solidFill>
                <a:schemeClr val="tx2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2848000" y="3547164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/>
                </a:solidFill>
              </a:rPr>
              <a:t>Gain (A1) = 0.07</a:t>
            </a:r>
            <a:endParaRPr lang="fr-FR" sz="1400" i="1" dirty="0">
              <a:solidFill>
                <a:schemeClr val="tx2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5922332" y="2749421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/>
                </a:solidFill>
              </a:rPr>
              <a:t>Gain (A5) = 0.18</a:t>
            </a:r>
            <a:endParaRPr lang="fr-FR" sz="1400" i="1" dirty="0">
              <a:solidFill>
                <a:schemeClr val="tx2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4715614" y="3541509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/>
                </a:solidFill>
              </a:rPr>
              <a:t>Gain (A7) = 0.30</a:t>
            </a:r>
            <a:endParaRPr lang="fr-FR" sz="1400" i="1" dirty="0">
              <a:solidFill>
                <a:schemeClr val="tx2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7240086" y="3547164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/>
                </a:solidFill>
              </a:rPr>
              <a:t>Gain (A3) = 0.20</a:t>
            </a:r>
            <a:endParaRPr lang="fr-FR" sz="1400" i="1" dirty="0">
              <a:solidFill>
                <a:schemeClr val="tx2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611560" y="6042867"/>
            <a:ext cx="342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Solution choisie par l’algorithme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4860032" y="6042867"/>
            <a:ext cx="386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Solution qu’il faudrait pouvoir choisir</a:t>
            </a:r>
            <a:endParaRPr lang="fr-F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Fouille de Données et </a:t>
            </a:r>
            <a:br>
              <a:rPr lang="fr-FR" dirty="0" smtClean="0"/>
            </a:br>
            <a:r>
              <a:rPr lang="fr-FR" dirty="0" smtClean="0"/>
              <a:t>Forêts aléatoires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</p:spPr>
        <p:txBody>
          <a:bodyPr/>
          <a:lstStyle/>
          <a:p>
            <a:pPr>
              <a:defRPr/>
            </a:pPr>
            <a:fld id="{8FB2EA06-56A6-4591-A2A3-59A9237E4CC8}" type="slidenum">
              <a:rPr lang="fr-FR" smtClean="0"/>
              <a:pPr>
                <a:defRPr/>
              </a:pPr>
              <a:t>74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sagesse des foules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Francis Galton (1991)</a:t>
            </a:r>
          </a:p>
          <a:p>
            <a:pPr lvl="1"/>
            <a:r>
              <a:rPr lang="fr-FR" dirty="0" smtClean="0"/>
              <a:t>En 1991 Francis Galton a observe 787 personnes essayant de deviner le poids d’un bœuf</a:t>
            </a:r>
          </a:p>
          <a:p>
            <a:pPr lvl="2"/>
            <a:r>
              <a:rPr lang="fr-FR" dirty="0" smtClean="0"/>
              <a:t>Le poids de chaque individu et le vrai poids était supérieur à 1%</a:t>
            </a:r>
          </a:p>
          <a:p>
            <a:pPr lvl="2"/>
            <a:r>
              <a:rPr lang="fr-FR" dirty="0" smtClean="0"/>
              <a:t>MAIS</a:t>
            </a:r>
          </a:p>
          <a:p>
            <a:pPr lvl="2"/>
            <a:r>
              <a:rPr lang="fr-FR" dirty="0" smtClean="0"/>
              <a:t>La moyenne des 787 poids proposés était proche à 0,1% du vrai poids de l’animal</a:t>
            </a:r>
          </a:p>
          <a:p>
            <a:r>
              <a:rPr lang="fr-FR" dirty="0" smtClean="0"/>
              <a:t>Une étude à montré que si chaque individu a une probabilité supérieure à 0,5 de donner la bonne réponse, alors la moyenne des décisions de ces même individus tendra vers 100%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BEE20-5294-4D57-B670-2C87905F5D0B}" type="slidenum">
              <a:rPr lang="fr-FR" smtClean="0"/>
              <a:pPr>
                <a:defRPr/>
              </a:pPr>
              <a:t>75</a:t>
            </a:fld>
            <a:endParaRPr lang="fr-FR"/>
          </a:p>
        </p:txBody>
      </p:sp>
      <p:pic>
        <p:nvPicPr>
          <p:cNvPr id="800770" name="Picture 2" descr="http://www.all-about-psychology.com/images/the-wisdom-of-crowd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5434"/>
            <a:ext cx="1752129" cy="186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6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Vers une combinaison d’arbres de décision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Net regain d'intérêt pour les arbres grâce aux méthodes d'agrégation de </a:t>
            </a:r>
            <a:r>
              <a:rPr lang="fr-FR" dirty="0" err="1" smtClean="0"/>
              <a:t>classiffieurs</a:t>
            </a:r>
            <a:r>
              <a:rPr lang="fr-FR" dirty="0" smtClean="0"/>
              <a:t> (</a:t>
            </a:r>
            <a:r>
              <a:rPr lang="fr-FR" dirty="0" err="1" smtClean="0"/>
              <a:t>boosting</a:t>
            </a:r>
            <a:r>
              <a:rPr lang="fr-FR" dirty="0" smtClean="0"/>
              <a:t>, </a:t>
            </a:r>
            <a:r>
              <a:rPr lang="fr-FR" dirty="0" err="1" smtClean="0"/>
              <a:t>bagging</a:t>
            </a:r>
            <a:r>
              <a:rPr lang="fr-FR" dirty="0" smtClean="0"/>
              <a:t>, </a:t>
            </a:r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Forests</a:t>
            </a:r>
            <a:r>
              <a:rPr lang="fr-FR" dirty="0" smtClean="0"/>
              <a:t>, …)</a:t>
            </a:r>
          </a:p>
          <a:p>
            <a:pPr lvl="1"/>
            <a:r>
              <a:rPr lang="fr-FR" dirty="0" smtClean="0"/>
              <a:t>Permettent de tirer parti des avantages de la combinaison des </a:t>
            </a:r>
            <a:r>
              <a:rPr lang="fr-FR" dirty="0" err="1" smtClean="0"/>
              <a:t>prédicteurs</a:t>
            </a:r>
            <a:endParaRPr lang="fr-FR" dirty="0" smtClean="0"/>
          </a:p>
          <a:p>
            <a:r>
              <a:rPr lang="fr-FR" dirty="0" smtClean="0"/>
              <a:t>Idée principale: on utilise le hasard pour améliorer les performances d’algorithmes de plus faibles performances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76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Bootstrap Aggregating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2" y="1828800"/>
            <a:ext cx="7920878" cy="476855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Autrement connu sous le nom de BAGGING</a:t>
            </a:r>
          </a:p>
          <a:p>
            <a:pPr lvl="1"/>
            <a:r>
              <a:rPr lang="fr-FR" dirty="0" smtClean="0"/>
              <a:t>Technique d'apprentissage (classification et régression) visant à </a:t>
            </a:r>
          </a:p>
          <a:p>
            <a:pPr lvl="2"/>
            <a:r>
              <a:rPr lang="fr-FR" dirty="0" smtClean="0"/>
              <a:t>Améliorer la stabilité</a:t>
            </a:r>
          </a:p>
          <a:p>
            <a:pPr lvl="2"/>
            <a:r>
              <a:rPr lang="fr-FR" dirty="0" smtClean="0"/>
              <a:t>Réduire la variance</a:t>
            </a:r>
          </a:p>
          <a:p>
            <a:pPr lvl="2"/>
            <a:r>
              <a:rPr lang="fr-FR" dirty="0" smtClean="0"/>
              <a:t>Éviter  le </a:t>
            </a:r>
            <a:r>
              <a:rPr lang="fr-FR" dirty="0" err="1" smtClean="0"/>
              <a:t>surapprentissage</a:t>
            </a:r>
            <a:r>
              <a:rPr lang="fr-FR" dirty="0" smtClean="0"/>
              <a:t> (</a:t>
            </a:r>
            <a:r>
              <a:rPr lang="fr-FR" dirty="0" err="1" smtClean="0"/>
              <a:t>overfitting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Utilisable pour n'importe quel type de modèle</a:t>
            </a:r>
          </a:p>
          <a:p>
            <a:pPr lvl="1"/>
            <a:r>
              <a:rPr lang="fr-FR" dirty="0" smtClean="0"/>
              <a:t>Utilisé surtout pour les arbres de décision</a:t>
            </a:r>
          </a:p>
          <a:p>
            <a:pPr lvl="1"/>
            <a:r>
              <a:rPr lang="fr-FR" dirty="0" smtClean="0"/>
              <a:t>Principe</a:t>
            </a:r>
          </a:p>
          <a:p>
            <a:pPr lvl="2"/>
            <a:r>
              <a:rPr lang="fr-FR" dirty="0" smtClean="0"/>
              <a:t>Étant donné un ensemble d'apprentissage D de taille n, on génère m nouveaux ensembles D</a:t>
            </a:r>
            <a:r>
              <a:rPr lang="fr-FR" baseline="-25000" dirty="0" smtClean="0"/>
              <a:t>i</a:t>
            </a:r>
            <a:r>
              <a:rPr lang="fr-FR" dirty="0" smtClean="0"/>
              <a:t> de taille n' &lt;= n en échantillonnant uniformément les exemples de D avec remise</a:t>
            </a:r>
          </a:p>
          <a:p>
            <a:pPr lvl="2"/>
            <a:r>
              <a:rPr lang="fr-FR" dirty="0" smtClean="0"/>
              <a:t>Les m modèles sont entraînés en utilisant les m ensembles</a:t>
            </a:r>
          </a:p>
          <a:p>
            <a:pPr lvl="2"/>
            <a:r>
              <a:rPr lang="fr-FR" dirty="0" smtClean="0"/>
              <a:t>Les réponses des modèles sont combinées (moyenne, vote, …)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77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Random Feature Selection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Ou Random Tree</a:t>
            </a:r>
          </a:p>
          <a:p>
            <a:r>
              <a:rPr lang="fr-FR" smtClean="0"/>
              <a:t>Introduit par Amit et Geman en 1996</a:t>
            </a:r>
          </a:p>
          <a:p>
            <a:r>
              <a:rPr lang="fr-FR" smtClean="0"/>
              <a:t>Création d’ensembles d’arbres aléatoires pour la reconnaissance d’écriture manuscrite</a:t>
            </a:r>
          </a:p>
          <a:p>
            <a:pPr lvl="1"/>
            <a:r>
              <a:rPr lang="fr-FR" smtClean="0"/>
              <a:t>Trop de caractéristiques à prendre en compte </a:t>
            </a:r>
            <a:r>
              <a:rPr lang="fr-FR" smtClean="0">
                <a:sym typeface="Wingdings" pitchFamily="2" charset="2"/>
              </a:rPr>
              <a:t> nécessité de réduire la complexité d’induction des arbres de décision</a:t>
            </a:r>
            <a:endParaRPr lang="fr-FR" smtClean="0"/>
          </a:p>
          <a:p>
            <a:r>
              <a:rPr lang="fr-FR" smtClean="0"/>
              <a:t>Repris par Breiman qui lui a donné son nom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78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Random Feature Selection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Idée</a:t>
            </a:r>
          </a:p>
          <a:p>
            <a:pPr lvl="1"/>
            <a:r>
              <a:rPr lang="fr-FR" smtClean="0"/>
              <a:t>On introduit l’aléatoire dans le choix des règles de partitionnement à chaque nœud des arbres</a:t>
            </a:r>
          </a:p>
          <a:p>
            <a:pPr lvl="2"/>
            <a:r>
              <a:rPr lang="fr-FR" smtClean="0"/>
              <a:t>Chaque règle n’est plus choisie à partir de l’ensemble des caractéristiques disponibles mais à partir d’un sous-ensemble de ces caractéristiques</a:t>
            </a:r>
          </a:p>
          <a:p>
            <a:r>
              <a:rPr lang="fr-FR" smtClean="0"/>
              <a:t>Principe</a:t>
            </a:r>
          </a:p>
          <a:p>
            <a:pPr lvl="1"/>
            <a:r>
              <a:rPr lang="fr-FR" smtClean="0"/>
              <a:t>Sélectionner par tirage aléatoire sans remise un nombre K de caractéristiques et de choisir la meilleure des règles possibles utilisant ces K caractéristiques uniquement</a:t>
            </a:r>
          </a:p>
          <a:p>
            <a:pPr lvl="1"/>
            <a:r>
              <a:rPr lang="fr-FR" smtClean="0"/>
              <a:t>L’algorithme d’induction correspondant est Random Tree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79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Domaines d’application du Data mining (2)</a:t>
            </a:r>
            <a:endParaRPr lang="fr-FR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Activités financières</a:t>
            </a:r>
          </a:p>
          <a:p>
            <a:pPr lvl="1"/>
            <a:r>
              <a:rPr lang="fr-FR" smtClean="0"/>
              <a:t>recherche de corrélations entre les indicateurs financiers</a:t>
            </a:r>
          </a:p>
          <a:p>
            <a:pPr lvl="1"/>
            <a:r>
              <a:rPr lang="fr-FR" smtClean="0"/>
              <a:t>maximiser le retour sur investissement de portefeuilles d’actions</a:t>
            </a:r>
            <a:br>
              <a:rPr lang="fr-FR" smtClean="0"/>
            </a:br>
            <a:endParaRPr lang="fr-FR" smtClean="0"/>
          </a:p>
          <a:p>
            <a:r>
              <a:rPr lang="fr-FR" smtClean="0"/>
              <a:t>Activités de gestion des ressources humaines</a:t>
            </a:r>
          </a:p>
          <a:p>
            <a:pPr lvl="1"/>
            <a:r>
              <a:rPr lang="fr-FR" smtClean="0"/>
              <a:t>prévision du plan de carrière</a:t>
            </a:r>
          </a:p>
          <a:p>
            <a:pPr lvl="1"/>
            <a:r>
              <a:rPr lang="fr-FR" smtClean="0"/>
              <a:t>aide au recrutement</a:t>
            </a:r>
            <a:endParaRPr lang="fr-FR" dirty="0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3A55-2CFA-478A-9A0F-7F30FE69469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45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Définition de Léo </a:t>
            </a:r>
            <a:r>
              <a:rPr lang="fr-FR" dirty="0" err="1" smtClean="0"/>
              <a:t>Breiman</a:t>
            </a:r>
            <a:r>
              <a:rPr lang="fr-FR" dirty="0" smtClean="0"/>
              <a:t> (2001)</a:t>
            </a:r>
          </a:p>
          <a:p>
            <a:pPr lvl="1"/>
            <a:r>
              <a:rPr lang="fr-FR" dirty="0" smtClean="0"/>
              <a:t>Une Forêt Aléatoire est un </a:t>
            </a:r>
            <a:r>
              <a:rPr lang="fr-FR" dirty="0" err="1" smtClean="0"/>
              <a:t>classifieur</a:t>
            </a:r>
            <a:r>
              <a:rPr lang="fr-FR" dirty="0" smtClean="0"/>
              <a:t> constitué d’un ensemble de classifieurs élémentaires de type arbres de décision, noté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où          est une famille de vecteurs aléatoires indépendants et identiquement distribués, et au sein duquel chaque arbre participe au vote de la classe la plus populaire pour une donnée d’entrée 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80</a:t>
            </a:fld>
            <a:endParaRPr lang="fr-FR"/>
          </a:p>
        </p:txBody>
      </p:sp>
      <p:pic>
        <p:nvPicPr>
          <p:cNvPr id="656386" name="Picture 2"/>
          <p:cNvPicPr>
            <a:picLocks noChangeAspect="1" noChangeArrowheads="1"/>
          </p:cNvPicPr>
          <p:nvPr/>
        </p:nvPicPr>
        <p:blipFill>
          <a:blip r:embed="rId2" cstate="print"/>
          <a:srcRect l="44660" t="43339" r="33930" b="52756"/>
          <a:stretch>
            <a:fillRect/>
          </a:stretch>
        </p:blipFill>
        <p:spPr bwMode="auto">
          <a:xfrm>
            <a:off x="3203848" y="3140968"/>
            <a:ext cx="334117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87" name="Picture 3"/>
          <p:cNvPicPr>
            <a:picLocks noChangeAspect="1" noChangeArrowheads="1"/>
          </p:cNvPicPr>
          <p:nvPr/>
        </p:nvPicPr>
        <p:blipFill>
          <a:blip r:embed="rId2" cstate="print"/>
          <a:srcRect l="26375" t="48958" r="69934" b="46876"/>
          <a:stretch>
            <a:fillRect/>
          </a:stretch>
        </p:blipFill>
        <p:spPr bwMode="auto">
          <a:xfrm>
            <a:off x="1655676" y="3501008"/>
            <a:ext cx="5400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Force</a:t>
            </a:r>
          </a:p>
          <a:p>
            <a:pPr lvl="1"/>
            <a:r>
              <a:rPr lang="fr-FR" dirty="0" smtClean="0"/>
              <a:t>Fiabilité de la forêt</a:t>
            </a:r>
          </a:p>
          <a:p>
            <a:r>
              <a:rPr lang="fr-FR" dirty="0" smtClean="0"/>
              <a:t>Corrélation</a:t>
            </a:r>
          </a:p>
          <a:p>
            <a:pPr lvl="1"/>
            <a:r>
              <a:rPr lang="fr-FR" dirty="0" smtClean="0"/>
              <a:t>Taux de corrélation des </a:t>
            </a:r>
            <a:r>
              <a:rPr lang="fr-FR" dirty="0" err="1" smtClean="0"/>
              <a:t>classifieurs</a:t>
            </a:r>
            <a:r>
              <a:rPr lang="fr-FR" dirty="0" smtClean="0"/>
              <a:t> élémentaires entre eux</a:t>
            </a:r>
          </a:p>
          <a:p>
            <a:r>
              <a:rPr lang="fr-FR" dirty="0" smtClean="0"/>
              <a:t>Le taux d’erreur de la forêt est d’autant plus faible que l’ensemble des </a:t>
            </a:r>
            <a:r>
              <a:rPr lang="fr-FR" dirty="0" err="1" smtClean="0"/>
              <a:t>classifieurs</a:t>
            </a:r>
            <a:r>
              <a:rPr lang="fr-FR" dirty="0" smtClean="0"/>
              <a:t> élémentaires est fiable</a:t>
            </a:r>
          </a:p>
          <a:p>
            <a:r>
              <a:rPr lang="fr-FR" dirty="0" smtClean="0"/>
              <a:t>Le taux d’erreur de la forêt est d’autant plus faible que les </a:t>
            </a:r>
            <a:r>
              <a:rPr lang="fr-FR" dirty="0" err="1" smtClean="0"/>
              <a:t>classifieurs</a:t>
            </a:r>
            <a:r>
              <a:rPr lang="fr-FR" dirty="0" smtClean="0"/>
              <a:t> élémentaires sont </a:t>
            </a:r>
            <a:r>
              <a:rPr lang="fr-FR" dirty="0" err="1" smtClean="0"/>
              <a:t>décorrélés</a:t>
            </a:r>
            <a:r>
              <a:rPr lang="fr-FR" dirty="0" smtClean="0"/>
              <a:t> en terme de prédiction</a:t>
            </a:r>
          </a:p>
          <a:p>
            <a:r>
              <a:rPr lang="fr-FR" dirty="0" smtClean="0"/>
              <a:t>Tout l’enjeu réside donc dans le fait de produire un ensemble </a:t>
            </a:r>
            <a:r>
              <a:rPr lang="fr-FR" b="1" dirty="0" smtClean="0"/>
              <a:t>d’arbres les plus performants possibles individuellement </a:t>
            </a:r>
            <a:r>
              <a:rPr lang="fr-FR" dirty="0" smtClean="0"/>
              <a:t>et </a:t>
            </a:r>
            <a:r>
              <a:rPr lang="fr-FR" b="1" dirty="0" smtClean="0"/>
              <a:t>les moins corrélés possible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81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Principe des forêts aléatoires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Avantages</a:t>
            </a:r>
          </a:p>
          <a:p>
            <a:pPr lvl="1"/>
            <a:r>
              <a:rPr lang="fr-FR" dirty="0" smtClean="0"/>
              <a:t>Réduction de la variance (influence des données)</a:t>
            </a:r>
          </a:p>
          <a:p>
            <a:pPr lvl="1"/>
            <a:r>
              <a:rPr lang="fr-FR" dirty="0" smtClean="0"/>
              <a:t>Simple à mettre en œuvre</a:t>
            </a:r>
          </a:p>
          <a:p>
            <a:pPr lvl="1"/>
            <a:r>
              <a:rPr lang="fr-FR" dirty="0" smtClean="0"/>
              <a:t>Naturellement parallélisables</a:t>
            </a:r>
          </a:p>
          <a:p>
            <a:r>
              <a:rPr lang="fr-FR" dirty="0" smtClean="0"/>
              <a:t>Inconvénients</a:t>
            </a:r>
          </a:p>
          <a:p>
            <a:pPr lvl="1"/>
            <a:r>
              <a:rPr lang="fr-FR" dirty="0" smtClean="0"/>
              <a:t>Temps de calcul plus important</a:t>
            </a:r>
          </a:p>
          <a:p>
            <a:pPr lvl="1"/>
            <a:r>
              <a:rPr lang="fr-FR" dirty="0" err="1" smtClean="0"/>
              <a:t>Interprétabilité</a:t>
            </a:r>
            <a:r>
              <a:rPr lang="fr-FR" dirty="0" smtClean="0"/>
              <a:t> diminuée</a:t>
            </a:r>
          </a:p>
          <a:p>
            <a:r>
              <a:rPr lang="fr-FR" dirty="0" smtClean="0"/>
              <a:t>Introduction du caractère aléatoire : rendre les modèles (arbres) plus indépendant entre eux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82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Forest-RI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ou Random Forests - Random Input</a:t>
            </a:r>
          </a:p>
          <a:p>
            <a:r>
              <a:rPr lang="en-US" smtClean="0"/>
              <a:t>Introduit par Breiman en 2001</a:t>
            </a:r>
          </a:p>
          <a:p>
            <a:r>
              <a:rPr lang="en-US" smtClean="0"/>
              <a:t>Algorithme de référence</a:t>
            </a:r>
          </a:p>
          <a:p>
            <a:r>
              <a:rPr lang="fr-FR" smtClean="0"/>
              <a:t>Utilise 2 principes de randomisation</a:t>
            </a:r>
          </a:p>
          <a:p>
            <a:pPr lvl="1"/>
            <a:r>
              <a:rPr lang="fr-FR" smtClean="0"/>
              <a:t>Bagging</a:t>
            </a:r>
          </a:p>
          <a:p>
            <a:pPr lvl="1"/>
            <a:r>
              <a:rPr lang="fr-FR" smtClean="0"/>
              <a:t>Random Feature Selection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83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0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Forest-RI - Algorithme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84</a:t>
            </a:fld>
            <a:endParaRPr lang="fr-FR"/>
          </a:p>
        </p:txBody>
      </p:sp>
      <p:pic>
        <p:nvPicPr>
          <p:cNvPr id="658434" name="Picture 2"/>
          <p:cNvPicPr>
            <a:picLocks noChangeAspect="1" noChangeArrowheads="1"/>
          </p:cNvPicPr>
          <p:nvPr/>
        </p:nvPicPr>
        <p:blipFill>
          <a:blip r:embed="rId3" cstate="print"/>
          <a:srcRect l="16606" t="22513" r="20641" b="36876"/>
          <a:stretch>
            <a:fillRect/>
          </a:stretch>
        </p:blipFill>
        <p:spPr bwMode="auto">
          <a:xfrm>
            <a:off x="395536" y="1916832"/>
            <a:ext cx="84747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36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Forest-RI - Algorithme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85</a:t>
            </a:fld>
            <a:endParaRPr lang="fr-FR"/>
          </a:p>
        </p:txBody>
      </p:sp>
      <p:pic>
        <p:nvPicPr>
          <p:cNvPr id="659459" name="Picture 3"/>
          <p:cNvPicPr>
            <a:picLocks noChangeAspect="1" noChangeArrowheads="1"/>
          </p:cNvPicPr>
          <p:nvPr/>
        </p:nvPicPr>
        <p:blipFill>
          <a:blip r:embed="rId2" cstate="print"/>
          <a:srcRect l="16040" t="35422" r="21207" b="14595"/>
          <a:stretch>
            <a:fillRect/>
          </a:stretch>
        </p:blipFill>
        <p:spPr bwMode="auto">
          <a:xfrm>
            <a:off x="467544" y="1916832"/>
            <a:ext cx="8064896" cy="455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Bagging et Random Feature Selection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86</a:t>
            </a:fld>
            <a:endParaRPr lang="fr-FR"/>
          </a:p>
        </p:txBody>
      </p:sp>
      <p:sp>
        <p:nvSpPr>
          <p:cNvPr id="735234" name="AutoShape 2" descr="data:image/jpeg;base64,/9j/4AAQSkZJRgABAQAAAQABAAD/2wCEAAkGBxQTEhUUExQVFhUWGRgZGRgWGBkYGBscHxgZGhggHxscHyggHholGx0cIzEiJSkrLi8uGh8zODMsNygtLiwBCgoKDg0OGhAQGywmICQsLDAsLCwtLywtLCw0LCwsLCwsLCwsLCwsLCwsLCwsLCwsLCwsLDUsLCwsLCwsLCwsLP/AABEIAM8A8wMBIgACEQEDEQH/xAAcAAACAgMBAQAAAAAAAAAAAAAABQQGAgMHAQj/xABEEAACAQMDAgUBBQMKBAUFAAABAhEAAyEEEjEFQQYTIlFhcQcyQoGRI6HwFBVSVJOxwdHS4RczcvFDYpKjwhYkNIKy/8QAGQEBAQEBAQEAAAAAAAAAAAAAAAECAwQF/8QAJhEAAgICAgEDBAMAAAAAAAAAAAECEQMhEjFBBBMiMlFhcRShsf/aAAwDAQACEQMRAD8A7jRRRQBRRRQBRRRQBRRRQBRRRQBRRUfW6jy0Z4nb2/PNRtJWwSKKqWv8YoLYIDLuaASJxmKneFOreda9TbmkzI2wMRjmPnNeePqscp8YsD+sS4ECeeKTdS6wy+YLa/8ALEsWxH5d5FVtfFe5XZmyRtWBn9QfS2fzis5PWY4OgX+vJqo9N8VllYkE7BkbCC2YweMY7e9a+peLgrq6qdiyMsACSvfOI4zU/m4quwXOvJqldN8bm5BKoq7gG5lZP7zFZv4q8p3EDbvJJLhoXHGQO/bjin83F2C50Us0/WbRtLca6gDKGH4cHIwc8VK0V5mB3RgmCOCO0flXpWSL6BJooorYCiiigCiiigCiiigCiiigCiiigPAa9oooAooooAooooApd1nrFvTqGuECTgfHePoK29SQlRAGGDZnEewXNUzxh1pX06rdQAsDiR6TJUMCeREntXl9Rn4Rdd+AWjpHiGzqGZbZJ2gSSIEkAwPciRS7xj1LbFkEDcjMTicEAAA9yTP0U1zvRX1UKyONgJJAkOMdiPvGRz/lW7X+JPMKi7O+2pJYlDPqxJXPcDtx7zXgl62U8bi1slmWq1bWzvuoDsO3cCDKkHIAbDflj86lPrHFsT+z2k7BOTJ4jmP4FJesau2ibDDPJOCcdwR3PPfuPpUE6ksQk3LjHuIgEkk8/kK8KiyWTep9Sfcim7DltserZH3TuYnJFK/522qUY7m3sSykBTkD24wf3Vs6jfVVZWVlgLyAxkx6j2GBEGkmvhdvcEAkwB9Y+K7QipIjZZrvW7TWgA0uRkgNnEECYx/lUg6m01kbiu7+juAxJOY7kfHJE1UdDetecAlonnuY7xIn0gEg+1WHTax1V1dUBIJZmAaT9RxjAGIrOTGoizdpNS191tIoCLkmcx89jk/vqwaxk/ZqTCouHlQVAPEkyQSeIPeqn03VIq3ZQDjCs0cjiMcE9+ay1FpLu2MkYZtzsEn7s5gkj2421njstlh0HUbQt7VL3S2AXMEETBEYABPEQYq9eDgtqyLYdnMTtIBbdPqO4DgyImuXaHT2dNhWDOdwVyYWCTB454kce1SNP1caaW33rgBEsBCrwAZB4Me8GDXXDleOdrZUzuAr2kXhrxJa1SDaYfPp7kDv9KajWKWCiSTJwMCOZ9q+5DJGSTTKSKKKK6AKKKKAKKKKAKKKKAKKKKAKKKKAKKKrx8Tp5jKSAqsqzzMgk8cQR+8Cuc8sYfUwWGvGNR9HrkuruRgQOT7Yn+6tPV9Ttski35oMAqMypwexxFVzXHlYKF1nqxL3mN27aYk7VWcoBmBuAnghgaRde6oLgGy0kEQq/emfWWKiQTnkmZ+lNOuAKDcO63MlRBG22MAFOQSe08Diq9aYMrXODB8vItjcIIMRBUZgCMwJFfAcpOVP7kYp1GsuBAtwFLcMoYAA+5G3EySB+tL9NdXCqqmCPUQQDnM4kSPbNP8Ap/Ud9zZs3sogvJwkSccAcijTNauXXYqiv6/SZZWJjJnAjbGBOTVtR00YMeq6FNouMVVyArbQwExjnOAO/uKWaPVOp8u2GckrtAgS24ASx4E+/Fb+t3CxKuRuA5USPfn2z+6k2nvrZk7Qx2xkfA9j+6tYo2tgc67pWusC6LlptsBrhkPhTuklSY9//wBW9jVfLMy5ZcQdpPyP8K90WutqhU2VBLEb9xmCpAWZgAzPGfet+v0hcKFtMAysRIkkcnaeTGa9Tik1SLV9B0OF/aElcRKhoB52nsTxVh1a6YBB+0uNc7bh+pA4gz+lVfqeod3tKLgY7LQAgrtKqE9QMywgS/x8VZtF5RdLfmhyrACLQ3GATLXBkLOTE4B4rlnhu7B51Ty/LHlKUVCN5XjMAbm75/jmpNrV27twi3abcqLBUwSohSQBgMZiR2NL79y0i37pKOXwBamFAb1GNsDdjPsT80w8O9Qtm014WwgBjnaJIyMCeI+vwBXBxajaFDJ9Pb8rabZY2iDsyGGOD/5TzNVbxAzMLjou1YT04YvJCsCd24ELJnaeDTDxH4je2sIVBOCwwwiMH22nscVSf50uAQXMHk4JOMQeYOP3V19Pil9X+hs6J4E8VNbQWlRQGLDzFQNcyZiT29pwJzXUPDGlFtDe8x7huffE7wpHME+qYABzEivnbpequKBHJxxBH1/LvV20/Ug9nZ59y3I8tyokMIJURuUATg9z88V15vHPatePwVM7dptXu5EAmFn8Xp3frz+lSqq3Qde5WxNraNkMpMsrQMAEAjGY+atAr6WHJzRo9ooorqAooooAooooAooooArC8fSY9jWdatVYDoyEkBgQSMHNR9aBzrxF4gdFIts5dOWJlRMSdw4zHp+tUj+dWZjcDmZMwcSSZ9MYH+1WjxXrr2mLafzvTCjAAYr2kxJwYqla64blq2ltBstvBgKLk3JiO7DHzG4e9fBcXNtO7RljrpPio6cF7bxuJU2TucSAJY5glpgfSrtc8X6d9MlzDMiwVk23DQuU9P8AH5VzDSBLFzzLZPmWySswfXHcnBAPt8/k21nUlBQIQf2asUKjDtlgYxgRnturXuuEaj0EzDqiXb1ttVcLXFnaGPAzImO+QAT+tKdRrycBmxAK+wBxP5nirPo9aCrkWx/JwFNwzCjiYJlS08YpV4de81y61hfPDhlYbvU1sEAjIJYgEcGYFc4rltkNdrV2lSLj+cQDtBBCoGYGCJ/pFj/GFF26fMLIpBxHae36U2saFhva5ZIj4GZfb+YEfXg8GonXNMEljO5wPTu+7gSZ9jzBomuVBkHXXrn37gJIAAmAQfnv7VusdMe4jteOz0fsxEgw2AeTBE59wKW9MVru9QoLA8kmIgxzTnVdV3L5T7ES2kQijauZkEgyS0nvOa7O46XZBZe1i2NqKCyq6mMEEAgvtkYJWeaYda1nn3vM6dZuW0YExbLNG0qTIWRbAxxgitOquWLoti2WDDaoMqqyW9RacgEdgfanVvR2bWlfydyhgEZoYrdOYAk4mf1atrMoxprZUVTS3za1K3bg3lDv9wSZI5xhvV+hpp1DUWxcW5sDG4HYlfUOcEjsQQcfIpVqtD5TBLl+2m5WcyCdpCkomO7RA+WH1pNaMvEgEgjcTC8d49zj866+3zSk2UeWeqs7i2lrcxOEtqSWxwAMnE1v1OqBvKllSn7TAZYj+l6e0GR8wPeoGo6eQEezudy0bkkQwEnbGTgc8RFe9U82yyuXl/ruImGO757GczPtU4Qql2BlY6cXLqlxSXJZiQewkxg8H471WNSnqJAIMHcrfeB7096E7qpvgv8AiEKpJbAnPETyBWjxDrLl11utJkD2Ej296YnKM3Eyb9BcHkwRJKmCDy3GR8fpVk6bqbI6d5dxRd1AYiyTuCorPLZgSZHHcmql0HTNcuKVVCWLEoWCQqglmZiYCgDJJj61M8661zy4lwTbC2iGElowVmRPfipKElfHyDqPgHqF52TTum1LaHcsO0qBK+qcZgQSZ47Vf16ui3FtP6HYEqD7ADvxPP6V88nrN7TbwGZLikq0blZezjnmcVbPD2o1LuL+otPc9VsDzA+9SDuRgoAJBCn1DmInsWLJPGuvJpPwdtFFJk8QWym6GSSQhuDaGaYAHc57RMTUvo+rF22GDbp5MED8vcfOa+issW6RonUUUV0AUUUUAUUUUAVheJ2naJMGBxJ7ZrKaX9a1wtWifeF4JAnAmMgfNZnJRi2wUjrK3Wuq+ou6ZWQMdo3bwhwwiIwTzOQPzpPq9Xai3p9KlllUF2uMhDST69pk/eWAewgRU650G7fRma4wuFuGSJUYYftACy7IgjEiI71RNXoxp9RegM1u2zAEDLLugZ4gjkivitypvqzLZG19s7gwCvHfcZPzA7D/ABqNpyUQ3dQGVC7BGADh2WCysAwKiCI+vxUXUbr7MyDYAYxOB25yTTjpemsah/KF5kgqUtk795YEXtoBAJUQQD6jx811xQ1T2ZIfmtdtEH7rbYInt2JMSf4+KkPo307j1iTtJZWBIBAJGDn6DvWXUOlhL6IWNvcAPUwaMwWhe0Z9+axtaAXrjKGby14baAzcQAsn1GfmOa5Xq10QkWuoeYwQMBtV2kjLe0xBk4E0hv6xyAzhivbd88Y/xq03AvlObSogMh4GWIjA/opAE+5nFJ+o6O0QgJ8wyvGAi7Q0YgZaZ+lTG4J9FNIuQiBS28AliD94bjg9sDj/AHofXDZca4Awlds4E8Y+R39vzrdrrdoKtu3JcrnZiCcxuP3v4zSLrFzOwOIAUbZnMRz7xiRjArrjipshddfbW8vThbss4WxN26Nqh2JO0FogbWHecMB9fetWb6KhLBlgTt7EMSZ7H6j2PaKQeH9XsaLquUZDtgxDLEAA4iAf4zRpnuX2Ia452mAiocyDMSCF95I96zljKUrdUjRl02w+o1iu7IQCCdy79xEAKVGYP8cU80fhxLFy6SiMbisBJlLYMlsH/fAr251CzpNhAeX2ru2higUwRnJMk8Zyaruv1oYNJKtwJY5n72eQTWbnOq0iWAsA3pt3XFpElmUjcpgltg+cn6c1F6xpP2m0Obo9OSuxvUoZiQZiCe9bNFrbreY6K1xbagubamVBkS0Z2k9z+dLb11jDW/8AxPTAmR8D4x++vVGMk9lssHTdBctNvssjrcAQllhVZoJHq9P51D6nqBffaoXeC0EyJbiPjP8AdWqzrNRcRLNsMWYgQMTAzIMcRmeKmtauWD+3t/0gRuZQ8EAERExArlTT5S78Dsk3/D9y2POsBQ2whvUGChhDbSwMGJyCDkxE1pu9NsaRLN24bnmNylswpIPKtAgwQOe01O0Gs07YS49sgq20Deu4kyAufiMj5qT1K9cts965eKXLIi3tQSwYFR6WlQTJGTP6CsRyTtRk9Aqmu0ZC+aCXtlgWLmYJaYeCCZ9x71c7nXr2p0V1vNtBLVq2q2l3qYW6inaEMfeiA84Jj3rnD6lnU7mJyYXtJIzHFNdPqgoFuYUndsIWDiASYkfka9Mk0tkWh9odVfu3raWLm0Bw1t7npAaPUYYkczBzOPeK+h+mvcNtTdUK8epVMgfn9K+fOkWLZNprxuKqkD0QSASeInI54ruXhHZ/J18qSkkKxcOXUYV8cFhmCAR3rXpJLk6Nod0UUV7yhRRRQBRRSDxjq/Lsj17CTx3P7/8AOueWfCDl9gR+rdRFy55QcIEPqBYS8QfcRFMOkX0d75BBIcA5nAUbf4+K491nWB85CjvEndJn1RmePoKW6Pqd226lbu0F8OWJMA/vAJ9/eK+Vj9TJz5NE5HZfF3VXsKrW3tqWkeuDPfH8RXIeqahrrkKHYs22QPQD7YJAxV4vdNu6u0oV7TAgkOGYLidxIYbgfmM+1e3ehpbVDev3HVVZvKyouOcKwj7oUT7mIzyKmXlkm5S0v3oM5d1HUMFHpg7VRnjJgETMDJHvn5pQBctuLlrcrRIZDtYEYJDCInINWrxFoyVhPSSX9O7cwUAbcwPVkyPmkVnROEWRI4Ej72YweIxz71cM9WY8m3S9TVipuZIMiWk/Jn3/AIFWl+snU/s7dq3bRVQFkQg243M0ERh2DGYkzBNV7w9pLTAuyo8QIJna5+7IPJxj2Ip90+y9tLnmelrgdlHvgzMZjv7cVznkULUUNiPqV639yzOwtu7iRAJMn8+1J+n6R7txlRhJK4zEboyR7DvT27or/mekKkiFLkBs4PaF71M6X1Dah3Kit/ysJm4EA+/ImMmBOTmrGfGLaHkga3pD22FtUtm5dLbEUy2z3JaYUDuT3rFPDPlhLgQG6jFmtYKgA+k857NHfHzU03wWfe7Jf3WmtGPwMpNwCfuggKZkcnBo/wDxrha287xubaZVYJxJySZ5gAY5zDnJLT32Uh9Q0mquXGcgXHVWZgmRgT6Z5Y8QPepN/UtpUYBbq3CASYAxjByRA4msbXX7hFwYV9sKwwF2nAxyP9u1IdTrGa3cV33YY7oj/vED9asYylSkiEU3nvNO5ngkhWOBJk89+/1rF9K14EojscHCzE49R7AwcnGPitd1PLRgDauIWUbisOpB3emeJHJz7VN8MdYuW75W1aF7zUdWtEkB12ktMEfdALTPY+9e6MVaoqS8hpdBfsu+ke1cW7qQiKqkeoM4IyDtdCRMzGOaYWOjJp3t3DdRmVwSgAaFAAaTu++Gkd1Igg9q1eIvEFm7f0t3TWnS3atgBLsAYZiQvlkEW5wII78ZpJq7rNgZn6wD3An8quReEGWDVa13vOFA27iYZV+6CSpx+KDmDUnxN0wCxbdbxuwWDFiSGHIiBgxEiaremuvcKoTg5Yzlvr/lTHrGv221S20y2QryDHYgcn/OvLwanFIIl9K6jZVVDWEkBiIUyYAImD6ln3Mc0t1OpCIWYvLqdoGUJnawOeyzH5VJ6XrbS23F6RCqFGJg8Ed8YmOwrLWu2pTZYTcEUCFQSQBO4gZ3fPtViqn0Qh9S6ELWl018XLbDUK0jeCUYMcEAbgNm3mcyPaluhuKA29QRzJ54iKz0ehZl3mfLmPqef8ak6Wwu4grIA/Dn9a9EpraKNWW4lm1d9SW7u7yipx6W2tK9gCZzmu3fZ11TdZVCrsWDN520BHK7Vbg7gQYjcMiIrjXR9Cl2bbHaCJDPG0nspHIn3iPf46N9mIFu7csNaAa0QrNySfVmN0CJAkDOK44ppT0F2dTooor6ZsKKKKAKX9b0Yu2mUsUwfUIkDk/kQINMK16iyHVlPDAqfoRBrM4qSaYOIeINGyIba3wlrcG2EAeoTBJ5OCMe9IAiWxvwQRBzk5yB7cDMYq1+Kek29O7JaN28BAJMGGIwJAHftVY8U9L/AJPctG8qruSYDZPE/eypUmPqDXyXha0ukc2WPomo0uoum7cW5bQWmJsi7ce4QpG71bVAT3DHIacVYbPiDRKjWA9xyVK7+wRSoUL7L7cnGTmqF4d6Ib4AXJBJg7SwUgqPvEAtJAwff84FrVFAUW2dwP8A4gz8/UYGRitTk4xaitFse9e60RG0KQPSQYO76yO/tSO/1Jr243ZJVQoCyiqJ3EADA5+maTdQv3ty75hziOPp++vNNeckqqG4zjZgSRJjiMNPc1zx4Wo9ku2NNFqdPZIWEO8FmO6WY52AEYEHHGJnmt2s6rcZpQXFCgbvTjB5H8D2pZ0Fkg22hQHwxEmcSBj2k/GKm6zVt5wVTAbkNMtn4xNJw+Vd/sDTqF70KzKSuGSeTmZzwCf1qF/OG77rQIiSDtB/Tmo2u1BK7rhg/dCyeAefjEipTr59hrreVp7SIltdqyXjcQdoO4ncoBcAxIxG41iGFNA1WysG4Ly7gfTgyx4aBPGTk+1Q9bcFx7aWwEaNpAk7mzkz3PEDGKiW7QdxZSYInIPySQIzin/Q9Pat3Lga5vdVEM6wU5Bxugk4GJPPzW3UNkIej6NeC7wN8MqlUBYwxAkdiAfp71J6j1DyLTWgHBmLkpCmZ5ng44mt1/rl02bkEI++WcDBEFT6QewjJxSDX3WuWwtwwZQbmBAyeY74PakU5tORogmXtMIDAZBgAr9D3rf0+yHtmw1+1b3XRNu4kCEQt5jXtpKLIjaMknj31LaaEWEddxIuLO/jbtyfuyJiJJPOYrZr7TpaaWQKzghDtF3AKicTEcgGMD2r2xkk6sIzsXkvi6b15hctIq2LYRnW4N0Fdw+6IMiYGa2db6ebagtv8wAhlIgIRh/oQcEdoqBoeoBWtFhi3MBFAY+osJMer1GfVnAEim10vlRcEbfxHacnIInJjP5fFZyOmqDEeiBVifLZhEQRGTEVNuWrZa0rSl6VRgAAo/8AOSJkyZ4/DW9NNfubrkEy0DOOwByfaPpTGx0lWRrV2FJKNvgO0sMgEH1HA7firMssU7YHWm6N0+7pn1N7Uot+3+zC7fSGTh9qkm6ConMAkiYzTDqnSns9Sv8AkJfe5ctL5IsLbWCyBWLgksbOfvY7j8M1zV7Qt3HFty6qSAwBUsIx6eef7qsngzxW2n1FzUu6s7IQN1vdnAUDaRsUgZIEf312clX4LZt1egeyDp9QoRj6SJUtzj0gyMyQTzNVS5p/JYnecGML+nx+VWbqfVLmrcX8vdAAYkgEkOYKAAQQCPTJ454FVzUdKdRNxltyHYJdOy4dvANsjcGYEbSRBnmuOKO3XRDevWZAUiCeWH3h9DXSPso64LJS0VVWvsSHMKHEwQCY3bSGiOCSK5AiA9/iumeFer2U0qq4t4tm0tprYzuuq91i0MdrwAR7jjit1DHsLs7+DXtVzwz1S28W1vI5j7i4CjsLYiSmYknt+VWOvXCamrRsKKKK2AooooCPrNGlxSlxQymJB7wZH765z486sGt/ycLZe15n7QptnYjB9oBmGJG0k+xI+OnVVfEnRlfctm2nmXCrmZILKYBYHEQTnnHBrz+o5qPwDOb/AGeaZLmuBFvywC7WyjOWXEhCciCJB3Yx81ZvFvhzV6x2I9BtofLCrG6DgbpgGD7/AKVs1OoGhe6TeC3PLDqtxnI3lj5hKIYZmkRIjiICmkul8bat9K7oSpt3HHmOpYPuIML+EbN2AZEDnsfJJQ6bf3ZNLRo8TeAdmiW8hS22nQm75lySfSG4AIW5uJGCBxgzVd6I2o0dq4lzavmEgQQWRoBklfvYb3xAqy6Lq7Lojd1VibbXJJbdN1ws72BMzJEcAxSDq+sVyBulTEAGQZ7hYkVyz5F9KiZYm1/VY0wtgMRb3G3lZ3krvdxBkFZGI+tYaW/c/wCeGB9JDm4ApWZBAB77YMxw3at/T9JbXUh9sqCPQd0c+oz3A5jjNTOraS3dY7XV29JR2YhVEZEKcj4io8kdL+zIr1uh3IvlXPNuMB6YHc9iO31ry9o2t2lVnggzsMzwDx9Z/WmXiW81plQhAdg9QABHvxx7R7Um0l9GfcxYjIyf3zz/ANqkXJxvwDXZ61suy27KlZU7Y3Hn+/j3ra95FteerAOAq7Hlt/MxiIH1/Sk+strvJ3SGkjmR7frQ+7ylJ7H0/T+P8K9Ptx0Ud29ONpMndctszAD7rGYBP1iq9qtRcaEck7e3tUjSdWuojW1Mo/KkT/v+XFRmtsYbiePyFahBxbspusHsHgqQROBj/epNnQrdb13VtyQN9wyM++3MfrULSaXeeQtNOtEpbt2Eulkydh2wCSOSOTJ/TvVbXKr2Q86To7Ya5cF+1+yPoDN5T3PlEZT+hINarGtKX3i3JfG3JIkySPk5/U051/ha5bsnaAzWyGZgM5Ana5jcoJiOZB9q3X/Dd0m3duAeY8jy7WYA4YsDifj/ADrnLLjeyi1epH1WtvlDf90g7h/gI5/OpXVr6ae3utX0a4So2m2SQFIYEHiexnkcUg6rqXLG25/5bMO8zOcn1c+5rXZsm5LMTjnuYET+k1faSakBxetOLxu37tpblw7x5dxLnqEEArbJgSYyRw3NL7un3XmUrtOWhTOIn8UR7xWfS9QttrhRH80ZtXEubSnIYEcMGUxiCO1LIO7PPzXbju0Bn/OIQAbFLAZIxngZHsKm2fFV5wq3wl9ba3NnnDeV3ggkE5JEyASQJ4pEiFye7GixeKHgH3BEzB+aiVdAbdB6Nevi55VsubaG5G2dwDIpUEDL+qQpPY1f+meECYLWrlxUgXrFxfLIuZB2Msm5bVudjEmY5ph05E0+m0zFvOsXDadtgu7EQXC/3YGwhpORmGwIE3Lw70m49xr73A1tzdKAqd1om5INs5Uqwk7oyNsYpXJ9bNFa8H+Hb9vUI5sDZabYCGIU7QfWRcljIiDjMV1etFjSohZlUBnILEDLECAT8xW+u+LGoIoUUUV1AUUUUAV4RXtFAcu8T+EWtG7fCrdBadtxtqqgzht07jgf+r3qtaDSHT6ret8paF5J2W91qbgJ2eWzTt+9O2YhTkxHTftD6Ub+lbaYZc8kY9vaZjmuPaZfKe5wzOietoEGJMbpgQT7cV8nK/ayNL9mWWf7SeseaEtO9v7yFWCEEeki5G4wykwdvbHNUm908O1tkBIXJYd2GSJ7/TjMVt/kxuM5uXFKhT6tu4kmAoE8fXsK263qO6yQhtgBtqopHGCePjvXKWScnaezLdmjqd29bA2goXU7dwK+luSD7mDxUTT3b1y4lkWgdvqAUZIiTI4Pv2xNeaUG6VN3UqhB2jcpYBR6uxnbzge9KL+qhw4fewaVO0GT2MEET3Htiu2PGumErNOv1Fy65dz+In49RnHxUi4iEH1bSueJJ4+nvFYWN73QVBI3jexgiSRJJ9+9bruifczgCCSoIzMjEfPb611bSpA9OgVrZcsdizkQTuiQJP54rFtE5tqMCR+I4jtHNMNTqLDWNtpbi3QBvH3VAUAEkHLOx54ApbfF1kFxmjbgQQrAggyI/LPx8VFyumwLLaeoDdEmJHbMVPvAIQG2kmZHYYjHxWzxC1m5qWewGFtwrQ3O7aN5PYS0n8zWjSaF3b9mA7GSoP3zALEheTgHiuzVsMkaDQlzuCkLOcT2Jx/HtTO6r2VKXra3EIgcSGMMsZ5A5HvUKyjI42uykySuMcxkfNTdLqLjE22zkKSMxxH3hgzBn2NeWbbf4CQ/fqD2bdl7jhrTjdtYDBA4iZj92KXXOo3bjM6rC8ICWXawggjsfxenjPwKhdL0qtdZNRcd7VswGAmHzjMwJDZHtT+3ZS2U3XVutBuWVb0Q2OZkQRXncYwddsbEXVke+tsPphvEbntqBcZvSHLGJYk9jMZiK36Tp1tU8tkhgMEgI5DEz6tssB8nEVnb6r5t43RNtSR6ZxPwWwRM9qx671AXrrEs6qqnaSwgN3iexPb6VtzyP49AW9X6Pat29tv1PJJctwJkAIO/aYqD1G95i2/MthLqz5j5m6sLtJ7BgARAgZGJmo9rqL795LE/H0j/AAo6mzud+Gn+iZiTifY9q9mPmtSZTF7o2gyQeBEg7e5rO5q5CBURQCTvIO9sAQzTwOwH76x6p0/ySsXbd1WVWDW2kZAJBHZgZB+Qaz6X025c8wooItJvcmICyBOTzmt1RDsX2eP5mmGmFx2t3FcMqFVZWKAMpkEgABmBByGHBxVz8FdBOnQy10QzAW2aUAmBtwJERk0fZolsdO0/lmZX1GADun1DgTBwD3AGTVprcMSdSfg2ugooor0FCiiigCiiigCvDXteGgKR4j8QhzctptNtCN5xIj4mY3QJj4rlvV9bacttf1MzB1AhVG3s8yzT+Hbx71dOqdN/+7ui5ZP8nQOzi0Cp2GTJbsJHAOc1QOhdDTUX7nl3PLMfsi8tuaQoAUerMmWyFBE18VJ5JuUuzLFtwOtsLuADnKrJIECSTAE/FR+j6QteueWshVaTEkCCfrEYNXPwN09Lt29prlpvN27FuMDcRGBYs0SPVgCOwA98yn6Dc0Zu3HtrcC3lVWIdGuMqsxj8XlwZaOdsTANdop00vJEik/zBegu6lEVtpa76FDFgBuJwq55PbNPbfgzzFC2ReN02FvNuQLb9RgBCJOTOWgAAmrP4e6V/OdjU3L9jddI8tSjKrL7bVdvQQu0DdAgSJk0s1Gj6hf8ALtHQlhbhN4Uq7hSwIN1sARIxia6pPj0a4Grqvhq1p0WzYc37j/ekiLRgGG2yskmJJ9qhaHwwbd7TebfW0L10kFTte3tBeSWEB5UAYIkjIpt/9GazT3Xh0s2LixdKOCLVv8U+Y0kDMsCME57Vh0vwyp6gbOmvBolle9tf0qM4XDST7dveucouMrXnx+Q0hH4w6UdNccgPcDKDvY4Mid0/iOecc1XBpIsm6GxyBg545JkHnEGu6ar7P7t07Ll6x5G1SQunAcXANpKndgFZ5nniuUfaR4Gu9NuJcDeZYuH0vt27W52sJIkjIPeDgRXWOGSWyNFXcPsLEz7Ht81lbVVKszHHYdv94zXtrWbgbZ4PBGMx3mtVogXLTXVm2HXcOZUMCwj5WRVSb09GS1aPw5ccO9lIBDbTjeCCAQQD6eVO4wBPxV98EdK0l4kOHYrbttet3IKi6FALTPfZ3nnsKieIvE+mXTrd0OoUXrmxvJJDMFW3tAuCSPwySxxM96oGj6qihLxuN/KSb1q5aVCxuq5UqScd2OJaSnAmse2/2a6L112zoXuefYARrwUGyS1tNybgWXhSYgQO5nOaoWouWPO/asxTIbE7TBKRPI/Tmmen6bqhqSNha6qkC25CDBVBtkzJhRAGZB4zUDrvS+oC+NNd05Fw+tURQR6/VAYek8RzyCOaxGEpS5EexvpbttYualf2RRltEkEElVztnH/akuqRCnlW0BC+pWP3yDyCQcnj+DSNdU9zaHukKP6UwJ5xTZ7v8m2BXVw4mYyIIxzkT+kVn2nDrv8AojF6aAgiH4BZgVIKwcyv6Z4zUnRdWdH3Wn2EjaSuBzgke0wfiAe1XzQeJdPb013zEsveRUe2bqBrZbduKqV9QaBAY/igkYg8v1TBofeWuPua5K7QCWPBnM84AAkD6d4fOPJlomau3mQAoYkgKSQvcjPb2+tOfDGvazcQpJQQXVWAkcgMpUhlnMEfQg0j0+vIKgGAIgED85PtVm0HQ5uWtQ1m7/JLpVPNQi2gdmCrMtJt7iOCs8SM0+TdEPojoursXE3acrsYs3pEAsTuYx7kmT9aY1VfAfh1dLaJFxrpYmGYbYWcALJj5M5Iq1V6sbbimzoFFFFdAFFFFAFFFFAFBoooCi/aQgsaPUXRM3BDEc5P6EAY965Z4Es3W1VlkDBdtyfvKhXYQ7bvxAZED8S/Fd4670ddUFt3DNn8af0+Cue0GpP83ILXkqNibdsJ6SB8HtXjeC5NolbOLdLtDTaxEt3nNtLykEgEsRhx6iqhckSfeTXTrHXE1dlx5LN6GL2yCQRmNtxZV1eMFSZqDpvC1+yEtWzauWhc3zeG8qN3qRAQYJU/e/up91PpLXVVEuNpxKkmzAfEQs/d2wI4NZwY5xTRUqJug0qogCoEwJA+gGT3MYn4qTFCiBXte1A1DTICTtEtzjmtWi6basz5VtU3EsdojJ5qVRTigFVz7RNAt7purRgDFl3WezIpZD9QwFWOlHi5CdDqgOTYuj/22qg+RwaK8BrfotP5ly3bBg3HRJ9tzBf8a8xksngfwLqeovNseXYBh7zD0j3Cj8bfAwO57HvnhTwDotCAbVoPdHN65DXCfg8KPhQKsHTtClm0lq2oVLahVUYAAFSa7xikWhZf6BpnvjUPYtteAgOygsPpPf55rDrXQLWpKs49aYVxyFLKzAfXaBPaT7mW1FWlVFOI+Kfs639R8uwrBHtb5NsKgIEQGUBSeBESCwmkWh8P2zdWxc07teAKk3hdG0EEIWQFYQPHrGByZGK+iopJ4g8MWtU9q4zXEe0QQ1ttpI3BirGJ2kj+/wB64vD8rTJR809e6ijKqjcHUBGBZSoVRCiVwfy9qUbE2KQx3liCu2FCwu0hpySSwiMbfmuy9W+yK/bvXr+i1CndlLd1VZjuYFlNxwQI7NG7Az3p3ofsb0IDNea9ddw0kvsAZiSWUJGROASR9aRxcVSJRwnT9Oa4GFtS5UEkKpLQMkwPwgcn4q//AGWeJmW21nVOH0SQFtlEaGYyMk7tsyYAOTOAKs/SfAOr6WzX9KbWrgEeS42u4PBDkhVcd/cbh3pzpfAdr+WG+NOiI7rdebjTuAJYKmQoNwgnJmCMcHPGSWuwkXrSFSoKiFORiOc8Gt1eCva9CVI0FFFFUBRRRQBRRRQBRRRQBRRRQBRRRQBRRRQBRRWL3AOSB9TQGVK/FGpW3o9S7/dWzcJ/9Brb1Pren06l79+1bUd3dR/ec1xD7U/tLXWIdLpN3kSPMuH0m5BkKByEnMnJjiOY3QOWIIAHxTDoDAarTE8C/ZP/ALq1Bo/UfI5rzp7Mn2fRXK/Cf2y6Z7Srrd1q8oAZwpa28fiG2SpPsRj3NWiz9pHS241tof8AVK//ANAV6E0zRbKKSabxfoLn3NZpm+l5P86Z2dfaf7lxG/6WU/3GqCRRRXk0B7RRRQBRRRQBRRRQBRRRQBRRRQBRRRQBRRRQBRRRQBRRRQBVL8Y+DNRrrm4dRvae0AALVpSB8lmDgsSffAEfU3SigORP9iZPPUrx+qE/33Kjt9gqHJ1rH62Qf/nXZaKnFEo40PsFQca1v7Bf9de/8B1/rzf2I/112SipxQo43/wHX+vN/Yj/AF0f8B1/rzf2I/112SinFCjjf/Adf6839iP9dH/Ahf6839iP9ddkopxQo40fsGT+vN/YD/XXn/AO3/XD/YL/AK67NRTihRyPTfYq1v8A5fU76f8AQhX+64KtXg/wfqdFdLP1G9qbZUg2rqkiexDF2II+OZq5UVaFBRRRVK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5236" name="AutoShape 4" descr="data:image/jpeg;base64,/9j/4AAQSkZJRgABAQAAAQABAAD/2wCEAAkGBxQTEhUUExQVFhUWGRgZGRgWGBkYGBscHxgZGhggHxscHyggHholGx0cIzEiJSkrLi8uGh8zODMsNygtLiwBCgoKDg0OGhAQGywmICQsLDAsLCwtLywtLCw0LCwsLCwsLCwsLCwsLCwsLCwsLCwsLCwsLDUsLCwsLCwsLCwsLP/AABEIAM8A8wMBIgACEQEDEQH/xAAcAAACAgMBAQAAAAAAAAAAAAAABQQGAgMHAQj/xABEEAACAQMDAgUBBQMKBAUFAAABAhEAAyEEEjEFQQYTIlFhcQcyQoGRI6HwFBVSVJOxwdHS4RczcvFDYpKjwhYkNIKy/8QAGQEBAQEBAQEAAAAAAAAAAAAAAAECAwQF/8QAJhEAAgICAgEDBAMAAAAAAAAAAAECEQMhEjFBBBMiMlFhcRShsf/aAAwDAQACEQMRAD8A7jRRRQBRRRQBRRRQBRRRQBRRRQBRRUfW6jy0Z4nb2/PNRtJWwSKKqWv8YoLYIDLuaASJxmKneFOreda9TbmkzI2wMRjmPnNeePqscp8YsD+sS4ECeeKTdS6wy+YLa/8ALEsWxH5d5FVtfFe5XZmyRtWBn9QfS2fzis5PWY4OgX+vJqo9N8VllYkE7BkbCC2YweMY7e9a+peLgrq6qdiyMsACSvfOI4zU/m4quwXOvJqldN8bm5BKoq7gG5lZP7zFZv4q8p3EDbvJJLhoXHGQO/bjin83F2C50Us0/WbRtLca6gDKGH4cHIwc8VK0V5mB3RgmCOCO0flXpWSL6BJooorYCiiigCiiigCiiigCiiigCiiigPAa9oooAooooAooooApd1nrFvTqGuECTgfHePoK29SQlRAGGDZnEewXNUzxh1pX06rdQAsDiR6TJUMCeREntXl9Rn4Rdd+AWjpHiGzqGZbZJ2gSSIEkAwPciRS7xj1LbFkEDcjMTicEAAA9yTP0U1zvRX1UKyONgJJAkOMdiPvGRz/lW7X+JPMKi7O+2pJYlDPqxJXPcDtx7zXgl62U8bi1slmWq1bWzvuoDsO3cCDKkHIAbDflj86lPrHFsT+z2k7BOTJ4jmP4FJesau2ibDDPJOCcdwR3PPfuPpUE6ksQk3LjHuIgEkk8/kK8KiyWTep9Sfcim7DltserZH3TuYnJFK/522qUY7m3sSykBTkD24wf3Vs6jfVVZWVlgLyAxkx6j2GBEGkmvhdvcEAkwB9Y+K7QipIjZZrvW7TWgA0uRkgNnEECYx/lUg6m01kbiu7+juAxJOY7kfHJE1UdDetecAlonnuY7xIn0gEg+1WHTax1V1dUBIJZmAaT9RxjAGIrOTGoizdpNS191tIoCLkmcx89jk/vqwaxk/ZqTCouHlQVAPEkyQSeIPeqn03VIq3ZQDjCs0cjiMcE9+ay1FpLu2MkYZtzsEn7s5gkj2421njstlh0HUbQt7VL3S2AXMEETBEYABPEQYq9eDgtqyLYdnMTtIBbdPqO4DgyImuXaHT2dNhWDOdwVyYWCTB454kce1SNP1caaW33rgBEsBCrwAZB4Me8GDXXDleOdrZUzuAr2kXhrxJa1SDaYfPp7kDv9KajWKWCiSTJwMCOZ9q+5DJGSTTKSKKKK6AKKKKAKKKKAKKKKAKKKKAKKKKAKKKrx8Tp5jKSAqsqzzMgk8cQR+8Cuc8sYfUwWGvGNR9HrkuruRgQOT7Yn+6tPV9Ttski35oMAqMypwexxFVzXHlYKF1nqxL3mN27aYk7VWcoBmBuAnghgaRde6oLgGy0kEQq/emfWWKiQTnkmZ+lNOuAKDcO63MlRBG22MAFOQSe08Diq9aYMrXODB8vItjcIIMRBUZgCMwJFfAcpOVP7kYp1GsuBAtwFLcMoYAA+5G3EySB+tL9NdXCqqmCPUQQDnM4kSPbNP8Ap/Ud9zZs3sogvJwkSccAcijTNauXXYqiv6/SZZWJjJnAjbGBOTVtR00YMeq6FNouMVVyArbQwExjnOAO/uKWaPVOp8u2GckrtAgS24ASx4E+/Fb+t3CxKuRuA5USPfn2z+6k2nvrZk7Qx2xkfA9j+6tYo2tgc67pWusC6LlptsBrhkPhTuklSY9//wBW9jVfLMy5ZcQdpPyP8K90WutqhU2VBLEb9xmCpAWZgAzPGfet+v0hcKFtMAysRIkkcnaeTGa9Tik1SLV9B0OF/aElcRKhoB52nsTxVh1a6YBB+0uNc7bh+pA4gz+lVfqeod3tKLgY7LQAgrtKqE9QMywgS/x8VZtF5RdLfmhyrACLQ3GATLXBkLOTE4B4rlnhu7B51Ty/LHlKUVCN5XjMAbm75/jmpNrV27twi3abcqLBUwSohSQBgMZiR2NL79y0i37pKOXwBamFAb1GNsDdjPsT80w8O9Qtm014WwgBjnaJIyMCeI+vwBXBxajaFDJ9Pb8rabZY2iDsyGGOD/5TzNVbxAzMLjou1YT04YvJCsCd24ELJnaeDTDxH4je2sIVBOCwwwiMH22nscVSf50uAQXMHk4JOMQeYOP3V19Pil9X+hs6J4E8VNbQWlRQGLDzFQNcyZiT29pwJzXUPDGlFtDe8x7huffE7wpHME+qYABzEivnbpequKBHJxxBH1/LvV20/Ug9nZ59y3I8tyokMIJURuUATg9z88V15vHPatePwVM7dptXu5EAmFn8Xp3frz+lSqq3Qde5WxNraNkMpMsrQMAEAjGY+atAr6WHJzRo9ooorqAooooAooooAooooArC8fSY9jWdatVYDoyEkBgQSMHNR9aBzrxF4gdFIts5dOWJlRMSdw4zHp+tUj+dWZjcDmZMwcSSZ9MYH+1WjxXrr2mLafzvTCjAAYr2kxJwYqla64blq2ltBstvBgKLk3JiO7DHzG4e9fBcXNtO7RljrpPio6cF7bxuJU2TucSAJY5glpgfSrtc8X6d9MlzDMiwVk23DQuU9P8AH5VzDSBLFzzLZPmWySswfXHcnBAPt8/k21nUlBQIQf2asUKjDtlgYxgRnturXuuEaj0EzDqiXb1ttVcLXFnaGPAzImO+QAT+tKdRrycBmxAK+wBxP5nirPo9aCrkWx/JwFNwzCjiYJlS08YpV4de81y61hfPDhlYbvU1sEAjIJYgEcGYFc4rltkNdrV2lSLj+cQDtBBCoGYGCJ/pFj/GFF26fMLIpBxHae36U2saFhva5ZIj4GZfb+YEfXg8GonXNMEljO5wPTu+7gSZ9jzBomuVBkHXXrn37gJIAAmAQfnv7VusdMe4jteOz0fsxEgw2AeTBE59wKW9MVru9QoLA8kmIgxzTnVdV3L5T7ES2kQijauZkEgyS0nvOa7O46XZBZe1i2NqKCyq6mMEEAgvtkYJWeaYda1nn3vM6dZuW0YExbLNG0qTIWRbAxxgitOquWLoti2WDDaoMqqyW9RacgEdgfanVvR2bWlfydyhgEZoYrdOYAk4mf1atrMoxprZUVTS3za1K3bg3lDv9wSZI5xhvV+hpp1DUWxcW5sDG4HYlfUOcEjsQQcfIpVqtD5TBLl+2m5WcyCdpCkomO7RA+WH1pNaMvEgEgjcTC8d49zj866+3zSk2UeWeqs7i2lrcxOEtqSWxwAMnE1v1OqBvKllSn7TAZYj+l6e0GR8wPeoGo6eQEezudy0bkkQwEnbGTgc8RFe9U82yyuXl/ruImGO757GczPtU4Qql2BlY6cXLqlxSXJZiQewkxg8H471WNSnqJAIMHcrfeB7096E7qpvgv8AiEKpJbAnPETyBWjxDrLl11utJkD2Ej296YnKM3Eyb9BcHkwRJKmCDy3GR8fpVk6bqbI6d5dxRd1AYiyTuCorPLZgSZHHcmql0HTNcuKVVCWLEoWCQqglmZiYCgDJJj61M8661zy4lwTbC2iGElowVmRPfipKElfHyDqPgHqF52TTum1LaHcsO0qBK+qcZgQSZ47Vf16ui3FtP6HYEqD7ADvxPP6V88nrN7TbwGZLikq0blZezjnmcVbPD2o1LuL+otPc9VsDzA+9SDuRgoAJBCn1DmInsWLJPGuvJpPwdtFFJk8QWym6GSSQhuDaGaYAHc57RMTUvo+rF22GDbp5MED8vcfOa+issW6RonUUUV0AUUUUAUUUUAVheJ2naJMGBxJ7ZrKaX9a1wtWifeF4JAnAmMgfNZnJRi2wUjrK3Wuq+ou6ZWQMdo3bwhwwiIwTzOQPzpPq9Xai3p9KlllUF2uMhDST69pk/eWAewgRU650G7fRma4wuFuGSJUYYftACy7IgjEiI71RNXoxp9RegM1u2zAEDLLugZ4gjkivitypvqzLZG19s7gwCvHfcZPzA7D/ABqNpyUQ3dQGVC7BGADh2WCysAwKiCI+vxUXUbr7MyDYAYxOB25yTTjpemsah/KF5kgqUtk795YEXtoBAJUQQD6jx811xQ1T2ZIfmtdtEH7rbYInt2JMSf4+KkPo307j1iTtJZWBIBAJGDn6DvWXUOlhL6IWNvcAPUwaMwWhe0Z9+axtaAXrjKGby14baAzcQAsn1GfmOa5Xq10QkWuoeYwQMBtV2kjLe0xBk4E0hv6xyAzhivbd88Y/xq03AvlObSogMh4GWIjA/opAE+5nFJ+o6O0QgJ8wyvGAi7Q0YgZaZ+lTG4J9FNIuQiBS28AliD94bjg9sDj/AHofXDZca4Awlds4E8Y+R39vzrdrrdoKtu3JcrnZiCcxuP3v4zSLrFzOwOIAUbZnMRz7xiRjArrjipshddfbW8vThbss4WxN26Nqh2JO0FogbWHecMB9fetWb6KhLBlgTt7EMSZ7H6j2PaKQeH9XsaLquUZDtgxDLEAA4iAf4zRpnuX2Ia452mAiocyDMSCF95I96zljKUrdUjRl02w+o1iu7IQCCdy79xEAKVGYP8cU80fhxLFy6SiMbisBJlLYMlsH/fAr251CzpNhAeX2ru2higUwRnJMk8Zyaruv1oYNJKtwJY5n72eQTWbnOq0iWAsA3pt3XFpElmUjcpgltg+cn6c1F6xpP2m0Obo9OSuxvUoZiQZiCe9bNFrbreY6K1xbagubamVBkS0Z2k9z+dLb11jDW/8AxPTAmR8D4x++vVGMk9lssHTdBctNvssjrcAQllhVZoJHq9P51D6nqBffaoXeC0EyJbiPjP8AdWqzrNRcRLNsMWYgQMTAzIMcRmeKmtauWD+3t/0gRuZQ8EAERExArlTT5S78Dsk3/D9y2POsBQ2whvUGChhDbSwMGJyCDkxE1pu9NsaRLN24bnmNylswpIPKtAgwQOe01O0Gs07YS49sgq20Deu4kyAufiMj5qT1K9cts965eKXLIi3tQSwYFR6WlQTJGTP6CsRyTtRk9Aqmu0ZC+aCXtlgWLmYJaYeCCZ9x71c7nXr2p0V1vNtBLVq2q2l3qYW6inaEMfeiA84Jj3rnD6lnU7mJyYXtJIzHFNdPqgoFuYUndsIWDiASYkfka9Mk0tkWh9odVfu3raWLm0Bw1t7npAaPUYYkczBzOPeK+h+mvcNtTdUK8epVMgfn9K+fOkWLZNprxuKqkD0QSASeInI54ruXhHZ/J18qSkkKxcOXUYV8cFhmCAR3rXpJLk6Nod0UUV7yhRRRQBRRSDxjq/Lsj17CTx3P7/8AOueWfCDl9gR+rdRFy55QcIEPqBYS8QfcRFMOkX0d75BBIcA5nAUbf4+K491nWB85CjvEndJn1RmePoKW6Pqd226lbu0F8OWJMA/vAJ9/eK+Vj9TJz5NE5HZfF3VXsKrW3tqWkeuDPfH8RXIeqahrrkKHYs22QPQD7YJAxV4vdNu6u0oV7TAgkOGYLidxIYbgfmM+1e3ehpbVDev3HVVZvKyouOcKwj7oUT7mIzyKmXlkm5S0v3oM5d1HUMFHpg7VRnjJgETMDJHvn5pQBctuLlrcrRIZDtYEYJDCInINWrxFoyVhPSSX9O7cwUAbcwPVkyPmkVnROEWRI4Ej72YweIxz71cM9WY8m3S9TVipuZIMiWk/Jn3/AIFWl+snU/s7dq3bRVQFkQg243M0ERh2DGYkzBNV7w9pLTAuyo8QIJna5+7IPJxj2Ip90+y9tLnmelrgdlHvgzMZjv7cVznkULUUNiPqV639yzOwtu7iRAJMn8+1J+n6R7txlRhJK4zEboyR7DvT27or/mekKkiFLkBs4PaF71M6X1Dah3Kit/ysJm4EA+/ImMmBOTmrGfGLaHkga3pD22FtUtm5dLbEUy2z3JaYUDuT3rFPDPlhLgQG6jFmtYKgA+k857NHfHzU03wWfe7Jf3WmtGPwMpNwCfuggKZkcnBo/wDxrha287xubaZVYJxJySZ5gAY5zDnJLT32Uh9Q0mquXGcgXHVWZgmRgT6Z5Y8QPepN/UtpUYBbq3CASYAxjByRA4msbXX7hFwYV9sKwwF2nAxyP9u1IdTrGa3cV33YY7oj/vED9asYylSkiEU3nvNO5ngkhWOBJk89+/1rF9K14EojscHCzE49R7AwcnGPitd1PLRgDauIWUbisOpB3emeJHJz7VN8MdYuW75W1aF7zUdWtEkB12ktMEfdALTPY+9e6MVaoqS8hpdBfsu+ke1cW7qQiKqkeoM4IyDtdCRMzGOaYWOjJp3t3DdRmVwSgAaFAAaTu++Gkd1Igg9q1eIvEFm7f0t3TWnS3atgBLsAYZiQvlkEW5wII78ZpJq7rNgZn6wD3An8quReEGWDVa13vOFA27iYZV+6CSpx+KDmDUnxN0wCxbdbxuwWDFiSGHIiBgxEiaremuvcKoTg5Yzlvr/lTHrGv221S20y2QryDHYgcn/OvLwanFIIl9K6jZVVDWEkBiIUyYAImD6ln3Mc0t1OpCIWYvLqdoGUJnawOeyzH5VJ6XrbS23F6RCqFGJg8Ed8YmOwrLWu2pTZYTcEUCFQSQBO4gZ3fPtViqn0Qh9S6ELWl018XLbDUK0jeCUYMcEAbgNm3mcyPaluhuKA29QRzJ54iKz0ehZl3mfLmPqef8ak6Wwu4grIA/Dn9a9EpraKNWW4lm1d9SW7u7yipx6W2tK9gCZzmu3fZ11TdZVCrsWDN520BHK7Vbg7gQYjcMiIrjXR9Cl2bbHaCJDPG0nspHIn3iPf46N9mIFu7csNaAa0QrNySfVmN0CJAkDOK44ppT0F2dTooor6ZsKKKKAKX9b0Yu2mUsUwfUIkDk/kQINMK16iyHVlPDAqfoRBrM4qSaYOIeINGyIba3wlrcG2EAeoTBJ5OCMe9IAiWxvwQRBzk5yB7cDMYq1+Kek29O7JaN28BAJMGGIwJAHftVY8U9L/AJPctG8qruSYDZPE/eypUmPqDXyXha0ukc2WPomo0uoum7cW5bQWmJsi7ce4QpG71bVAT3DHIacVYbPiDRKjWA9xyVK7+wRSoUL7L7cnGTmqF4d6Ib4AXJBJg7SwUgqPvEAtJAwff84FrVFAUW2dwP8A4gz8/UYGRitTk4xaitFse9e60RG0KQPSQYO76yO/tSO/1Jr243ZJVQoCyiqJ3EADA5+maTdQv3ty75hziOPp++vNNeckqqG4zjZgSRJjiMNPc1zx4Wo9ku2NNFqdPZIWEO8FmO6WY52AEYEHHGJnmt2s6rcZpQXFCgbvTjB5H8D2pZ0Fkg22hQHwxEmcSBj2k/GKm6zVt5wVTAbkNMtn4xNJw+Vd/sDTqF70KzKSuGSeTmZzwCf1qF/OG77rQIiSDtB/Tmo2u1BK7rhg/dCyeAefjEipTr59hrreVp7SIltdqyXjcQdoO4ncoBcAxIxG41iGFNA1WysG4Ly7gfTgyx4aBPGTk+1Q9bcFx7aWwEaNpAk7mzkz3PEDGKiW7QdxZSYInIPySQIzin/Q9Pat3Lga5vdVEM6wU5Bxugk4GJPPzW3UNkIej6NeC7wN8MqlUBYwxAkdiAfp71J6j1DyLTWgHBmLkpCmZ5ng44mt1/rl02bkEI++WcDBEFT6QewjJxSDX3WuWwtwwZQbmBAyeY74PakU5tORogmXtMIDAZBgAr9D3rf0+yHtmw1+1b3XRNu4kCEQt5jXtpKLIjaMknj31LaaEWEddxIuLO/jbtyfuyJiJJPOYrZr7TpaaWQKzghDtF3AKicTEcgGMD2r2xkk6sIzsXkvi6b15hctIq2LYRnW4N0Fdw+6IMiYGa2db6ebagtv8wAhlIgIRh/oQcEdoqBoeoBWtFhi3MBFAY+osJMer1GfVnAEim10vlRcEbfxHacnIInJjP5fFZyOmqDEeiBVifLZhEQRGTEVNuWrZa0rSl6VRgAAo/8AOSJkyZ4/DW9NNfubrkEy0DOOwByfaPpTGx0lWRrV2FJKNvgO0sMgEH1HA7firMssU7YHWm6N0+7pn1N7Uot+3+zC7fSGTh9qkm6ConMAkiYzTDqnSns9Sv8AkJfe5ctL5IsLbWCyBWLgksbOfvY7j8M1zV7Qt3HFty6qSAwBUsIx6eef7qsngzxW2n1FzUu6s7IQN1vdnAUDaRsUgZIEf312clX4LZt1egeyDp9QoRj6SJUtzj0gyMyQTzNVS5p/JYnecGML+nx+VWbqfVLmrcX8vdAAYkgEkOYKAAQQCPTJ454FVzUdKdRNxltyHYJdOy4dvANsjcGYEbSRBnmuOKO3XRDevWZAUiCeWH3h9DXSPso64LJS0VVWvsSHMKHEwQCY3bSGiOCSK5AiA9/iumeFer2U0qq4t4tm0tprYzuuq91i0MdrwAR7jjit1DHsLs7+DXtVzwz1S28W1vI5j7i4CjsLYiSmYknt+VWOvXCamrRsKKKK2AooooCPrNGlxSlxQymJB7wZH765z486sGt/ycLZe15n7QptnYjB9oBmGJG0k+xI+OnVVfEnRlfctm2nmXCrmZILKYBYHEQTnnHBrz+o5qPwDOb/AGeaZLmuBFvywC7WyjOWXEhCciCJB3Yx81ZvFvhzV6x2I9BtofLCrG6DgbpgGD7/AKVs1OoGhe6TeC3PLDqtxnI3lj5hKIYZmkRIjiICmkul8bat9K7oSpt3HHmOpYPuIML+EbN2AZEDnsfJJQ6bf3ZNLRo8TeAdmiW8hS22nQm75lySfSG4AIW5uJGCBxgzVd6I2o0dq4lzavmEgQQWRoBklfvYb3xAqy6Lq7Lojd1VibbXJJbdN1ws72BMzJEcAxSDq+sVyBulTEAGQZ7hYkVyz5F9KiZYm1/VY0wtgMRb3G3lZ3krvdxBkFZGI+tYaW/c/wCeGB9JDm4ApWZBAB77YMxw3at/T9JbXUh9sqCPQd0c+oz3A5jjNTOraS3dY7XV29JR2YhVEZEKcj4io8kdL+zIr1uh3IvlXPNuMB6YHc9iO31ry9o2t2lVnggzsMzwDx9Z/WmXiW81plQhAdg9QABHvxx7R7Um0l9GfcxYjIyf3zz/ANqkXJxvwDXZ61suy27KlZU7Y3Hn+/j3ra95FteerAOAq7Hlt/MxiIH1/Sk+strvJ3SGkjmR7frQ+7ylJ7H0/T+P8K9Ptx0Ud29ONpMndctszAD7rGYBP1iq9qtRcaEck7e3tUjSdWuojW1Mo/KkT/v+XFRmtsYbiePyFahBxbspusHsHgqQROBj/epNnQrdb13VtyQN9wyM++3MfrULSaXeeQtNOtEpbt2Eulkydh2wCSOSOTJ/TvVbXKr2Q86To7Ya5cF+1+yPoDN5T3PlEZT+hINarGtKX3i3JfG3JIkySPk5/U051/ha5bsnaAzWyGZgM5Ana5jcoJiOZB9q3X/Dd0m3duAeY8jy7WYA4YsDifj/ADrnLLjeyi1epH1WtvlDf90g7h/gI5/OpXVr6ae3utX0a4So2m2SQFIYEHiexnkcUg6rqXLG25/5bMO8zOcn1c+5rXZsm5LMTjnuYET+k1faSakBxetOLxu37tpblw7x5dxLnqEEArbJgSYyRw3NL7un3XmUrtOWhTOIn8UR7xWfS9QttrhRH80ZtXEubSnIYEcMGUxiCO1LIO7PPzXbju0Bn/OIQAbFLAZIxngZHsKm2fFV5wq3wl9ba3NnnDeV3ggkE5JEyASQJ4pEiFye7GixeKHgH3BEzB+aiVdAbdB6Nevi55VsubaG5G2dwDIpUEDL+qQpPY1f+meECYLWrlxUgXrFxfLIuZB2Msm5bVudjEmY5ph05E0+m0zFvOsXDadtgu7EQXC/3YGwhpORmGwIE3Lw70m49xr73A1tzdKAqd1om5INs5Uqwk7oyNsYpXJ9bNFa8H+Hb9vUI5sDZabYCGIU7QfWRcljIiDjMV1etFjSohZlUBnILEDLECAT8xW+u+LGoIoUUUV1AUUUUAV4RXtFAcu8T+EWtG7fCrdBadtxtqqgzht07jgf+r3qtaDSHT6ret8paF5J2W91qbgJ2eWzTt+9O2YhTkxHTftD6Ub+lbaYZc8kY9vaZjmuPaZfKe5wzOietoEGJMbpgQT7cV8nK/ayNL9mWWf7SeseaEtO9v7yFWCEEeki5G4wykwdvbHNUm908O1tkBIXJYd2GSJ7/TjMVt/kxuM5uXFKhT6tu4kmAoE8fXsK263qO6yQhtgBtqopHGCePjvXKWScnaezLdmjqd29bA2goXU7dwK+luSD7mDxUTT3b1y4lkWgdvqAUZIiTI4Pv2xNeaUG6VN3UqhB2jcpYBR6uxnbzge9KL+qhw4fewaVO0GT2MEET3Htiu2PGumErNOv1Fy65dz+In49RnHxUi4iEH1bSueJJ4+nvFYWN73QVBI3jexgiSRJJ9+9bruifczgCCSoIzMjEfPb611bSpA9OgVrZcsdizkQTuiQJP54rFtE5tqMCR+I4jtHNMNTqLDWNtpbi3QBvH3VAUAEkHLOx54ApbfF1kFxmjbgQQrAggyI/LPx8VFyumwLLaeoDdEmJHbMVPvAIQG2kmZHYYjHxWzxC1m5qWewGFtwrQ3O7aN5PYS0n8zWjSaF3b9mA7GSoP3zALEheTgHiuzVsMkaDQlzuCkLOcT2Jx/HtTO6r2VKXra3EIgcSGMMsZ5A5HvUKyjI42uykySuMcxkfNTdLqLjE22zkKSMxxH3hgzBn2NeWbbf4CQ/fqD2bdl7jhrTjdtYDBA4iZj92KXXOo3bjM6rC8ICWXawggjsfxenjPwKhdL0qtdZNRcd7VswGAmHzjMwJDZHtT+3ZS2U3XVutBuWVb0Q2OZkQRXncYwddsbEXVke+tsPphvEbntqBcZvSHLGJYk9jMZiK36Tp1tU8tkhgMEgI5DEz6tssB8nEVnb6r5t43RNtSR6ZxPwWwRM9qx671AXrrEs6qqnaSwgN3iexPb6VtzyP49AW9X6Pat29tv1PJJctwJkAIO/aYqD1G95i2/MthLqz5j5m6sLtJ7BgARAgZGJmo9rqL795LE/H0j/AAo6mzud+Gn+iZiTifY9q9mPmtSZTF7o2gyQeBEg7e5rO5q5CBURQCTvIO9sAQzTwOwH76x6p0/ySsXbd1WVWDW2kZAJBHZgZB+Qaz6X025c8wooItJvcmICyBOTzmt1RDsX2eP5mmGmFx2t3FcMqFVZWKAMpkEgABmBByGHBxVz8FdBOnQy10QzAW2aUAmBtwJERk0fZolsdO0/lmZX1GADun1DgTBwD3AGTVprcMSdSfg2ugooor0FCiiigCiiigCvDXteGgKR4j8QhzctptNtCN5xIj4mY3QJj4rlvV9bacttf1MzB1AhVG3s8yzT+Hbx71dOqdN/+7ui5ZP8nQOzi0Cp2GTJbsJHAOc1QOhdDTUX7nl3PLMfsi8tuaQoAUerMmWyFBE18VJ5JuUuzLFtwOtsLuADnKrJIECSTAE/FR+j6QteueWshVaTEkCCfrEYNXPwN09Lt29prlpvN27FuMDcRGBYs0SPVgCOwA98yn6Dc0Zu3HtrcC3lVWIdGuMqsxj8XlwZaOdsTANdop00vJEik/zBegu6lEVtpa76FDFgBuJwq55PbNPbfgzzFC2ReN02FvNuQLb9RgBCJOTOWgAAmrP4e6V/OdjU3L9jddI8tSjKrL7bVdvQQu0DdAgSJk0s1Gj6hf8ALtHQlhbhN4Uq7hSwIN1sARIxia6pPj0a4Grqvhq1p0WzYc37j/ekiLRgGG2yskmJJ9qhaHwwbd7TebfW0L10kFTte3tBeSWEB5UAYIkjIpt/9GazT3Xh0s2LixdKOCLVv8U+Y0kDMsCME57Vh0vwyp6gbOmvBolle9tf0qM4XDST7dveucouMrXnx+Q0hH4w6UdNccgPcDKDvY4Mid0/iOecc1XBpIsm6GxyBg545JkHnEGu6ar7P7t07Ll6x5G1SQunAcXANpKndgFZ5nniuUfaR4Gu9NuJcDeZYuH0vt27W52sJIkjIPeDgRXWOGSWyNFXcPsLEz7Ht81lbVVKszHHYdv94zXtrWbgbZ4PBGMx3mtVogXLTXVm2HXcOZUMCwj5WRVSb09GS1aPw5ccO9lIBDbTjeCCAQQD6eVO4wBPxV98EdK0l4kOHYrbttet3IKi6FALTPfZ3nnsKieIvE+mXTrd0OoUXrmxvJJDMFW3tAuCSPwySxxM96oGj6qihLxuN/KSb1q5aVCxuq5UqScd2OJaSnAmse2/2a6L112zoXuefYARrwUGyS1tNybgWXhSYgQO5nOaoWouWPO/asxTIbE7TBKRPI/Tmmen6bqhqSNha6qkC25CDBVBtkzJhRAGZB4zUDrvS+oC+NNd05Fw+tURQR6/VAYek8RzyCOaxGEpS5EexvpbttYualf2RRltEkEElVztnH/akuqRCnlW0BC+pWP3yDyCQcnj+DSNdU9zaHukKP6UwJ5xTZ7v8m2BXVw4mYyIIxzkT+kVn2nDrv8AojF6aAgiH4BZgVIKwcyv6Z4zUnRdWdH3Wn2EjaSuBzgke0wfiAe1XzQeJdPb013zEsveRUe2bqBrZbduKqV9QaBAY/igkYg8v1TBofeWuPua5K7QCWPBnM84AAkD6d4fOPJlomau3mQAoYkgKSQvcjPb2+tOfDGvazcQpJQQXVWAkcgMpUhlnMEfQg0j0+vIKgGAIgED85PtVm0HQ5uWtQ1m7/JLpVPNQi2gdmCrMtJt7iOCs8SM0+TdEPojoursXE3acrsYs3pEAsTuYx7kmT9aY1VfAfh1dLaJFxrpYmGYbYWcALJj5M5Iq1V6sbbimzoFFFFdAFFFFAFFFFAFBoooCi/aQgsaPUXRM3BDEc5P6EAY965Z4Es3W1VlkDBdtyfvKhXYQ7bvxAZED8S/Fd4670ddUFt3DNn8af0+Cue0GpP83ILXkqNibdsJ6SB8HtXjeC5NolbOLdLtDTaxEt3nNtLykEgEsRhx6iqhckSfeTXTrHXE1dlx5LN6GL2yCQRmNtxZV1eMFSZqDpvC1+yEtWzauWhc3zeG8qN3qRAQYJU/e/up91PpLXVVEuNpxKkmzAfEQs/d2wI4NZwY5xTRUqJug0qogCoEwJA+gGT3MYn4qTFCiBXte1A1DTICTtEtzjmtWi6basz5VtU3EsdojJ5qVRTigFVz7RNAt7purRgDFl3WezIpZD9QwFWOlHi5CdDqgOTYuj/22qg+RwaK8BrfotP5ly3bBg3HRJ9tzBf8a8xksngfwLqeovNseXYBh7zD0j3Cj8bfAwO57HvnhTwDotCAbVoPdHN65DXCfg8KPhQKsHTtClm0lq2oVLahVUYAAFSa7xikWhZf6BpnvjUPYtteAgOygsPpPf55rDrXQLWpKs49aYVxyFLKzAfXaBPaT7mW1FWlVFOI+Kfs639R8uwrBHtb5NsKgIEQGUBSeBESCwmkWh8P2zdWxc07teAKk3hdG0EEIWQFYQPHrGByZGK+iopJ4g8MWtU9q4zXEe0QQ1ttpI3BirGJ2kj+/wB64vD8rTJR809e6ijKqjcHUBGBZSoVRCiVwfy9qUbE2KQx3liCu2FCwu0hpySSwiMbfmuy9W+yK/bvXr+i1CndlLd1VZjuYFlNxwQI7NG7Az3p3ofsb0IDNea9ddw0kvsAZiSWUJGROASR9aRxcVSJRwnT9Oa4GFtS5UEkKpLQMkwPwgcn4q//AGWeJmW21nVOH0SQFtlEaGYyMk7tsyYAOTOAKs/SfAOr6WzX9KbWrgEeS42u4PBDkhVcd/cbh3pzpfAdr+WG+NOiI7rdebjTuAJYKmQoNwgnJmCMcHPGSWuwkXrSFSoKiFORiOc8Gt1eCva9CVI0FFFFUBRRRQBRRRQBRRRQBRRRQBRRRQBRRRQBRRWL3AOSB9TQGVK/FGpW3o9S7/dWzcJ/9Brb1Pren06l79+1bUd3dR/ec1xD7U/tLXWIdLpN3kSPMuH0m5BkKByEnMnJjiOY3QOWIIAHxTDoDAarTE8C/ZP/ALq1Bo/UfI5rzp7Mn2fRXK/Cf2y6Z7Srrd1q8oAZwpa28fiG2SpPsRj3NWiz9pHS241tof8AVK//ANAV6E0zRbKKSabxfoLn3NZpm+l5P86Z2dfaf7lxG/6WU/3GqCRRRXk0B7RRRQBRRRQBRRRQBRRRQBRRRQBRRRQBRRRQBRRRQBRRRQBVL8Y+DNRrrm4dRvae0AALVpSB8lmDgsSffAEfU3SigORP9iZPPUrx+qE/33Kjt9gqHJ1rH62Qf/nXZaKnFEo40PsFQca1v7Bf9de/8B1/rzf2I/112SipxQo43/wHX+vN/Yj/AF0f8B1/rzf2I/112SinFCjjf/Adf6839iP9dH/Ahf6839iP9ddkopxQo40fsGT+vN/YD/XXn/AO3/XD/YL/AK67NRTihRyPTfYq1v8A5fU76f8AQhX+64KtXg/wfqdFdLP1G9qbZUg2rqkiexDF2II+OZq5UVaFBRRRVK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307" name="Groupe 72"/>
          <p:cNvGrpSpPr/>
          <p:nvPr/>
        </p:nvGrpSpPr>
        <p:grpSpPr>
          <a:xfrm>
            <a:off x="1975404" y="1701443"/>
            <a:ext cx="4752520" cy="1224128"/>
            <a:chOff x="1547664" y="2276872"/>
            <a:chExt cx="4752520" cy="1224128"/>
          </a:xfrm>
        </p:grpSpPr>
        <p:sp>
          <p:nvSpPr>
            <p:cNvPr id="1308" name="Ellipse 1307"/>
            <p:cNvSpPr/>
            <p:nvPr/>
          </p:nvSpPr>
          <p:spPr>
            <a:xfrm>
              <a:off x="1547664" y="2492896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9" name="Ellipse 1308"/>
            <p:cNvSpPr/>
            <p:nvPr/>
          </p:nvSpPr>
          <p:spPr>
            <a:xfrm>
              <a:off x="1700064" y="2645296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0" name="Ellipse 1309"/>
            <p:cNvSpPr/>
            <p:nvPr/>
          </p:nvSpPr>
          <p:spPr>
            <a:xfrm>
              <a:off x="2339752" y="2780928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1" name="Ellipse 1310"/>
            <p:cNvSpPr/>
            <p:nvPr/>
          </p:nvSpPr>
          <p:spPr>
            <a:xfrm>
              <a:off x="1763688" y="2276872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2" name="Ellipse 1311"/>
            <p:cNvSpPr/>
            <p:nvPr/>
          </p:nvSpPr>
          <p:spPr>
            <a:xfrm>
              <a:off x="1979712" y="2636912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3" name="Ellipse 1312"/>
            <p:cNvSpPr/>
            <p:nvPr/>
          </p:nvSpPr>
          <p:spPr>
            <a:xfrm>
              <a:off x="2051720" y="2852936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4" name="Ellipse 1313"/>
            <p:cNvSpPr/>
            <p:nvPr/>
          </p:nvSpPr>
          <p:spPr>
            <a:xfrm>
              <a:off x="2339752" y="2348880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5" name="Ellipse 1314"/>
            <p:cNvSpPr/>
            <p:nvPr/>
          </p:nvSpPr>
          <p:spPr>
            <a:xfrm>
              <a:off x="2195736" y="2564904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6" name="Ellipse 1315"/>
            <p:cNvSpPr/>
            <p:nvPr/>
          </p:nvSpPr>
          <p:spPr>
            <a:xfrm>
              <a:off x="2627784" y="2564904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7" name="Ellipse 1316"/>
            <p:cNvSpPr/>
            <p:nvPr/>
          </p:nvSpPr>
          <p:spPr>
            <a:xfrm>
              <a:off x="2483768" y="3068960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8" name="Ellipse 1317"/>
            <p:cNvSpPr/>
            <p:nvPr/>
          </p:nvSpPr>
          <p:spPr>
            <a:xfrm>
              <a:off x="2627784" y="2780928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9" name="Ellipse 1318"/>
            <p:cNvSpPr/>
            <p:nvPr/>
          </p:nvSpPr>
          <p:spPr>
            <a:xfrm>
              <a:off x="2699792" y="2276872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0" name="Ellipse 1319"/>
            <p:cNvSpPr/>
            <p:nvPr/>
          </p:nvSpPr>
          <p:spPr>
            <a:xfrm>
              <a:off x="2915816" y="2420888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1" name="Ellipse 1320"/>
            <p:cNvSpPr/>
            <p:nvPr/>
          </p:nvSpPr>
          <p:spPr>
            <a:xfrm>
              <a:off x="2843808" y="2996952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2" name="Ellipse 1321"/>
            <p:cNvSpPr/>
            <p:nvPr/>
          </p:nvSpPr>
          <p:spPr>
            <a:xfrm>
              <a:off x="2987824" y="2708920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3" name="Ellipse 1322"/>
            <p:cNvSpPr/>
            <p:nvPr/>
          </p:nvSpPr>
          <p:spPr>
            <a:xfrm>
              <a:off x="3275856" y="2420888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4" name="Ellipse 1323"/>
            <p:cNvSpPr/>
            <p:nvPr/>
          </p:nvSpPr>
          <p:spPr>
            <a:xfrm>
              <a:off x="3203848" y="2924944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5" name="Ellipse 1324"/>
            <p:cNvSpPr/>
            <p:nvPr/>
          </p:nvSpPr>
          <p:spPr>
            <a:xfrm>
              <a:off x="3203848" y="3212976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6" name="Ellipse 1325"/>
            <p:cNvSpPr/>
            <p:nvPr/>
          </p:nvSpPr>
          <p:spPr>
            <a:xfrm>
              <a:off x="3419872" y="2708920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7" name="Ellipse 1326"/>
            <p:cNvSpPr/>
            <p:nvPr/>
          </p:nvSpPr>
          <p:spPr>
            <a:xfrm>
              <a:off x="3491880" y="3068960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8" name="Ellipse 1327"/>
            <p:cNvSpPr/>
            <p:nvPr/>
          </p:nvSpPr>
          <p:spPr>
            <a:xfrm>
              <a:off x="3707904" y="2564904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9" name="Ellipse 1328"/>
            <p:cNvSpPr/>
            <p:nvPr/>
          </p:nvSpPr>
          <p:spPr>
            <a:xfrm>
              <a:off x="3779912" y="2852936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0" name="Ellipse 1329"/>
            <p:cNvSpPr/>
            <p:nvPr/>
          </p:nvSpPr>
          <p:spPr>
            <a:xfrm>
              <a:off x="1979712" y="2348880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1" name="Ellipse 1330"/>
            <p:cNvSpPr/>
            <p:nvPr/>
          </p:nvSpPr>
          <p:spPr>
            <a:xfrm>
              <a:off x="3995936" y="2348880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2" name="Ellipse 1331"/>
            <p:cNvSpPr/>
            <p:nvPr/>
          </p:nvSpPr>
          <p:spPr>
            <a:xfrm>
              <a:off x="3923928" y="3212976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3" name="Ellipse 1332"/>
            <p:cNvSpPr/>
            <p:nvPr/>
          </p:nvSpPr>
          <p:spPr>
            <a:xfrm>
              <a:off x="4139952" y="2924944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4" name="Ellipse 1333"/>
            <p:cNvSpPr/>
            <p:nvPr/>
          </p:nvSpPr>
          <p:spPr>
            <a:xfrm>
              <a:off x="4139952" y="2564904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5" name="Ellipse 1334"/>
            <p:cNvSpPr/>
            <p:nvPr/>
          </p:nvSpPr>
          <p:spPr>
            <a:xfrm>
              <a:off x="4499992" y="2708920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6" name="Ellipse 1335"/>
            <p:cNvSpPr/>
            <p:nvPr/>
          </p:nvSpPr>
          <p:spPr>
            <a:xfrm>
              <a:off x="4427984" y="3140968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7" name="Ellipse 1336"/>
            <p:cNvSpPr/>
            <p:nvPr/>
          </p:nvSpPr>
          <p:spPr>
            <a:xfrm>
              <a:off x="4283968" y="3429000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8" name="Ellipse 1337"/>
            <p:cNvSpPr/>
            <p:nvPr/>
          </p:nvSpPr>
          <p:spPr>
            <a:xfrm>
              <a:off x="4427984" y="2348880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9" name="Ellipse 1338"/>
            <p:cNvSpPr/>
            <p:nvPr/>
          </p:nvSpPr>
          <p:spPr>
            <a:xfrm>
              <a:off x="4860032" y="2276872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0" name="Ellipse 1339"/>
            <p:cNvSpPr/>
            <p:nvPr/>
          </p:nvSpPr>
          <p:spPr>
            <a:xfrm>
              <a:off x="4860032" y="2564904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1" name="Ellipse 1340"/>
            <p:cNvSpPr/>
            <p:nvPr/>
          </p:nvSpPr>
          <p:spPr>
            <a:xfrm>
              <a:off x="4788024" y="2996952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2" name="Ellipse 1341"/>
            <p:cNvSpPr/>
            <p:nvPr/>
          </p:nvSpPr>
          <p:spPr>
            <a:xfrm>
              <a:off x="4716016" y="3284984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3" name="Ellipse 1342"/>
            <p:cNvSpPr/>
            <p:nvPr/>
          </p:nvSpPr>
          <p:spPr>
            <a:xfrm>
              <a:off x="5076056" y="2852936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4" name="Ellipse 1343"/>
            <p:cNvSpPr/>
            <p:nvPr/>
          </p:nvSpPr>
          <p:spPr>
            <a:xfrm>
              <a:off x="5076056" y="3284984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5" name="Ellipse 1344"/>
            <p:cNvSpPr/>
            <p:nvPr/>
          </p:nvSpPr>
          <p:spPr>
            <a:xfrm>
              <a:off x="5436096" y="3068960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6" name="Ellipse 1345"/>
            <p:cNvSpPr/>
            <p:nvPr/>
          </p:nvSpPr>
          <p:spPr>
            <a:xfrm>
              <a:off x="5292080" y="2564904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7" name="Ellipse 1346"/>
            <p:cNvSpPr/>
            <p:nvPr/>
          </p:nvSpPr>
          <p:spPr>
            <a:xfrm>
              <a:off x="5652120" y="2708920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8" name="Ellipse 1347"/>
            <p:cNvSpPr/>
            <p:nvPr/>
          </p:nvSpPr>
          <p:spPr>
            <a:xfrm>
              <a:off x="5580112" y="2348880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9" name="Ellipse 1348"/>
            <p:cNvSpPr/>
            <p:nvPr/>
          </p:nvSpPr>
          <p:spPr>
            <a:xfrm>
              <a:off x="5868144" y="2996952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0" name="Ellipse 1349"/>
            <p:cNvSpPr/>
            <p:nvPr/>
          </p:nvSpPr>
          <p:spPr>
            <a:xfrm>
              <a:off x="6012160" y="2492896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1" name="Ellipse 1350"/>
            <p:cNvSpPr/>
            <p:nvPr/>
          </p:nvSpPr>
          <p:spPr>
            <a:xfrm>
              <a:off x="6228184" y="2852936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52" name="Groupe 293"/>
          <p:cNvGrpSpPr/>
          <p:nvPr/>
        </p:nvGrpSpPr>
        <p:grpSpPr>
          <a:xfrm>
            <a:off x="2132120" y="1701443"/>
            <a:ext cx="4600120" cy="864088"/>
            <a:chOff x="979984" y="5013176"/>
            <a:chExt cx="4600120" cy="864088"/>
          </a:xfrm>
        </p:grpSpPr>
        <p:sp>
          <p:nvSpPr>
            <p:cNvPr id="1353" name="Ellipse 1352"/>
            <p:cNvSpPr/>
            <p:nvPr/>
          </p:nvSpPr>
          <p:spPr>
            <a:xfrm>
              <a:off x="979984" y="538160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4" name="Ellipse 1353"/>
            <p:cNvSpPr/>
            <p:nvPr/>
          </p:nvSpPr>
          <p:spPr>
            <a:xfrm>
              <a:off x="1619672" y="551723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5" name="Ellipse 1354"/>
            <p:cNvSpPr/>
            <p:nvPr/>
          </p:nvSpPr>
          <p:spPr>
            <a:xfrm>
              <a:off x="1763688" y="580526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6" name="Ellipse 1355"/>
            <p:cNvSpPr/>
            <p:nvPr/>
          </p:nvSpPr>
          <p:spPr>
            <a:xfrm>
              <a:off x="1907704" y="551723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7" name="Ellipse 1356"/>
            <p:cNvSpPr/>
            <p:nvPr/>
          </p:nvSpPr>
          <p:spPr>
            <a:xfrm>
              <a:off x="1979712" y="501317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8" name="Ellipse 1357"/>
            <p:cNvSpPr/>
            <p:nvPr/>
          </p:nvSpPr>
          <p:spPr>
            <a:xfrm>
              <a:off x="2483768" y="56612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9" name="Ellipse 1358"/>
            <p:cNvSpPr/>
            <p:nvPr/>
          </p:nvSpPr>
          <p:spPr>
            <a:xfrm>
              <a:off x="2771800" y="580526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0" name="Ellipse 1359"/>
            <p:cNvSpPr/>
            <p:nvPr/>
          </p:nvSpPr>
          <p:spPr>
            <a:xfrm>
              <a:off x="3419872" y="56612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1" name="Ellipse 1360"/>
            <p:cNvSpPr/>
            <p:nvPr/>
          </p:nvSpPr>
          <p:spPr>
            <a:xfrm>
              <a:off x="3707904" y="508518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2" name="Ellipse 1361"/>
            <p:cNvSpPr/>
            <p:nvPr/>
          </p:nvSpPr>
          <p:spPr>
            <a:xfrm>
              <a:off x="4572000" y="530120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3" name="Ellipse 1362"/>
            <p:cNvSpPr/>
            <p:nvPr/>
          </p:nvSpPr>
          <p:spPr>
            <a:xfrm>
              <a:off x="4932040" y="544522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4" name="Ellipse 1363"/>
            <p:cNvSpPr/>
            <p:nvPr/>
          </p:nvSpPr>
          <p:spPr>
            <a:xfrm>
              <a:off x="4860032" y="508518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5" name="Ellipse 1364"/>
            <p:cNvSpPr/>
            <p:nvPr/>
          </p:nvSpPr>
          <p:spPr>
            <a:xfrm>
              <a:off x="5148064" y="573325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6" name="Ellipse 1365"/>
            <p:cNvSpPr/>
            <p:nvPr/>
          </p:nvSpPr>
          <p:spPr>
            <a:xfrm>
              <a:off x="5292080" y="522920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7" name="Ellipse 1366"/>
            <p:cNvSpPr/>
            <p:nvPr/>
          </p:nvSpPr>
          <p:spPr>
            <a:xfrm>
              <a:off x="5508104" y="558924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68" name="Groupe 276"/>
          <p:cNvGrpSpPr/>
          <p:nvPr/>
        </p:nvGrpSpPr>
        <p:grpSpPr>
          <a:xfrm>
            <a:off x="1975404" y="1701443"/>
            <a:ext cx="4752520" cy="1224128"/>
            <a:chOff x="1763688" y="4077080"/>
            <a:chExt cx="4752520" cy="1224128"/>
          </a:xfrm>
        </p:grpSpPr>
        <p:sp>
          <p:nvSpPr>
            <p:cNvPr id="1369" name="Ellipse 1368"/>
            <p:cNvSpPr/>
            <p:nvPr/>
          </p:nvSpPr>
          <p:spPr>
            <a:xfrm>
              <a:off x="1763688" y="4293104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0" name="Ellipse 1369"/>
            <p:cNvSpPr/>
            <p:nvPr/>
          </p:nvSpPr>
          <p:spPr>
            <a:xfrm>
              <a:off x="2267744" y="4653144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1" name="Ellipse 1370"/>
            <p:cNvSpPr/>
            <p:nvPr/>
          </p:nvSpPr>
          <p:spPr>
            <a:xfrm>
              <a:off x="2843808" y="4365112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2" name="Ellipse 1371"/>
            <p:cNvSpPr/>
            <p:nvPr/>
          </p:nvSpPr>
          <p:spPr>
            <a:xfrm>
              <a:off x="3491880" y="4221096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3" name="Ellipse 1372"/>
            <p:cNvSpPr/>
            <p:nvPr/>
          </p:nvSpPr>
          <p:spPr>
            <a:xfrm>
              <a:off x="3419872" y="5013184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4" name="Ellipse 1373"/>
            <p:cNvSpPr/>
            <p:nvPr/>
          </p:nvSpPr>
          <p:spPr>
            <a:xfrm>
              <a:off x="3995936" y="4653144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5" name="Ellipse 1374"/>
            <p:cNvSpPr/>
            <p:nvPr/>
          </p:nvSpPr>
          <p:spPr>
            <a:xfrm>
              <a:off x="2195736" y="4149088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6" name="Ellipse 1375"/>
            <p:cNvSpPr/>
            <p:nvPr/>
          </p:nvSpPr>
          <p:spPr>
            <a:xfrm>
              <a:off x="4211960" y="4149088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7" name="Ellipse 1376"/>
            <p:cNvSpPr/>
            <p:nvPr/>
          </p:nvSpPr>
          <p:spPr>
            <a:xfrm>
              <a:off x="4499992" y="5229208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8" name="Ellipse 1377"/>
            <p:cNvSpPr/>
            <p:nvPr/>
          </p:nvSpPr>
          <p:spPr>
            <a:xfrm>
              <a:off x="5076056" y="4077080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9" name="Ellipse 1378"/>
            <p:cNvSpPr/>
            <p:nvPr/>
          </p:nvSpPr>
          <p:spPr>
            <a:xfrm>
              <a:off x="4932040" y="5085192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0" name="Ellipse 1379"/>
            <p:cNvSpPr/>
            <p:nvPr/>
          </p:nvSpPr>
          <p:spPr>
            <a:xfrm>
              <a:off x="5292080" y="4653144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1" name="Ellipse 1380"/>
            <p:cNvSpPr/>
            <p:nvPr/>
          </p:nvSpPr>
          <p:spPr>
            <a:xfrm>
              <a:off x="5652120" y="4869168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2" name="Ellipse 1381"/>
            <p:cNvSpPr/>
            <p:nvPr/>
          </p:nvSpPr>
          <p:spPr>
            <a:xfrm>
              <a:off x="5796136" y="4149088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3" name="Ellipse 1382"/>
            <p:cNvSpPr/>
            <p:nvPr/>
          </p:nvSpPr>
          <p:spPr>
            <a:xfrm>
              <a:off x="6444208" y="4653144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84" name="Groupe 354"/>
          <p:cNvGrpSpPr>
            <a:grpSpLocks noChangeAspect="1"/>
          </p:cNvGrpSpPr>
          <p:nvPr/>
        </p:nvGrpSpPr>
        <p:grpSpPr>
          <a:xfrm>
            <a:off x="4860032" y="3540522"/>
            <a:ext cx="1669144" cy="465169"/>
            <a:chOff x="899592" y="5157192"/>
            <a:chExt cx="4392480" cy="1224128"/>
          </a:xfrm>
        </p:grpSpPr>
        <p:sp>
          <p:nvSpPr>
            <p:cNvPr id="1385" name="Ellipse 1384"/>
            <p:cNvSpPr/>
            <p:nvPr/>
          </p:nvSpPr>
          <p:spPr>
            <a:xfrm>
              <a:off x="899592" y="5373216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6" name="Ellipse 1385"/>
            <p:cNvSpPr/>
            <p:nvPr/>
          </p:nvSpPr>
          <p:spPr>
            <a:xfrm>
              <a:off x="1051992" y="5525616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7" name="Ellipse 1386"/>
            <p:cNvSpPr/>
            <p:nvPr/>
          </p:nvSpPr>
          <p:spPr>
            <a:xfrm>
              <a:off x="1691680" y="5661248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8" name="Ellipse 1387"/>
            <p:cNvSpPr/>
            <p:nvPr/>
          </p:nvSpPr>
          <p:spPr>
            <a:xfrm>
              <a:off x="1115616" y="5157192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9" name="Ellipse 1388"/>
            <p:cNvSpPr/>
            <p:nvPr/>
          </p:nvSpPr>
          <p:spPr>
            <a:xfrm>
              <a:off x="1403648" y="5733256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0" name="Ellipse 1389"/>
            <p:cNvSpPr/>
            <p:nvPr/>
          </p:nvSpPr>
          <p:spPr>
            <a:xfrm>
              <a:off x="2627784" y="5301208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1" name="Ellipse 1390"/>
            <p:cNvSpPr/>
            <p:nvPr/>
          </p:nvSpPr>
          <p:spPr>
            <a:xfrm>
              <a:off x="2555776" y="6093296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2" name="Ellipse 1391"/>
            <p:cNvSpPr/>
            <p:nvPr/>
          </p:nvSpPr>
          <p:spPr>
            <a:xfrm>
              <a:off x="3131840" y="5733256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3" name="Ellipse 1392"/>
            <p:cNvSpPr/>
            <p:nvPr/>
          </p:nvSpPr>
          <p:spPr>
            <a:xfrm>
              <a:off x="3491880" y="5805264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4" name="Ellipse 1393"/>
            <p:cNvSpPr/>
            <p:nvPr/>
          </p:nvSpPr>
          <p:spPr>
            <a:xfrm>
              <a:off x="3779912" y="6021288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5" name="Ellipse 1394"/>
            <p:cNvSpPr/>
            <p:nvPr/>
          </p:nvSpPr>
          <p:spPr>
            <a:xfrm>
              <a:off x="3635896" y="6309320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6" name="Ellipse 1395"/>
            <p:cNvSpPr/>
            <p:nvPr/>
          </p:nvSpPr>
          <p:spPr>
            <a:xfrm>
              <a:off x="4139952" y="5877272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7" name="Ellipse 1396"/>
            <p:cNvSpPr/>
            <p:nvPr/>
          </p:nvSpPr>
          <p:spPr>
            <a:xfrm>
              <a:off x="4932040" y="5229200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8" name="Ellipse 1397"/>
            <p:cNvSpPr/>
            <p:nvPr/>
          </p:nvSpPr>
          <p:spPr>
            <a:xfrm>
              <a:off x="5220072" y="5877272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99" name="Groupe 370"/>
          <p:cNvGrpSpPr>
            <a:grpSpLocks noChangeAspect="1"/>
          </p:cNvGrpSpPr>
          <p:nvPr/>
        </p:nvGrpSpPr>
        <p:grpSpPr>
          <a:xfrm>
            <a:off x="6948264" y="3540522"/>
            <a:ext cx="1853483" cy="449327"/>
            <a:chOff x="1979712" y="5229200"/>
            <a:chExt cx="4752520" cy="1152120"/>
          </a:xfrm>
        </p:grpSpPr>
        <p:sp>
          <p:nvSpPr>
            <p:cNvPr id="1400" name="Ellipse 1399"/>
            <p:cNvSpPr/>
            <p:nvPr/>
          </p:nvSpPr>
          <p:spPr>
            <a:xfrm>
              <a:off x="1979712" y="5373216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1" name="Ellipse 1400"/>
            <p:cNvSpPr/>
            <p:nvPr/>
          </p:nvSpPr>
          <p:spPr>
            <a:xfrm>
              <a:off x="2483768" y="5733256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2" name="Ellipse 1401"/>
            <p:cNvSpPr/>
            <p:nvPr/>
          </p:nvSpPr>
          <p:spPr>
            <a:xfrm>
              <a:off x="3059832" y="5661248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3" name="Ellipse 1402"/>
            <p:cNvSpPr/>
            <p:nvPr/>
          </p:nvSpPr>
          <p:spPr>
            <a:xfrm>
              <a:off x="3707904" y="5301208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4" name="Ellipse 1403"/>
            <p:cNvSpPr/>
            <p:nvPr/>
          </p:nvSpPr>
          <p:spPr>
            <a:xfrm>
              <a:off x="3923928" y="5949280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5" name="Ellipse 1404"/>
            <p:cNvSpPr/>
            <p:nvPr/>
          </p:nvSpPr>
          <p:spPr>
            <a:xfrm>
              <a:off x="4139952" y="5445224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6" name="Ellipse 1405"/>
            <p:cNvSpPr/>
            <p:nvPr/>
          </p:nvSpPr>
          <p:spPr>
            <a:xfrm>
              <a:off x="4211960" y="5733256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7" name="Ellipse 1406"/>
            <p:cNvSpPr/>
            <p:nvPr/>
          </p:nvSpPr>
          <p:spPr>
            <a:xfrm>
              <a:off x="4427984" y="5229200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8" name="Ellipse 1407"/>
            <p:cNvSpPr/>
            <p:nvPr/>
          </p:nvSpPr>
          <p:spPr>
            <a:xfrm>
              <a:off x="4355976" y="6093296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9" name="Ellipse 1408"/>
            <p:cNvSpPr/>
            <p:nvPr/>
          </p:nvSpPr>
          <p:spPr>
            <a:xfrm>
              <a:off x="4572000" y="5805264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0" name="Ellipse 1409"/>
            <p:cNvSpPr/>
            <p:nvPr/>
          </p:nvSpPr>
          <p:spPr>
            <a:xfrm>
              <a:off x="4572000" y="5445224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1" name="Ellipse 1410"/>
            <p:cNvSpPr/>
            <p:nvPr/>
          </p:nvSpPr>
          <p:spPr>
            <a:xfrm>
              <a:off x="4716016" y="6309320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2" name="Ellipse 1411"/>
            <p:cNvSpPr/>
            <p:nvPr/>
          </p:nvSpPr>
          <p:spPr>
            <a:xfrm>
              <a:off x="5292080" y="5445224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3" name="Ellipse 1412"/>
            <p:cNvSpPr/>
            <p:nvPr/>
          </p:nvSpPr>
          <p:spPr>
            <a:xfrm>
              <a:off x="6444208" y="5373216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4" name="Ellipse 1413"/>
            <p:cNvSpPr/>
            <p:nvPr/>
          </p:nvSpPr>
          <p:spPr>
            <a:xfrm>
              <a:off x="6660232" y="5733256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15" name="Groupe 277"/>
          <p:cNvGrpSpPr>
            <a:grpSpLocks noChangeAspect="1"/>
          </p:cNvGrpSpPr>
          <p:nvPr/>
        </p:nvGrpSpPr>
        <p:grpSpPr>
          <a:xfrm>
            <a:off x="323535" y="3480756"/>
            <a:ext cx="1758436" cy="452927"/>
            <a:chOff x="1763688" y="4077080"/>
            <a:chExt cx="4752520" cy="1224128"/>
          </a:xfrm>
        </p:grpSpPr>
        <p:sp>
          <p:nvSpPr>
            <p:cNvPr id="1416" name="Ellipse 1415"/>
            <p:cNvSpPr/>
            <p:nvPr/>
          </p:nvSpPr>
          <p:spPr>
            <a:xfrm>
              <a:off x="1763688" y="4293104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7" name="Ellipse 1416"/>
            <p:cNvSpPr/>
            <p:nvPr/>
          </p:nvSpPr>
          <p:spPr>
            <a:xfrm>
              <a:off x="2267744" y="4653144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8" name="Ellipse 1417"/>
            <p:cNvSpPr/>
            <p:nvPr/>
          </p:nvSpPr>
          <p:spPr>
            <a:xfrm>
              <a:off x="2843808" y="4365112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9" name="Ellipse 1418"/>
            <p:cNvSpPr/>
            <p:nvPr/>
          </p:nvSpPr>
          <p:spPr>
            <a:xfrm>
              <a:off x="3491880" y="4221096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0" name="Ellipse 1419"/>
            <p:cNvSpPr/>
            <p:nvPr/>
          </p:nvSpPr>
          <p:spPr>
            <a:xfrm>
              <a:off x="3419872" y="5013184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1" name="Ellipse 1420"/>
            <p:cNvSpPr/>
            <p:nvPr/>
          </p:nvSpPr>
          <p:spPr>
            <a:xfrm>
              <a:off x="3995936" y="4653144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2" name="Ellipse 1421"/>
            <p:cNvSpPr/>
            <p:nvPr/>
          </p:nvSpPr>
          <p:spPr>
            <a:xfrm>
              <a:off x="2195736" y="4149088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3" name="Ellipse 1422"/>
            <p:cNvSpPr/>
            <p:nvPr/>
          </p:nvSpPr>
          <p:spPr>
            <a:xfrm>
              <a:off x="4211960" y="4149088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4" name="Ellipse 1423"/>
            <p:cNvSpPr/>
            <p:nvPr/>
          </p:nvSpPr>
          <p:spPr>
            <a:xfrm>
              <a:off x="4499992" y="5229208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5" name="Ellipse 1424"/>
            <p:cNvSpPr/>
            <p:nvPr/>
          </p:nvSpPr>
          <p:spPr>
            <a:xfrm>
              <a:off x="5076056" y="4077080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6" name="Ellipse 1425"/>
            <p:cNvSpPr/>
            <p:nvPr/>
          </p:nvSpPr>
          <p:spPr>
            <a:xfrm>
              <a:off x="4932040" y="5085192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7" name="Ellipse 1426"/>
            <p:cNvSpPr/>
            <p:nvPr/>
          </p:nvSpPr>
          <p:spPr>
            <a:xfrm>
              <a:off x="5292080" y="4653144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8" name="Ellipse 1427"/>
            <p:cNvSpPr/>
            <p:nvPr/>
          </p:nvSpPr>
          <p:spPr>
            <a:xfrm>
              <a:off x="5652120" y="4869168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9" name="Ellipse 1428"/>
            <p:cNvSpPr/>
            <p:nvPr/>
          </p:nvSpPr>
          <p:spPr>
            <a:xfrm>
              <a:off x="5796136" y="4149088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0" name="Ellipse 1429"/>
            <p:cNvSpPr/>
            <p:nvPr/>
          </p:nvSpPr>
          <p:spPr>
            <a:xfrm>
              <a:off x="6444208" y="4653144"/>
              <a:ext cx="72000" cy="72000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31" name="Groupe 294"/>
          <p:cNvGrpSpPr>
            <a:grpSpLocks noChangeAspect="1"/>
          </p:cNvGrpSpPr>
          <p:nvPr/>
        </p:nvGrpSpPr>
        <p:grpSpPr>
          <a:xfrm>
            <a:off x="2571041" y="3549066"/>
            <a:ext cx="1856943" cy="348810"/>
            <a:chOff x="979984" y="5013176"/>
            <a:chExt cx="4600120" cy="864088"/>
          </a:xfrm>
        </p:grpSpPr>
        <p:sp>
          <p:nvSpPr>
            <p:cNvPr id="1432" name="Ellipse 1431"/>
            <p:cNvSpPr/>
            <p:nvPr/>
          </p:nvSpPr>
          <p:spPr>
            <a:xfrm>
              <a:off x="979984" y="538160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3" name="Ellipse 1432"/>
            <p:cNvSpPr/>
            <p:nvPr/>
          </p:nvSpPr>
          <p:spPr>
            <a:xfrm>
              <a:off x="1619672" y="551723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4" name="Ellipse 1433"/>
            <p:cNvSpPr/>
            <p:nvPr/>
          </p:nvSpPr>
          <p:spPr>
            <a:xfrm>
              <a:off x="1763688" y="580526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5" name="Ellipse 1434"/>
            <p:cNvSpPr/>
            <p:nvPr/>
          </p:nvSpPr>
          <p:spPr>
            <a:xfrm>
              <a:off x="1907704" y="551723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6" name="Ellipse 1435"/>
            <p:cNvSpPr/>
            <p:nvPr/>
          </p:nvSpPr>
          <p:spPr>
            <a:xfrm>
              <a:off x="1979712" y="501317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7" name="Ellipse 1436"/>
            <p:cNvSpPr/>
            <p:nvPr/>
          </p:nvSpPr>
          <p:spPr>
            <a:xfrm>
              <a:off x="2483768" y="56612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8" name="Ellipse 1437"/>
            <p:cNvSpPr/>
            <p:nvPr/>
          </p:nvSpPr>
          <p:spPr>
            <a:xfrm>
              <a:off x="2771800" y="580526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9" name="Ellipse 1438"/>
            <p:cNvSpPr/>
            <p:nvPr/>
          </p:nvSpPr>
          <p:spPr>
            <a:xfrm>
              <a:off x="3419872" y="56612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0" name="Ellipse 1439"/>
            <p:cNvSpPr/>
            <p:nvPr/>
          </p:nvSpPr>
          <p:spPr>
            <a:xfrm>
              <a:off x="3707904" y="508518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1" name="Ellipse 1440"/>
            <p:cNvSpPr/>
            <p:nvPr/>
          </p:nvSpPr>
          <p:spPr>
            <a:xfrm>
              <a:off x="4572000" y="530120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2" name="Ellipse 1441"/>
            <p:cNvSpPr/>
            <p:nvPr/>
          </p:nvSpPr>
          <p:spPr>
            <a:xfrm>
              <a:off x="4932040" y="544522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3" name="Ellipse 1442"/>
            <p:cNvSpPr/>
            <p:nvPr/>
          </p:nvSpPr>
          <p:spPr>
            <a:xfrm>
              <a:off x="4860032" y="508518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4" name="Ellipse 1443"/>
            <p:cNvSpPr/>
            <p:nvPr/>
          </p:nvSpPr>
          <p:spPr>
            <a:xfrm>
              <a:off x="5148064" y="573325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5" name="Ellipse 1444"/>
            <p:cNvSpPr/>
            <p:nvPr/>
          </p:nvSpPr>
          <p:spPr>
            <a:xfrm>
              <a:off x="5292080" y="522920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6" name="Ellipse 1445"/>
            <p:cNvSpPr/>
            <p:nvPr/>
          </p:nvSpPr>
          <p:spPr>
            <a:xfrm>
              <a:off x="5508104" y="558924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47" name="Groupe 355"/>
          <p:cNvGrpSpPr/>
          <p:nvPr/>
        </p:nvGrpSpPr>
        <p:grpSpPr>
          <a:xfrm>
            <a:off x="1983400" y="1700808"/>
            <a:ext cx="4392480" cy="1224128"/>
            <a:chOff x="899592" y="5157192"/>
            <a:chExt cx="4392480" cy="1224128"/>
          </a:xfrm>
        </p:grpSpPr>
        <p:sp>
          <p:nvSpPr>
            <p:cNvPr id="1448" name="Ellipse 1447"/>
            <p:cNvSpPr/>
            <p:nvPr/>
          </p:nvSpPr>
          <p:spPr>
            <a:xfrm>
              <a:off x="899592" y="5373216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9" name="Ellipse 1448"/>
            <p:cNvSpPr/>
            <p:nvPr/>
          </p:nvSpPr>
          <p:spPr>
            <a:xfrm>
              <a:off x="1051992" y="5525616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0" name="Ellipse 1449"/>
            <p:cNvSpPr/>
            <p:nvPr/>
          </p:nvSpPr>
          <p:spPr>
            <a:xfrm>
              <a:off x="1691680" y="5661248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1" name="Ellipse 1450"/>
            <p:cNvSpPr/>
            <p:nvPr/>
          </p:nvSpPr>
          <p:spPr>
            <a:xfrm>
              <a:off x="1115616" y="5157192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2" name="Ellipse 1451"/>
            <p:cNvSpPr/>
            <p:nvPr/>
          </p:nvSpPr>
          <p:spPr>
            <a:xfrm>
              <a:off x="1403648" y="5733256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3" name="Ellipse 1452"/>
            <p:cNvSpPr/>
            <p:nvPr/>
          </p:nvSpPr>
          <p:spPr>
            <a:xfrm>
              <a:off x="2627784" y="5301208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4" name="Ellipse 1453"/>
            <p:cNvSpPr/>
            <p:nvPr/>
          </p:nvSpPr>
          <p:spPr>
            <a:xfrm>
              <a:off x="2555776" y="6093296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5" name="Ellipse 1454"/>
            <p:cNvSpPr/>
            <p:nvPr/>
          </p:nvSpPr>
          <p:spPr>
            <a:xfrm>
              <a:off x="3131840" y="5733256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6" name="Ellipse 1455"/>
            <p:cNvSpPr/>
            <p:nvPr/>
          </p:nvSpPr>
          <p:spPr>
            <a:xfrm>
              <a:off x="3491880" y="5805264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7" name="Ellipse 1456"/>
            <p:cNvSpPr/>
            <p:nvPr/>
          </p:nvSpPr>
          <p:spPr>
            <a:xfrm>
              <a:off x="3779912" y="6021288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8" name="Ellipse 1457"/>
            <p:cNvSpPr/>
            <p:nvPr/>
          </p:nvSpPr>
          <p:spPr>
            <a:xfrm>
              <a:off x="3635896" y="6309320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9" name="Ellipse 1458"/>
            <p:cNvSpPr/>
            <p:nvPr/>
          </p:nvSpPr>
          <p:spPr>
            <a:xfrm>
              <a:off x="4139952" y="5877272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0" name="Ellipse 1459"/>
            <p:cNvSpPr/>
            <p:nvPr/>
          </p:nvSpPr>
          <p:spPr>
            <a:xfrm>
              <a:off x="4932040" y="5229200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1" name="Ellipse 1460"/>
            <p:cNvSpPr/>
            <p:nvPr/>
          </p:nvSpPr>
          <p:spPr>
            <a:xfrm>
              <a:off x="5220072" y="5877272"/>
              <a:ext cx="72000" cy="72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62" name="Groupe 371"/>
          <p:cNvGrpSpPr/>
          <p:nvPr/>
        </p:nvGrpSpPr>
        <p:grpSpPr>
          <a:xfrm>
            <a:off x="1975404" y="1773451"/>
            <a:ext cx="4752520" cy="1152120"/>
            <a:chOff x="1979712" y="5229200"/>
            <a:chExt cx="4752520" cy="1152120"/>
          </a:xfrm>
        </p:grpSpPr>
        <p:sp>
          <p:nvSpPr>
            <p:cNvPr id="1463" name="Ellipse 1462"/>
            <p:cNvSpPr/>
            <p:nvPr/>
          </p:nvSpPr>
          <p:spPr>
            <a:xfrm>
              <a:off x="1979712" y="5373216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4" name="Ellipse 1463"/>
            <p:cNvSpPr/>
            <p:nvPr/>
          </p:nvSpPr>
          <p:spPr>
            <a:xfrm>
              <a:off x="2483768" y="5733256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5" name="Ellipse 1464"/>
            <p:cNvSpPr/>
            <p:nvPr/>
          </p:nvSpPr>
          <p:spPr>
            <a:xfrm>
              <a:off x="3059832" y="5661248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6" name="Ellipse 1465"/>
            <p:cNvSpPr/>
            <p:nvPr/>
          </p:nvSpPr>
          <p:spPr>
            <a:xfrm>
              <a:off x="3707904" y="5301208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7" name="Ellipse 1466"/>
            <p:cNvSpPr/>
            <p:nvPr/>
          </p:nvSpPr>
          <p:spPr>
            <a:xfrm>
              <a:off x="3923928" y="5949280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8" name="Ellipse 1467"/>
            <p:cNvSpPr/>
            <p:nvPr/>
          </p:nvSpPr>
          <p:spPr>
            <a:xfrm>
              <a:off x="4139952" y="5445224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9" name="Ellipse 1468"/>
            <p:cNvSpPr/>
            <p:nvPr/>
          </p:nvSpPr>
          <p:spPr>
            <a:xfrm>
              <a:off x="4211960" y="5733256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0" name="Ellipse 1469"/>
            <p:cNvSpPr/>
            <p:nvPr/>
          </p:nvSpPr>
          <p:spPr>
            <a:xfrm>
              <a:off x="4427984" y="5229200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1" name="Ellipse 1470"/>
            <p:cNvSpPr/>
            <p:nvPr/>
          </p:nvSpPr>
          <p:spPr>
            <a:xfrm>
              <a:off x="4355976" y="6093296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2" name="Ellipse 1471"/>
            <p:cNvSpPr/>
            <p:nvPr/>
          </p:nvSpPr>
          <p:spPr>
            <a:xfrm>
              <a:off x="4572000" y="5805264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3" name="Ellipse 1472"/>
            <p:cNvSpPr/>
            <p:nvPr/>
          </p:nvSpPr>
          <p:spPr>
            <a:xfrm>
              <a:off x="4572000" y="5445224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4" name="Ellipse 1473"/>
            <p:cNvSpPr/>
            <p:nvPr/>
          </p:nvSpPr>
          <p:spPr>
            <a:xfrm>
              <a:off x="4716016" y="6309320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5" name="Ellipse 1474"/>
            <p:cNvSpPr/>
            <p:nvPr/>
          </p:nvSpPr>
          <p:spPr>
            <a:xfrm>
              <a:off x="5292080" y="5445224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6" name="Ellipse 1475"/>
            <p:cNvSpPr/>
            <p:nvPr/>
          </p:nvSpPr>
          <p:spPr>
            <a:xfrm>
              <a:off x="6444208" y="5373216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7" name="Ellipse 1476"/>
            <p:cNvSpPr/>
            <p:nvPr/>
          </p:nvSpPr>
          <p:spPr>
            <a:xfrm>
              <a:off x="6660232" y="5733256"/>
              <a:ext cx="72000" cy="72000"/>
            </a:xfrm>
            <a:prstGeom prst="ellipse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478" name="Connecteur droit avec flèche 1477"/>
          <p:cNvCxnSpPr/>
          <p:nvPr/>
        </p:nvCxnSpPr>
        <p:spPr>
          <a:xfrm flipH="1">
            <a:off x="1259632" y="2709547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9" name="Connecteur droit avec flèche 1478"/>
          <p:cNvCxnSpPr/>
          <p:nvPr/>
        </p:nvCxnSpPr>
        <p:spPr>
          <a:xfrm flipH="1">
            <a:off x="3131840" y="2853563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0" name="Connecteur droit avec flèche 1479"/>
          <p:cNvCxnSpPr/>
          <p:nvPr/>
        </p:nvCxnSpPr>
        <p:spPr>
          <a:xfrm>
            <a:off x="4932040" y="2997579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1" name="Connecteur droit avec flèche 1480"/>
          <p:cNvCxnSpPr/>
          <p:nvPr/>
        </p:nvCxnSpPr>
        <p:spPr>
          <a:xfrm>
            <a:off x="6012160" y="2853563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2" name="ZoneTexte 1481"/>
          <p:cNvSpPr txBox="1"/>
          <p:nvPr/>
        </p:nvSpPr>
        <p:spPr>
          <a:xfrm>
            <a:off x="7236296" y="2781555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err="1" smtClean="0">
                <a:solidFill>
                  <a:srgbClr val="FF0000"/>
                </a:solidFill>
              </a:rPr>
              <a:t>Bagging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cxnSp>
        <p:nvCxnSpPr>
          <p:cNvPr id="1483" name="Connecteur droit avec flèche 1482"/>
          <p:cNvCxnSpPr/>
          <p:nvPr/>
        </p:nvCxnSpPr>
        <p:spPr>
          <a:xfrm>
            <a:off x="1259632" y="4077699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84" name="Tableau 14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783264"/>
              </p:ext>
            </p:extLst>
          </p:nvPr>
        </p:nvGraphicFramePr>
        <p:xfrm>
          <a:off x="179512" y="4335881"/>
          <a:ext cx="2088225" cy="15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  <a:gridCol w="83529"/>
              </a:tblGrid>
              <a:tr h="154816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485" name="Tableau 14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054097"/>
              </p:ext>
            </p:extLst>
          </p:nvPr>
        </p:nvGraphicFramePr>
        <p:xfrm>
          <a:off x="32316" y="5094319"/>
          <a:ext cx="1080125" cy="15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</a:tblGrid>
              <a:tr h="154816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486" name="Tableau 14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41333"/>
              </p:ext>
            </p:extLst>
          </p:nvPr>
        </p:nvGraphicFramePr>
        <p:xfrm>
          <a:off x="1475656" y="5085811"/>
          <a:ext cx="1080125" cy="15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</a:tblGrid>
              <a:tr h="154816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7" name="Tableau 14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771924"/>
              </p:ext>
            </p:extLst>
          </p:nvPr>
        </p:nvGraphicFramePr>
        <p:xfrm>
          <a:off x="1331640" y="4725771"/>
          <a:ext cx="1080125" cy="15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  <a:gridCol w="43205"/>
              </a:tblGrid>
              <a:tr h="154816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1488" name="Groupe 658"/>
          <p:cNvGrpSpPr/>
          <p:nvPr/>
        </p:nvGrpSpPr>
        <p:grpSpPr>
          <a:xfrm>
            <a:off x="2615208" y="4149707"/>
            <a:ext cx="2028800" cy="2278514"/>
            <a:chOff x="2615208" y="4221088"/>
            <a:chExt cx="2028800" cy="2278514"/>
          </a:xfrm>
        </p:grpSpPr>
        <p:cxnSp>
          <p:nvCxnSpPr>
            <p:cNvPr id="1489" name="Connecteur droit avec flèche 1488"/>
            <p:cNvCxnSpPr/>
            <p:nvPr/>
          </p:nvCxnSpPr>
          <p:spPr>
            <a:xfrm>
              <a:off x="3779912" y="4221088"/>
              <a:ext cx="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0" name="Groupe 557"/>
            <p:cNvGrpSpPr/>
            <p:nvPr/>
          </p:nvGrpSpPr>
          <p:grpSpPr>
            <a:xfrm>
              <a:off x="2615208" y="5066526"/>
              <a:ext cx="2028800" cy="1433076"/>
              <a:chOff x="4921374" y="3437384"/>
              <a:chExt cx="3058244" cy="2160240"/>
            </a:xfrm>
          </p:grpSpPr>
          <p:sp>
            <p:nvSpPr>
              <p:cNvPr id="1491" name="Ellipse 1490"/>
              <p:cNvSpPr/>
              <p:nvPr/>
            </p:nvSpPr>
            <p:spPr>
              <a:xfrm>
                <a:off x="6524600" y="3437384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92" name="Ellipse 1491"/>
              <p:cNvSpPr/>
              <p:nvPr/>
            </p:nvSpPr>
            <p:spPr>
              <a:xfrm>
                <a:off x="5804520" y="3941440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93" name="Ellipse 1492"/>
              <p:cNvSpPr/>
              <p:nvPr/>
            </p:nvSpPr>
            <p:spPr>
              <a:xfrm>
                <a:off x="7109048" y="3941440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94" name="Ellipse 1493"/>
              <p:cNvSpPr/>
              <p:nvPr/>
            </p:nvSpPr>
            <p:spPr>
              <a:xfrm>
                <a:off x="5804520" y="4445496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95" name="Ellipse 1494"/>
              <p:cNvSpPr/>
              <p:nvPr/>
            </p:nvSpPr>
            <p:spPr>
              <a:xfrm>
                <a:off x="6289526" y="4445496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96" name="Ellipse 1495"/>
              <p:cNvSpPr/>
              <p:nvPr/>
            </p:nvSpPr>
            <p:spPr>
              <a:xfrm>
                <a:off x="6893024" y="4445496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97" name="Ellipse 1496"/>
              <p:cNvSpPr/>
              <p:nvPr/>
            </p:nvSpPr>
            <p:spPr>
              <a:xfrm>
                <a:off x="7325072" y="4445496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98" name="Connecteur droit 1497"/>
              <p:cNvCxnSpPr>
                <a:stCxn id="1491" idx="4"/>
                <a:endCxn id="1492" idx="7"/>
              </p:cNvCxnSpPr>
              <p:nvPr/>
            </p:nvCxnSpPr>
            <p:spPr>
              <a:xfrm flipH="1">
                <a:off x="5988908" y="3653408"/>
                <a:ext cx="643704" cy="3196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Connecteur droit 1498"/>
              <p:cNvCxnSpPr>
                <a:stCxn id="1491" idx="4"/>
                <a:endCxn id="1493" idx="1"/>
              </p:cNvCxnSpPr>
              <p:nvPr/>
            </p:nvCxnSpPr>
            <p:spPr>
              <a:xfrm>
                <a:off x="6632612" y="3653408"/>
                <a:ext cx="508072" cy="3196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Connecteur droit 1499"/>
              <p:cNvCxnSpPr>
                <a:stCxn id="1492" idx="4"/>
                <a:endCxn id="1494" idx="0"/>
              </p:cNvCxnSpPr>
              <p:nvPr/>
            </p:nvCxnSpPr>
            <p:spPr>
              <a:xfrm>
                <a:off x="5912532" y="41574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Connecteur droit 1500"/>
              <p:cNvCxnSpPr>
                <a:stCxn id="1492" idx="4"/>
                <a:endCxn id="1495" idx="0"/>
              </p:cNvCxnSpPr>
              <p:nvPr/>
            </p:nvCxnSpPr>
            <p:spPr>
              <a:xfrm>
                <a:off x="5912532" y="4157464"/>
                <a:ext cx="48500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Connecteur droit 1501"/>
              <p:cNvCxnSpPr>
                <a:stCxn id="1493" idx="4"/>
                <a:endCxn id="1496" idx="0"/>
              </p:cNvCxnSpPr>
              <p:nvPr/>
            </p:nvCxnSpPr>
            <p:spPr>
              <a:xfrm flipH="1">
                <a:off x="7001036" y="4157464"/>
                <a:ext cx="216024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Connecteur droit 1502"/>
              <p:cNvCxnSpPr>
                <a:stCxn id="1493" idx="4"/>
                <a:endCxn id="1497" idx="0"/>
              </p:cNvCxnSpPr>
              <p:nvPr/>
            </p:nvCxnSpPr>
            <p:spPr>
              <a:xfrm>
                <a:off x="7217060" y="4157464"/>
                <a:ext cx="216024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4" name="Ellipse 1503"/>
              <p:cNvSpPr/>
              <p:nvPr/>
            </p:nvSpPr>
            <p:spPr>
              <a:xfrm>
                <a:off x="5707112" y="4877544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5" name="Ellipse 1504"/>
              <p:cNvSpPr/>
              <p:nvPr/>
            </p:nvSpPr>
            <p:spPr>
              <a:xfrm>
                <a:off x="5969744" y="4877544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6" name="Ellipse 1505"/>
              <p:cNvSpPr/>
              <p:nvPr/>
            </p:nvSpPr>
            <p:spPr>
              <a:xfrm>
                <a:off x="6238726" y="4877544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7" name="Ellipse 1506"/>
              <p:cNvSpPr/>
              <p:nvPr/>
            </p:nvSpPr>
            <p:spPr>
              <a:xfrm>
                <a:off x="6492850" y="4877544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8" name="Ellipse 1507"/>
              <p:cNvSpPr/>
              <p:nvPr/>
            </p:nvSpPr>
            <p:spPr>
              <a:xfrm>
                <a:off x="6903690" y="5381600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9" name="Ellipse 1508"/>
              <p:cNvSpPr/>
              <p:nvPr/>
            </p:nvSpPr>
            <p:spPr>
              <a:xfrm>
                <a:off x="7168356" y="5381600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10" name="Ellipse 1509"/>
              <p:cNvSpPr/>
              <p:nvPr/>
            </p:nvSpPr>
            <p:spPr>
              <a:xfrm>
                <a:off x="7507188" y="5381600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11" name="Ellipse 1510"/>
              <p:cNvSpPr/>
              <p:nvPr/>
            </p:nvSpPr>
            <p:spPr>
              <a:xfrm>
                <a:off x="7763594" y="5381600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12" name="Ellipse 1511"/>
              <p:cNvSpPr/>
              <p:nvPr/>
            </p:nvSpPr>
            <p:spPr>
              <a:xfrm>
                <a:off x="7037040" y="4877544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13" name="Ellipse 1512"/>
              <p:cNvSpPr/>
              <p:nvPr/>
            </p:nvSpPr>
            <p:spPr>
              <a:xfrm>
                <a:off x="7325072" y="4877544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14" name="Ellipse 1513"/>
              <p:cNvSpPr/>
              <p:nvPr/>
            </p:nvSpPr>
            <p:spPr>
              <a:xfrm>
                <a:off x="7613104" y="4877544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15" name="Connecteur droit 1514"/>
              <p:cNvCxnSpPr>
                <a:stCxn id="1494" idx="4"/>
                <a:endCxn id="1504" idx="0"/>
              </p:cNvCxnSpPr>
              <p:nvPr/>
            </p:nvCxnSpPr>
            <p:spPr>
              <a:xfrm flipH="1">
                <a:off x="5815124" y="4661520"/>
                <a:ext cx="97408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6" name="Connecteur droit 1515"/>
              <p:cNvCxnSpPr>
                <a:stCxn id="1494" idx="4"/>
                <a:endCxn id="1505" idx="0"/>
              </p:cNvCxnSpPr>
              <p:nvPr/>
            </p:nvCxnSpPr>
            <p:spPr>
              <a:xfrm>
                <a:off x="5912532" y="4661520"/>
                <a:ext cx="165224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7" name="Connecteur droit 1516"/>
              <p:cNvCxnSpPr>
                <a:stCxn id="1495" idx="4"/>
                <a:endCxn id="1506" idx="0"/>
              </p:cNvCxnSpPr>
              <p:nvPr/>
            </p:nvCxnSpPr>
            <p:spPr>
              <a:xfrm flipH="1">
                <a:off x="6346738" y="4661520"/>
                <a:ext cx="5080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8" name="Connecteur droit 1517"/>
              <p:cNvCxnSpPr>
                <a:stCxn id="1495" idx="4"/>
                <a:endCxn id="1507" idx="0"/>
              </p:cNvCxnSpPr>
              <p:nvPr/>
            </p:nvCxnSpPr>
            <p:spPr>
              <a:xfrm>
                <a:off x="6397538" y="4661520"/>
                <a:ext cx="203324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9" name="Connecteur droit 1518"/>
              <p:cNvCxnSpPr>
                <a:stCxn id="1496" idx="4"/>
                <a:endCxn id="1512" idx="0"/>
              </p:cNvCxnSpPr>
              <p:nvPr/>
            </p:nvCxnSpPr>
            <p:spPr>
              <a:xfrm>
                <a:off x="7001036" y="4661520"/>
                <a:ext cx="14401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0" name="Connecteur droit 1519"/>
              <p:cNvCxnSpPr>
                <a:stCxn id="1497" idx="4"/>
                <a:endCxn id="1513" idx="0"/>
              </p:cNvCxnSpPr>
              <p:nvPr/>
            </p:nvCxnSpPr>
            <p:spPr>
              <a:xfrm>
                <a:off x="7433084" y="466152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1" name="Connecteur droit 1520"/>
              <p:cNvCxnSpPr>
                <a:stCxn id="1497" idx="4"/>
                <a:endCxn id="1514" idx="0"/>
              </p:cNvCxnSpPr>
              <p:nvPr/>
            </p:nvCxnSpPr>
            <p:spPr>
              <a:xfrm>
                <a:off x="7433084" y="4661520"/>
                <a:ext cx="288032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2" name="Connecteur droit 1521"/>
              <p:cNvCxnSpPr>
                <a:stCxn id="1512" idx="4"/>
                <a:endCxn id="1508" idx="0"/>
              </p:cNvCxnSpPr>
              <p:nvPr/>
            </p:nvCxnSpPr>
            <p:spPr>
              <a:xfrm flipH="1">
                <a:off x="7011702" y="5093568"/>
                <a:ext cx="13335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3" name="Connecteur droit 1522"/>
              <p:cNvCxnSpPr>
                <a:stCxn id="1512" idx="4"/>
                <a:endCxn id="1509" idx="0"/>
              </p:cNvCxnSpPr>
              <p:nvPr/>
            </p:nvCxnSpPr>
            <p:spPr>
              <a:xfrm>
                <a:off x="7145052" y="5093568"/>
                <a:ext cx="1313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4" name="Connecteur droit 1523"/>
              <p:cNvCxnSpPr>
                <a:stCxn id="1514" idx="4"/>
                <a:endCxn id="1510" idx="0"/>
              </p:cNvCxnSpPr>
              <p:nvPr/>
            </p:nvCxnSpPr>
            <p:spPr>
              <a:xfrm flipH="1">
                <a:off x="7615200" y="5093568"/>
                <a:ext cx="1059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5" name="Connecteur droit 1524"/>
              <p:cNvCxnSpPr>
                <a:stCxn id="1514" idx="4"/>
                <a:endCxn id="1511" idx="0"/>
              </p:cNvCxnSpPr>
              <p:nvPr/>
            </p:nvCxnSpPr>
            <p:spPr>
              <a:xfrm>
                <a:off x="7721116" y="5093568"/>
                <a:ext cx="15049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6" name="Ellipse 1525"/>
              <p:cNvSpPr/>
              <p:nvPr/>
            </p:nvSpPr>
            <p:spPr>
              <a:xfrm>
                <a:off x="5372472" y="4445496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27" name="Connecteur droit 1526"/>
              <p:cNvCxnSpPr>
                <a:stCxn id="1492" idx="4"/>
                <a:endCxn id="1526" idx="0"/>
              </p:cNvCxnSpPr>
              <p:nvPr/>
            </p:nvCxnSpPr>
            <p:spPr>
              <a:xfrm flipH="1">
                <a:off x="5480484" y="4157464"/>
                <a:ext cx="432048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8" name="Ellipse 1527"/>
              <p:cNvSpPr/>
              <p:nvPr/>
            </p:nvSpPr>
            <p:spPr>
              <a:xfrm>
                <a:off x="5181848" y="4877544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29" name="Ellipse 1528"/>
              <p:cNvSpPr/>
              <p:nvPr/>
            </p:nvSpPr>
            <p:spPr>
              <a:xfrm>
                <a:off x="5444480" y="4877544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30" name="Connecteur droit 1529"/>
              <p:cNvCxnSpPr>
                <a:stCxn id="1526" idx="4"/>
                <a:endCxn id="1528" idx="0"/>
              </p:cNvCxnSpPr>
              <p:nvPr/>
            </p:nvCxnSpPr>
            <p:spPr>
              <a:xfrm flipH="1">
                <a:off x="5289860" y="4661520"/>
                <a:ext cx="190624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1" name="Connecteur droit 1530"/>
              <p:cNvCxnSpPr>
                <a:stCxn id="1526" idx="4"/>
                <a:endCxn id="1529" idx="0"/>
              </p:cNvCxnSpPr>
              <p:nvPr/>
            </p:nvCxnSpPr>
            <p:spPr>
              <a:xfrm>
                <a:off x="5480484" y="4661520"/>
                <a:ext cx="72008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2" name="Ellipse 1531"/>
              <p:cNvSpPr/>
              <p:nvPr/>
            </p:nvSpPr>
            <p:spPr>
              <a:xfrm>
                <a:off x="5698604" y="5381600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33" name="Ellipse 1532"/>
              <p:cNvSpPr/>
              <p:nvPr/>
            </p:nvSpPr>
            <p:spPr>
              <a:xfrm>
                <a:off x="5965428" y="5381600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34" name="Connecteur droit 1533"/>
              <p:cNvCxnSpPr>
                <a:stCxn id="1505" idx="4"/>
                <a:endCxn id="1532" idx="0"/>
              </p:cNvCxnSpPr>
              <p:nvPr/>
            </p:nvCxnSpPr>
            <p:spPr>
              <a:xfrm flipH="1">
                <a:off x="5806616" y="5093568"/>
                <a:ext cx="27114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5" name="Connecteur droit 1534"/>
              <p:cNvCxnSpPr>
                <a:stCxn id="1505" idx="4"/>
                <a:endCxn id="1533" idx="0"/>
              </p:cNvCxnSpPr>
              <p:nvPr/>
            </p:nvCxnSpPr>
            <p:spPr>
              <a:xfrm flipH="1">
                <a:off x="6073440" y="5093568"/>
                <a:ext cx="43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6" name="Ellipse 1535"/>
              <p:cNvSpPr/>
              <p:nvPr/>
            </p:nvSpPr>
            <p:spPr>
              <a:xfrm>
                <a:off x="6228060" y="5381600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37" name="Connecteur droit 1536"/>
              <p:cNvCxnSpPr>
                <a:stCxn id="1505" idx="4"/>
                <a:endCxn id="1536" idx="0"/>
              </p:cNvCxnSpPr>
              <p:nvPr/>
            </p:nvCxnSpPr>
            <p:spPr>
              <a:xfrm>
                <a:off x="6077756" y="5093568"/>
                <a:ext cx="25831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8" name="Ellipse 1537"/>
              <p:cNvSpPr/>
              <p:nvPr/>
            </p:nvSpPr>
            <p:spPr>
              <a:xfrm>
                <a:off x="4921374" y="4877544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39" name="Connecteur droit 1538"/>
              <p:cNvCxnSpPr>
                <a:stCxn id="1526" idx="4"/>
                <a:endCxn id="1538" idx="0"/>
              </p:cNvCxnSpPr>
              <p:nvPr/>
            </p:nvCxnSpPr>
            <p:spPr>
              <a:xfrm flipH="1">
                <a:off x="5029386" y="4661520"/>
                <a:ext cx="451098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0" name="Ellipse 1539"/>
              <p:cNvSpPr/>
              <p:nvPr/>
            </p:nvSpPr>
            <p:spPr>
              <a:xfrm>
                <a:off x="6740624" y="4877544"/>
                <a:ext cx="216024" cy="21602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41" name="Connecteur droit 1540"/>
              <p:cNvCxnSpPr>
                <a:stCxn id="1496" idx="4"/>
                <a:endCxn id="1540" idx="0"/>
              </p:cNvCxnSpPr>
              <p:nvPr/>
            </p:nvCxnSpPr>
            <p:spPr>
              <a:xfrm flipH="1">
                <a:off x="6848636" y="4661520"/>
                <a:ext cx="15240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42" name="Groupe 657"/>
          <p:cNvGrpSpPr/>
          <p:nvPr/>
        </p:nvGrpSpPr>
        <p:grpSpPr>
          <a:xfrm>
            <a:off x="5002358" y="4149707"/>
            <a:ext cx="1945906" cy="2287734"/>
            <a:chOff x="5002358" y="4221088"/>
            <a:chExt cx="1945906" cy="2287734"/>
          </a:xfrm>
        </p:grpSpPr>
        <p:grpSp>
          <p:nvGrpSpPr>
            <p:cNvPr id="1543" name="Groupe 555"/>
            <p:cNvGrpSpPr/>
            <p:nvPr/>
          </p:nvGrpSpPr>
          <p:grpSpPr>
            <a:xfrm>
              <a:off x="5002358" y="5066526"/>
              <a:ext cx="1945906" cy="1442296"/>
              <a:chOff x="4788024" y="4887818"/>
              <a:chExt cx="2088232" cy="1547789"/>
            </a:xfrm>
          </p:grpSpPr>
          <p:sp>
            <p:nvSpPr>
              <p:cNvPr id="1545" name="Ellipse 1544"/>
              <p:cNvSpPr/>
              <p:nvPr/>
            </p:nvSpPr>
            <p:spPr>
              <a:xfrm>
                <a:off x="5770180" y="4887818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6" name="Ellipse 1545"/>
              <p:cNvSpPr/>
              <p:nvPr/>
            </p:nvSpPr>
            <p:spPr>
              <a:xfrm>
                <a:off x="5243478" y="5246027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7" name="Ellipse 1546"/>
              <p:cNvSpPr/>
              <p:nvPr/>
            </p:nvSpPr>
            <p:spPr>
              <a:xfrm>
                <a:off x="6197675" y="5246027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8" name="Ellipse 1547"/>
              <p:cNvSpPr/>
              <p:nvPr/>
            </p:nvSpPr>
            <p:spPr>
              <a:xfrm>
                <a:off x="5243478" y="5604236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9" name="Ellipse 1548"/>
              <p:cNvSpPr/>
              <p:nvPr/>
            </p:nvSpPr>
            <p:spPr>
              <a:xfrm>
                <a:off x="5598235" y="5604236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50" name="Ellipse 1549"/>
              <p:cNvSpPr/>
              <p:nvPr/>
            </p:nvSpPr>
            <p:spPr>
              <a:xfrm>
                <a:off x="6039664" y="5604236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51" name="Ellipse 1550"/>
              <p:cNvSpPr/>
              <p:nvPr/>
            </p:nvSpPr>
            <p:spPr>
              <a:xfrm>
                <a:off x="6355686" y="5604236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52" name="Connecteur droit 1551"/>
              <p:cNvCxnSpPr>
                <a:stCxn id="1545" idx="4"/>
                <a:endCxn id="1546" idx="7"/>
              </p:cNvCxnSpPr>
              <p:nvPr/>
            </p:nvCxnSpPr>
            <p:spPr>
              <a:xfrm flipH="1">
                <a:off x="5378348" y="5041336"/>
                <a:ext cx="470837" cy="2271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3" name="Connecteur droit 1552"/>
              <p:cNvCxnSpPr>
                <a:stCxn id="1545" idx="4"/>
                <a:endCxn id="1547" idx="1"/>
              </p:cNvCxnSpPr>
              <p:nvPr/>
            </p:nvCxnSpPr>
            <p:spPr>
              <a:xfrm>
                <a:off x="5849186" y="5041336"/>
                <a:ext cx="371629" cy="2271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4" name="Connecteur droit 1553"/>
              <p:cNvCxnSpPr>
                <a:stCxn id="1546" idx="4"/>
                <a:endCxn id="1548" idx="0"/>
              </p:cNvCxnSpPr>
              <p:nvPr/>
            </p:nvCxnSpPr>
            <p:spPr>
              <a:xfrm>
                <a:off x="5322483" y="5399545"/>
                <a:ext cx="0" cy="204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5" name="Connecteur droit 1554"/>
              <p:cNvCxnSpPr>
                <a:stCxn id="1546" idx="4"/>
                <a:endCxn id="1549" idx="0"/>
              </p:cNvCxnSpPr>
              <p:nvPr/>
            </p:nvCxnSpPr>
            <p:spPr>
              <a:xfrm>
                <a:off x="5322483" y="5399545"/>
                <a:ext cx="354758" cy="204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6" name="Connecteur droit 1555"/>
              <p:cNvCxnSpPr>
                <a:stCxn id="1547" idx="4"/>
                <a:endCxn id="1550" idx="0"/>
              </p:cNvCxnSpPr>
              <p:nvPr/>
            </p:nvCxnSpPr>
            <p:spPr>
              <a:xfrm flipH="1">
                <a:off x="6118670" y="5399545"/>
                <a:ext cx="158011" cy="204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7" name="Connecteur droit 1556"/>
              <p:cNvCxnSpPr>
                <a:stCxn id="1547" idx="4"/>
                <a:endCxn id="1551" idx="0"/>
              </p:cNvCxnSpPr>
              <p:nvPr/>
            </p:nvCxnSpPr>
            <p:spPr>
              <a:xfrm>
                <a:off x="6276680" y="5399545"/>
                <a:ext cx="158011" cy="204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8" name="Ellipse 1557"/>
              <p:cNvSpPr/>
              <p:nvPr/>
            </p:nvSpPr>
            <p:spPr>
              <a:xfrm>
                <a:off x="5172228" y="5911272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59" name="Ellipse 1558"/>
              <p:cNvSpPr/>
              <p:nvPr/>
            </p:nvSpPr>
            <p:spPr>
              <a:xfrm>
                <a:off x="5364331" y="5911272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0" name="Ellipse 1559"/>
              <p:cNvSpPr/>
              <p:nvPr/>
            </p:nvSpPr>
            <p:spPr>
              <a:xfrm>
                <a:off x="5561078" y="5911272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1" name="Ellipse 1560"/>
              <p:cNvSpPr/>
              <p:nvPr/>
            </p:nvSpPr>
            <p:spPr>
              <a:xfrm>
                <a:off x="5746957" y="5911272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2" name="Ellipse 1561"/>
              <p:cNvSpPr/>
              <p:nvPr/>
            </p:nvSpPr>
            <p:spPr>
              <a:xfrm>
                <a:off x="5980861" y="6282089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3" name="Ellipse 1562"/>
              <p:cNvSpPr/>
              <p:nvPr/>
            </p:nvSpPr>
            <p:spPr>
              <a:xfrm>
                <a:off x="6250345" y="6282089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4" name="Ellipse 1563"/>
              <p:cNvSpPr/>
              <p:nvPr/>
            </p:nvSpPr>
            <p:spPr>
              <a:xfrm>
                <a:off x="6461026" y="6282089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5" name="Ellipse 1564"/>
              <p:cNvSpPr/>
              <p:nvPr/>
            </p:nvSpPr>
            <p:spPr>
              <a:xfrm>
                <a:off x="6718245" y="6282089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6" name="Ellipse 1565"/>
              <p:cNvSpPr/>
              <p:nvPr/>
            </p:nvSpPr>
            <p:spPr>
              <a:xfrm>
                <a:off x="6145005" y="5923880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7" name="Ellipse 1566"/>
              <p:cNvSpPr/>
              <p:nvPr/>
            </p:nvSpPr>
            <p:spPr>
              <a:xfrm>
                <a:off x="6355686" y="5923880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8" name="Ellipse 1567"/>
              <p:cNvSpPr/>
              <p:nvPr/>
            </p:nvSpPr>
            <p:spPr>
              <a:xfrm>
                <a:off x="6566367" y="5923880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69" name="Connecteur droit 1568"/>
              <p:cNvCxnSpPr>
                <a:stCxn id="1548" idx="4"/>
                <a:endCxn id="1558" idx="0"/>
              </p:cNvCxnSpPr>
              <p:nvPr/>
            </p:nvCxnSpPr>
            <p:spPr>
              <a:xfrm flipH="1">
                <a:off x="5251234" y="5757754"/>
                <a:ext cx="71249" cy="1535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0" name="Connecteur droit 1569"/>
              <p:cNvCxnSpPr>
                <a:stCxn id="1548" idx="4"/>
                <a:endCxn id="1559" idx="0"/>
              </p:cNvCxnSpPr>
              <p:nvPr/>
            </p:nvCxnSpPr>
            <p:spPr>
              <a:xfrm>
                <a:off x="5322483" y="5757754"/>
                <a:ext cx="120853" cy="1535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1" name="Connecteur droit 1570"/>
              <p:cNvCxnSpPr>
                <a:stCxn id="1549" idx="4"/>
                <a:endCxn id="1560" idx="0"/>
              </p:cNvCxnSpPr>
              <p:nvPr/>
            </p:nvCxnSpPr>
            <p:spPr>
              <a:xfrm flipH="1">
                <a:off x="5640083" y="5757754"/>
                <a:ext cx="37158" cy="1535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2" name="Connecteur droit 1571"/>
              <p:cNvCxnSpPr>
                <a:stCxn id="1549" idx="4"/>
                <a:endCxn id="1561" idx="0"/>
              </p:cNvCxnSpPr>
              <p:nvPr/>
            </p:nvCxnSpPr>
            <p:spPr>
              <a:xfrm>
                <a:off x="5677241" y="5757754"/>
                <a:ext cx="148721" cy="1535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3" name="Connecteur droit 1572"/>
              <p:cNvCxnSpPr>
                <a:stCxn id="1551" idx="4"/>
                <a:endCxn id="1566" idx="0"/>
              </p:cNvCxnSpPr>
              <p:nvPr/>
            </p:nvCxnSpPr>
            <p:spPr>
              <a:xfrm flipH="1">
                <a:off x="6224011" y="5757754"/>
                <a:ext cx="210681" cy="16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4" name="Connecteur droit 1573"/>
              <p:cNvCxnSpPr>
                <a:stCxn id="1551" idx="4"/>
                <a:endCxn id="1567" idx="0"/>
              </p:cNvCxnSpPr>
              <p:nvPr/>
            </p:nvCxnSpPr>
            <p:spPr>
              <a:xfrm>
                <a:off x="6434692" y="5757754"/>
                <a:ext cx="0" cy="16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5" name="Connecteur droit 1574"/>
              <p:cNvCxnSpPr>
                <a:stCxn id="1551" idx="4"/>
                <a:endCxn id="1568" idx="0"/>
              </p:cNvCxnSpPr>
              <p:nvPr/>
            </p:nvCxnSpPr>
            <p:spPr>
              <a:xfrm>
                <a:off x="6434692" y="5757754"/>
                <a:ext cx="210681" cy="16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6" name="Connecteur droit 1575"/>
              <p:cNvCxnSpPr>
                <a:stCxn id="1566" idx="4"/>
                <a:endCxn id="1562" idx="7"/>
              </p:cNvCxnSpPr>
              <p:nvPr/>
            </p:nvCxnSpPr>
            <p:spPr>
              <a:xfrm flipH="1">
                <a:off x="6115732" y="6077398"/>
                <a:ext cx="108278" cy="2271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7" name="Connecteur droit 1576"/>
              <p:cNvCxnSpPr>
                <a:stCxn id="1566" idx="4"/>
                <a:endCxn id="1563" idx="0"/>
              </p:cNvCxnSpPr>
              <p:nvPr/>
            </p:nvCxnSpPr>
            <p:spPr>
              <a:xfrm>
                <a:off x="6224010" y="6077398"/>
                <a:ext cx="105341" cy="204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8" name="Connecteur droit 1577"/>
              <p:cNvCxnSpPr>
                <a:stCxn id="1568" idx="4"/>
                <a:endCxn id="1564" idx="0"/>
              </p:cNvCxnSpPr>
              <p:nvPr/>
            </p:nvCxnSpPr>
            <p:spPr>
              <a:xfrm flipH="1">
                <a:off x="6540032" y="6077398"/>
                <a:ext cx="105341" cy="204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9" name="Connecteur droit 1578"/>
              <p:cNvCxnSpPr>
                <a:stCxn id="1568" idx="4"/>
                <a:endCxn id="1565" idx="1"/>
              </p:cNvCxnSpPr>
              <p:nvPr/>
            </p:nvCxnSpPr>
            <p:spPr>
              <a:xfrm>
                <a:off x="6645372" y="6077398"/>
                <a:ext cx="96013" cy="2271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0" name="Ellipse 1579"/>
              <p:cNvSpPr/>
              <p:nvPr/>
            </p:nvSpPr>
            <p:spPr>
              <a:xfrm>
                <a:off x="4927456" y="5604236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81" name="Connecteur droit 1580"/>
              <p:cNvCxnSpPr>
                <a:stCxn id="1546" idx="4"/>
                <a:endCxn id="1580" idx="0"/>
              </p:cNvCxnSpPr>
              <p:nvPr/>
            </p:nvCxnSpPr>
            <p:spPr>
              <a:xfrm flipH="1">
                <a:off x="5006461" y="5399545"/>
                <a:ext cx="316022" cy="204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2" name="Ellipse 1581"/>
              <p:cNvSpPr/>
              <p:nvPr/>
            </p:nvSpPr>
            <p:spPr>
              <a:xfrm>
                <a:off x="4788024" y="5911272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83" name="Ellipse 1582"/>
              <p:cNvSpPr/>
              <p:nvPr/>
            </p:nvSpPr>
            <p:spPr>
              <a:xfrm>
                <a:off x="4980126" y="5911272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84" name="Connecteur droit 1583"/>
              <p:cNvCxnSpPr>
                <a:stCxn id="1580" idx="4"/>
                <a:endCxn id="1582" idx="0"/>
              </p:cNvCxnSpPr>
              <p:nvPr/>
            </p:nvCxnSpPr>
            <p:spPr>
              <a:xfrm flipH="1">
                <a:off x="4867029" y="5757754"/>
                <a:ext cx="139432" cy="1535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5" name="Connecteur droit 1584"/>
              <p:cNvCxnSpPr>
                <a:stCxn id="1580" idx="4"/>
                <a:endCxn id="1583" idx="0"/>
              </p:cNvCxnSpPr>
              <p:nvPr/>
            </p:nvCxnSpPr>
            <p:spPr>
              <a:xfrm>
                <a:off x="5006461" y="5757754"/>
                <a:ext cx="52670" cy="1535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6" name="Ellipse 1585"/>
              <p:cNvSpPr/>
              <p:nvPr/>
            </p:nvSpPr>
            <p:spPr>
              <a:xfrm>
                <a:off x="4815983" y="6269481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87" name="Ellipse 1586"/>
              <p:cNvSpPr/>
              <p:nvPr/>
            </p:nvSpPr>
            <p:spPr>
              <a:xfrm>
                <a:off x="5085467" y="6269481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88" name="Connecteur droit 1587"/>
              <p:cNvCxnSpPr>
                <a:stCxn id="1583" idx="4"/>
                <a:endCxn id="1586" idx="7"/>
              </p:cNvCxnSpPr>
              <p:nvPr/>
            </p:nvCxnSpPr>
            <p:spPr>
              <a:xfrm flipH="1">
                <a:off x="4950854" y="6064790"/>
                <a:ext cx="108278" cy="2271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9" name="Connecteur droit 1588"/>
              <p:cNvCxnSpPr>
                <a:stCxn id="1583" idx="4"/>
                <a:endCxn id="1587" idx="0"/>
              </p:cNvCxnSpPr>
              <p:nvPr/>
            </p:nvCxnSpPr>
            <p:spPr>
              <a:xfrm>
                <a:off x="5059132" y="6064790"/>
                <a:ext cx="105341" cy="204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0" name="Ellipse 1589"/>
              <p:cNvSpPr/>
              <p:nvPr/>
            </p:nvSpPr>
            <p:spPr>
              <a:xfrm>
                <a:off x="5401488" y="6269481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91" name="Ellipse 1590"/>
              <p:cNvSpPr/>
              <p:nvPr/>
            </p:nvSpPr>
            <p:spPr>
              <a:xfrm>
                <a:off x="5670972" y="6269481"/>
                <a:ext cx="158011" cy="153518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92" name="Connecteur droit 1591"/>
              <p:cNvCxnSpPr>
                <a:stCxn id="1560" idx="4"/>
                <a:endCxn id="1590" idx="7"/>
              </p:cNvCxnSpPr>
              <p:nvPr/>
            </p:nvCxnSpPr>
            <p:spPr>
              <a:xfrm flipH="1">
                <a:off x="5536359" y="6064790"/>
                <a:ext cx="103724" cy="2271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3" name="Connecteur droit 1592"/>
              <p:cNvCxnSpPr>
                <a:stCxn id="1560" idx="4"/>
                <a:endCxn id="1591" idx="0"/>
              </p:cNvCxnSpPr>
              <p:nvPr/>
            </p:nvCxnSpPr>
            <p:spPr>
              <a:xfrm>
                <a:off x="5640083" y="6064790"/>
                <a:ext cx="109895" cy="204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44" name="Connecteur droit avec flèche 1543"/>
            <p:cNvCxnSpPr/>
            <p:nvPr/>
          </p:nvCxnSpPr>
          <p:spPr>
            <a:xfrm>
              <a:off x="6012160" y="4221088"/>
              <a:ext cx="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4" name="Groupe 656"/>
          <p:cNvGrpSpPr/>
          <p:nvPr/>
        </p:nvGrpSpPr>
        <p:grpSpPr>
          <a:xfrm>
            <a:off x="7294208" y="4149707"/>
            <a:ext cx="1611352" cy="2304256"/>
            <a:chOff x="7294208" y="4221088"/>
            <a:chExt cx="1611352" cy="2304256"/>
          </a:xfrm>
        </p:grpSpPr>
        <p:grpSp>
          <p:nvGrpSpPr>
            <p:cNvPr id="1595" name="Groupe 556"/>
            <p:cNvGrpSpPr/>
            <p:nvPr/>
          </p:nvGrpSpPr>
          <p:grpSpPr>
            <a:xfrm>
              <a:off x="7294208" y="5066526"/>
              <a:ext cx="1611352" cy="1458818"/>
              <a:chOff x="7091264" y="4887818"/>
              <a:chExt cx="1729208" cy="1565518"/>
            </a:xfrm>
          </p:grpSpPr>
          <p:sp>
            <p:nvSpPr>
              <p:cNvPr id="1597" name="Ellipse 1596"/>
              <p:cNvSpPr/>
              <p:nvPr/>
            </p:nvSpPr>
            <p:spPr>
              <a:xfrm>
                <a:off x="7887829" y="4887818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98" name="Ellipse 1597"/>
              <p:cNvSpPr/>
              <p:nvPr/>
            </p:nvSpPr>
            <p:spPr>
              <a:xfrm>
                <a:off x="7458066" y="5254620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99" name="Ellipse 1598"/>
              <p:cNvSpPr/>
              <p:nvPr/>
            </p:nvSpPr>
            <p:spPr>
              <a:xfrm>
                <a:off x="8296470" y="5254620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00" name="Ellipse 1599"/>
              <p:cNvSpPr/>
              <p:nvPr/>
            </p:nvSpPr>
            <p:spPr>
              <a:xfrm>
                <a:off x="7300865" y="5621422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01" name="Ellipse 1600"/>
              <p:cNvSpPr/>
              <p:nvPr/>
            </p:nvSpPr>
            <p:spPr>
              <a:xfrm>
                <a:off x="7615266" y="5621422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02" name="Ellipse 1601"/>
              <p:cNvSpPr/>
              <p:nvPr/>
            </p:nvSpPr>
            <p:spPr>
              <a:xfrm>
                <a:off x="8139269" y="5621422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03" name="Ellipse 1602"/>
              <p:cNvSpPr/>
              <p:nvPr/>
            </p:nvSpPr>
            <p:spPr>
              <a:xfrm>
                <a:off x="8453670" y="5621422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604" name="Connecteur droit 1603"/>
              <p:cNvCxnSpPr>
                <a:stCxn id="1597" idx="4"/>
                <a:endCxn id="1598" idx="7"/>
              </p:cNvCxnSpPr>
              <p:nvPr/>
            </p:nvCxnSpPr>
            <p:spPr>
              <a:xfrm flipH="1">
                <a:off x="7592245" y="5045019"/>
                <a:ext cx="374185" cy="2326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5" name="Connecteur droit 1604"/>
              <p:cNvCxnSpPr>
                <a:stCxn id="1597" idx="4"/>
                <a:endCxn id="1599" idx="1"/>
              </p:cNvCxnSpPr>
              <p:nvPr/>
            </p:nvCxnSpPr>
            <p:spPr>
              <a:xfrm>
                <a:off x="7966430" y="5045019"/>
                <a:ext cx="353061" cy="2326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6" name="Connecteur droit 1605"/>
              <p:cNvCxnSpPr>
                <a:stCxn id="1598" idx="4"/>
                <a:endCxn id="1600" idx="0"/>
              </p:cNvCxnSpPr>
              <p:nvPr/>
            </p:nvCxnSpPr>
            <p:spPr>
              <a:xfrm flipH="1">
                <a:off x="7379465" y="5411821"/>
                <a:ext cx="157201" cy="2096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7" name="Connecteur droit 1606"/>
              <p:cNvCxnSpPr>
                <a:stCxn id="1598" idx="4"/>
                <a:endCxn id="1601" idx="0"/>
              </p:cNvCxnSpPr>
              <p:nvPr/>
            </p:nvCxnSpPr>
            <p:spPr>
              <a:xfrm>
                <a:off x="7536666" y="5411821"/>
                <a:ext cx="157201" cy="2096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8" name="Connecteur droit 1607"/>
              <p:cNvCxnSpPr>
                <a:stCxn id="1599" idx="4"/>
                <a:endCxn id="1602" idx="0"/>
              </p:cNvCxnSpPr>
              <p:nvPr/>
            </p:nvCxnSpPr>
            <p:spPr>
              <a:xfrm flipH="1">
                <a:off x="8217869" y="5411821"/>
                <a:ext cx="157201" cy="2096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9" name="Connecteur droit 1608"/>
              <p:cNvCxnSpPr>
                <a:stCxn id="1599" idx="4"/>
                <a:endCxn id="1603" idx="0"/>
              </p:cNvCxnSpPr>
              <p:nvPr/>
            </p:nvCxnSpPr>
            <p:spPr>
              <a:xfrm>
                <a:off x="8375070" y="5411821"/>
                <a:ext cx="157201" cy="2096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0" name="Ellipse 1609"/>
              <p:cNvSpPr/>
              <p:nvPr/>
            </p:nvSpPr>
            <p:spPr>
              <a:xfrm>
                <a:off x="7091264" y="5935823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1" name="Ellipse 1610"/>
              <p:cNvSpPr/>
              <p:nvPr/>
            </p:nvSpPr>
            <p:spPr>
              <a:xfrm>
                <a:off x="7353265" y="5935823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2" name="Ellipse 1611"/>
              <p:cNvSpPr/>
              <p:nvPr/>
            </p:nvSpPr>
            <p:spPr>
              <a:xfrm>
                <a:off x="7562866" y="5935823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3" name="Ellipse 1612"/>
              <p:cNvSpPr/>
              <p:nvPr/>
            </p:nvSpPr>
            <p:spPr>
              <a:xfrm>
                <a:off x="7824867" y="5935823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4" name="Ellipse 1613"/>
              <p:cNvSpPr/>
              <p:nvPr/>
            </p:nvSpPr>
            <p:spPr>
              <a:xfrm>
                <a:off x="7189963" y="6296135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5" name="Ellipse 1614"/>
              <p:cNvSpPr/>
              <p:nvPr/>
            </p:nvSpPr>
            <p:spPr>
              <a:xfrm>
                <a:off x="7458066" y="6296135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6" name="Ellipse 1615"/>
              <p:cNvSpPr/>
              <p:nvPr/>
            </p:nvSpPr>
            <p:spPr>
              <a:xfrm>
                <a:off x="7667667" y="6296135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7" name="Ellipse 1616"/>
              <p:cNvSpPr/>
              <p:nvPr/>
            </p:nvSpPr>
            <p:spPr>
              <a:xfrm>
                <a:off x="7923567" y="6296135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8" name="Ellipse 1617"/>
              <p:cNvSpPr/>
              <p:nvPr/>
            </p:nvSpPr>
            <p:spPr>
              <a:xfrm>
                <a:off x="8244069" y="5949280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9" name="Ellipse 1618"/>
              <p:cNvSpPr/>
              <p:nvPr/>
            </p:nvSpPr>
            <p:spPr>
              <a:xfrm>
                <a:off x="8453670" y="5949280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20" name="Ellipse 1619"/>
              <p:cNvSpPr/>
              <p:nvPr/>
            </p:nvSpPr>
            <p:spPr>
              <a:xfrm>
                <a:off x="8663271" y="5949280"/>
                <a:ext cx="157201" cy="15720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621" name="Connecteur droit 1620"/>
              <p:cNvCxnSpPr>
                <a:stCxn id="1600" idx="4"/>
                <a:endCxn id="1610" idx="0"/>
              </p:cNvCxnSpPr>
              <p:nvPr/>
            </p:nvCxnSpPr>
            <p:spPr>
              <a:xfrm flipH="1">
                <a:off x="7169864" y="5778622"/>
                <a:ext cx="209601" cy="1572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2" name="Connecteur droit 1621"/>
              <p:cNvCxnSpPr>
                <a:stCxn id="1600" idx="4"/>
                <a:endCxn id="1611" idx="0"/>
              </p:cNvCxnSpPr>
              <p:nvPr/>
            </p:nvCxnSpPr>
            <p:spPr>
              <a:xfrm>
                <a:off x="7379465" y="5778622"/>
                <a:ext cx="52400" cy="1572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3" name="Connecteur droit 1622"/>
              <p:cNvCxnSpPr>
                <a:stCxn id="1601" idx="4"/>
                <a:endCxn id="1612" idx="0"/>
              </p:cNvCxnSpPr>
              <p:nvPr/>
            </p:nvCxnSpPr>
            <p:spPr>
              <a:xfrm flipH="1">
                <a:off x="7641467" y="5778622"/>
                <a:ext cx="52400" cy="1572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4" name="Connecteur droit 1623"/>
              <p:cNvCxnSpPr>
                <a:stCxn id="1601" idx="4"/>
                <a:endCxn id="1613" idx="0"/>
              </p:cNvCxnSpPr>
              <p:nvPr/>
            </p:nvCxnSpPr>
            <p:spPr>
              <a:xfrm>
                <a:off x="7693867" y="5778622"/>
                <a:ext cx="209601" cy="1572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5" name="Connecteur droit 1624"/>
              <p:cNvCxnSpPr>
                <a:stCxn id="1603" idx="4"/>
                <a:endCxn id="1618" idx="0"/>
              </p:cNvCxnSpPr>
              <p:nvPr/>
            </p:nvCxnSpPr>
            <p:spPr>
              <a:xfrm flipH="1">
                <a:off x="8322670" y="5778623"/>
                <a:ext cx="209601" cy="1706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6" name="Connecteur droit 1625"/>
              <p:cNvCxnSpPr>
                <a:stCxn id="1603" idx="4"/>
                <a:endCxn id="1619" idx="0"/>
              </p:cNvCxnSpPr>
              <p:nvPr/>
            </p:nvCxnSpPr>
            <p:spPr>
              <a:xfrm>
                <a:off x="8532271" y="5778623"/>
                <a:ext cx="0" cy="1706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7" name="Connecteur droit 1626"/>
              <p:cNvCxnSpPr>
                <a:stCxn id="1603" idx="4"/>
                <a:endCxn id="1620" idx="0"/>
              </p:cNvCxnSpPr>
              <p:nvPr/>
            </p:nvCxnSpPr>
            <p:spPr>
              <a:xfrm>
                <a:off x="8532271" y="5778623"/>
                <a:ext cx="209601" cy="1706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8" name="Connecteur droit 1627"/>
              <p:cNvCxnSpPr>
                <a:stCxn id="1612" idx="4"/>
                <a:endCxn id="1614" idx="7"/>
              </p:cNvCxnSpPr>
              <p:nvPr/>
            </p:nvCxnSpPr>
            <p:spPr>
              <a:xfrm flipH="1">
                <a:off x="7324142" y="6093024"/>
                <a:ext cx="317325" cy="2261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9" name="Connecteur droit 1628"/>
              <p:cNvCxnSpPr>
                <a:stCxn id="1612" idx="4"/>
                <a:endCxn id="1615" idx="0"/>
              </p:cNvCxnSpPr>
              <p:nvPr/>
            </p:nvCxnSpPr>
            <p:spPr>
              <a:xfrm flipH="1">
                <a:off x="7536667" y="6093024"/>
                <a:ext cx="104800" cy="2031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0" name="Connecteur droit 1629"/>
              <p:cNvCxnSpPr>
                <a:stCxn id="1612" idx="4"/>
                <a:endCxn id="1616" idx="0"/>
              </p:cNvCxnSpPr>
              <p:nvPr/>
            </p:nvCxnSpPr>
            <p:spPr>
              <a:xfrm>
                <a:off x="7641467" y="6093024"/>
                <a:ext cx="104801" cy="2031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1" name="Connecteur droit 1630"/>
              <p:cNvCxnSpPr>
                <a:stCxn id="1612" idx="3"/>
                <a:endCxn id="1617" idx="1"/>
              </p:cNvCxnSpPr>
              <p:nvPr/>
            </p:nvCxnSpPr>
            <p:spPr>
              <a:xfrm>
                <a:off x="7585888" y="6070002"/>
                <a:ext cx="360701" cy="2491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96" name="Connecteur droit avec flèche 1595"/>
            <p:cNvCxnSpPr/>
            <p:nvPr/>
          </p:nvCxnSpPr>
          <p:spPr>
            <a:xfrm>
              <a:off x="8100392" y="4221088"/>
              <a:ext cx="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2" name="Ellipse 1631"/>
          <p:cNvSpPr/>
          <p:nvPr/>
        </p:nvSpPr>
        <p:spPr>
          <a:xfrm>
            <a:off x="1187624" y="4920587"/>
            <a:ext cx="156434" cy="15643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3" name="Ellipse 1632"/>
          <p:cNvSpPr/>
          <p:nvPr/>
        </p:nvSpPr>
        <p:spPr>
          <a:xfrm>
            <a:off x="961336" y="5285601"/>
            <a:ext cx="156434" cy="15643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4" name="Ellipse 1633"/>
          <p:cNvSpPr/>
          <p:nvPr/>
        </p:nvSpPr>
        <p:spPr>
          <a:xfrm>
            <a:off x="1403648" y="5285601"/>
            <a:ext cx="156434" cy="15643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35" name="Connecteur droit 1634"/>
          <p:cNvCxnSpPr>
            <a:stCxn id="1632" idx="4"/>
            <a:endCxn id="1633" idx="7"/>
          </p:cNvCxnSpPr>
          <p:nvPr/>
        </p:nvCxnSpPr>
        <p:spPr>
          <a:xfrm flipH="1">
            <a:off x="1094861" y="5077021"/>
            <a:ext cx="170980" cy="231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6" name="Connecteur droit 1635"/>
          <p:cNvCxnSpPr>
            <a:stCxn id="1632" idx="4"/>
            <a:endCxn id="1634" idx="1"/>
          </p:cNvCxnSpPr>
          <p:nvPr/>
        </p:nvCxnSpPr>
        <p:spPr>
          <a:xfrm>
            <a:off x="1265841" y="5077021"/>
            <a:ext cx="160716" cy="231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7" name="Groupe 659"/>
          <p:cNvGrpSpPr/>
          <p:nvPr/>
        </p:nvGrpSpPr>
        <p:grpSpPr>
          <a:xfrm>
            <a:off x="482402" y="5439662"/>
            <a:ext cx="1713334" cy="1114277"/>
            <a:chOff x="482402" y="5442035"/>
            <a:chExt cx="1713334" cy="1114277"/>
          </a:xfrm>
        </p:grpSpPr>
        <p:sp>
          <p:nvSpPr>
            <p:cNvPr id="1638" name="Ellipse 1637"/>
            <p:cNvSpPr/>
            <p:nvPr/>
          </p:nvSpPr>
          <p:spPr>
            <a:xfrm>
              <a:off x="603735" y="5721995"/>
              <a:ext cx="156434" cy="15643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9" name="Ellipse 1638"/>
            <p:cNvSpPr/>
            <p:nvPr/>
          </p:nvSpPr>
          <p:spPr>
            <a:xfrm>
              <a:off x="954954" y="5721995"/>
              <a:ext cx="156434" cy="15643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0" name="Ellipse 1639"/>
            <p:cNvSpPr/>
            <p:nvPr/>
          </p:nvSpPr>
          <p:spPr>
            <a:xfrm>
              <a:off x="1408876" y="5721995"/>
              <a:ext cx="156434" cy="15643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1" name="Ellipse 1640"/>
            <p:cNvSpPr/>
            <p:nvPr/>
          </p:nvSpPr>
          <p:spPr>
            <a:xfrm>
              <a:off x="1819963" y="5721995"/>
              <a:ext cx="156434" cy="15643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42" name="Connecteur droit 1641"/>
            <p:cNvCxnSpPr>
              <a:stCxn id="1633" idx="4"/>
              <a:endCxn id="1638" idx="0"/>
            </p:cNvCxnSpPr>
            <p:nvPr/>
          </p:nvCxnSpPr>
          <p:spPr>
            <a:xfrm flipH="1">
              <a:off x="681952" y="5442035"/>
              <a:ext cx="357601" cy="279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3" name="Connecteur droit 1642"/>
            <p:cNvCxnSpPr>
              <a:stCxn id="1633" idx="4"/>
              <a:endCxn id="1639" idx="0"/>
            </p:cNvCxnSpPr>
            <p:nvPr/>
          </p:nvCxnSpPr>
          <p:spPr>
            <a:xfrm flipH="1">
              <a:off x="1033171" y="5442035"/>
              <a:ext cx="6382" cy="279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4" name="Connecteur droit 1643"/>
            <p:cNvCxnSpPr>
              <a:stCxn id="1634" idx="4"/>
              <a:endCxn id="1640" idx="0"/>
            </p:cNvCxnSpPr>
            <p:nvPr/>
          </p:nvCxnSpPr>
          <p:spPr>
            <a:xfrm>
              <a:off x="1481865" y="5442035"/>
              <a:ext cx="5228" cy="279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5" name="Connecteur droit 1644"/>
            <p:cNvCxnSpPr>
              <a:stCxn id="1634" idx="4"/>
              <a:endCxn id="1641" idx="0"/>
            </p:cNvCxnSpPr>
            <p:nvPr/>
          </p:nvCxnSpPr>
          <p:spPr>
            <a:xfrm>
              <a:off x="1481865" y="5442035"/>
              <a:ext cx="416315" cy="279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6" name="Ellipse 1645"/>
            <p:cNvSpPr/>
            <p:nvPr/>
          </p:nvSpPr>
          <p:spPr>
            <a:xfrm>
              <a:off x="482402" y="6034864"/>
              <a:ext cx="156434" cy="15643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7" name="Ellipse 1646"/>
            <p:cNvSpPr/>
            <p:nvPr/>
          </p:nvSpPr>
          <p:spPr>
            <a:xfrm>
              <a:off x="672588" y="6034864"/>
              <a:ext cx="156434" cy="15643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8" name="Ellipse 1647"/>
            <p:cNvSpPr/>
            <p:nvPr/>
          </p:nvSpPr>
          <p:spPr>
            <a:xfrm>
              <a:off x="867372" y="6034864"/>
              <a:ext cx="156434" cy="15643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9" name="Ellipse 1648"/>
            <p:cNvSpPr/>
            <p:nvPr/>
          </p:nvSpPr>
          <p:spPr>
            <a:xfrm>
              <a:off x="1051397" y="6034864"/>
              <a:ext cx="156434" cy="15643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0" name="Ellipse 1649"/>
            <p:cNvSpPr/>
            <p:nvPr/>
          </p:nvSpPr>
          <p:spPr>
            <a:xfrm>
              <a:off x="1416600" y="6399878"/>
              <a:ext cx="156434" cy="15643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1" name="Ellipse 1650"/>
            <p:cNvSpPr/>
            <p:nvPr/>
          </p:nvSpPr>
          <p:spPr>
            <a:xfrm>
              <a:off x="1608258" y="6399878"/>
              <a:ext cx="156434" cy="15643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2" name="Ellipse 1651"/>
            <p:cNvSpPr/>
            <p:nvPr/>
          </p:nvSpPr>
          <p:spPr>
            <a:xfrm>
              <a:off x="1853624" y="6399878"/>
              <a:ext cx="156434" cy="15643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3" name="Ellipse 1652"/>
            <p:cNvSpPr/>
            <p:nvPr/>
          </p:nvSpPr>
          <p:spPr>
            <a:xfrm>
              <a:off x="2039302" y="6399878"/>
              <a:ext cx="156434" cy="15643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4" name="Ellipse 1653"/>
            <p:cNvSpPr/>
            <p:nvPr/>
          </p:nvSpPr>
          <p:spPr>
            <a:xfrm>
              <a:off x="1513165" y="6034864"/>
              <a:ext cx="156434" cy="15643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5" name="Ellipse 1654"/>
            <p:cNvSpPr/>
            <p:nvPr/>
          </p:nvSpPr>
          <p:spPr>
            <a:xfrm>
              <a:off x="1721745" y="6034864"/>
              <a:ext cx="156434" cy="15643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6" name="Ellipse 1655"/>
            <p:cNvSpPr/>
            <p:nvPr/>
          </p:nvSpPr>
          <p:spPr>
            <a:xfrm>
              <a:off x="1930324" y="6034864"/>
              <a:ext cx="156434" cy="15643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57" name="Connecteur droit 1656"/>
            <p:cNvCxnSpPr>
              <a:stCxn id="1638" idx="4"/>
              <a:endCxn id="1646" idx="0"/>
            </p:cNvCxnSpPr>
            <p:nvPr/>
          </p:nvCxnSpPr>
          <p:spPr>
            <a:xfrm flipH="1">
              <a:off x="560619" y="5878429"/>
              <a:ext cx="121333" cy="156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8" name="Connecteur droit 1657"/>
            <p:cNvCxnSpPr>
              <a:stCxn id="1638" idx="4"/>
              <a:endCxn id="1647" idx="0"/>
            </p:cNvCxnSpPr>
            <p:nvPr/>
          </p:nvCxnSpPr>
          <p:spPr>
            <a:xfrm>
              <a:off x="681952" y="5878429"/>
              <a:ext cx="68853" cy="156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9" name="Connecteur droit 1658"/>
            <p:cNvCxnSpPr>
              <a:stCxn id="1639" idx="4"/>
              <a:endCxn id="1648" idx="0"/>
            </p:cNvCxnSpPr>
            <p:nvPr/>
          </p:nvCxnSpPr>
          <p:spPr>
            <a:xfrm flipH="1">
              <a:off x="945589" y="5878429"/>
              <a:ext cx="87582" cy="156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0" name="Connecteur droit 1659"/>
            <p:cNvCxnSpPr>
              <a:stCxn id="1639" idx="4"/>
              <a:endCxn id="1649" idx="0"/>
            </p:cNvCxnSpPr>
            <p:nvPr/>
          </p:nvCxnSpPr>
          <p:spPr>
            <a:xfrm>
              <a:off x="1033171" y="5878429"/>
              <a:ext cx="96443" cy="156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1" name="Connecteur droit 1660"/>
            <p:cNvCxnSpPr>
              <a:stCxn id="1640" idx="4"/>
              <a:endCxn id="1654" idx="0"/>
            </p:cNvCxnSpPr>
            <p:nvPr/>
          </p:nvCxnSpPr>
          <p:spPr>
            <a:xfrm>
              <a:off x="1487093" y="5878430"/>
              <a:ext cx="104290" cy="156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2" name="Connecteur droit 1661"/>
            <p:cNvCxnSpPr>
              <a:stCxn id="1641" idx="4"/>
              <a:endCxn id="1655" idx="0"/>
            </p:cNvCxnSpPr>
            <p:nvPr/>
          </p:nvCxnSpPr>
          <p:spPr>
            <a:xfrm flipH="1">
              <a:off x="1799962" y="5878430"/>
              <a:ext cx="98218" cy="156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3" name="Connecteur droit 1662"/>
            <p:cNvCxnSpPr>
              <a:stCxn id="1641" idx="4"/>
              <a:endCxn id="1656" idx="0"/>
            </p:cNvCxnSpPr>
            <p:nvPr/>
          </p:nvCxnSpPr>
          <p:spPr>
            <a:xfrm>
              <a:off x="1898180" y="5878430"/>
              <a:ext cx="110361" cy="156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4" name="Connecteur droit 1663"/>
            <p:cNvCxnSpPr>
              <a:stCxn id="1654" idx="4"/>
              <a:endCxn id="1650" idx="0"/>
            </p:cNvCxnSpPr>
            <p:nvPr/>
          </p:nvCxnSpPr>
          <p:spPr>
            <a:xfrm flipH="1">
              <a:off x="1494817" y="6191298"/>
              <a:ext cx="96566" cy="2085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5" name="Connecteur droit 1664"/>
            <p:cNvCxnSpPr>
              <a:stCxn id="1654" idx="4"/>
              <a:endCxn id="1651" idx="0"/>
            </p:cNvCxnSpPr>
            <p:nvPr/>
          </p:nvCxnSpPr>
          <p:spPr>
            <a:xfrm>
              <a:off x="1591383" y="6191298"/>
              <a:ext cx="95093" cy="2085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6" name="Connecteur droit 1665"/>
            <p:cNvCxnSpPr>
              <a:stCxn id="1656" idx="4"/>
              <a:endCxn id="1652" idx="0"/>
            </p:cNvCxnSpPr>
            <p:nvPr/>
          </p:nvCxnSpPr>
          <p:spPr>
            <a:xfrm flipH="1">
              <a:off x="1931842" y="6191298"/>
              <a:ext cx="76699" cy="2085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7" name="Connecteur droit 1666"/>
            <p:cNvCxnSpPr>
              <a:stCxn id="1656" idx="4"/>
              <a:endCxn id="1653" idx="0"/>
            </p:cNvCxnSpPr>
            <p:nvPr/>
          </p:nvCxnSpPr>
          <p:spPr>
            <a:xfrm>
              <a:off x="2008541" y="6191298"/>
              <a:ext cx="108978" cy="2085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8" name="Ellipse 1667"/>
            <p:cNvSpPr/>
            <p:nvPr/>
          </p:nvSpPr>
          <p:spPr>
            <a:xfrm>
              <a:off x="1298515" y="6034864"/>
              <a:ext cx="156434" cy="15643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69" name="Connecteur droit 1668"/>
            <p:cNvCxnSpPr>
              <a:stCxn id="1640" idx="4"/>
              <a:endCxn id="1668" idx="0"/>
            </p:cNvCxnSpPr>
            <p:nvPr/>
          </p:nvCxnSpPr>
          <p:spPr>
            <a:xfrm flipH="1">
              <a:off x="1376732" y="5878430"/>
              <a:ext cx="110361" cy="156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0" name="Connecteur droit avec flèche 1669"/>
          <p:cNvCxnSpPr/>
          <p:nvPr/>
        </p:nvCxnSpPr>
        <p:spPr>
          <a:xfrm>
            <a:off x="1259632" y="4581755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1" name="ZoneTexte 1670"/>
          <p:cNvSpPr txBox="1"/>
          <p:nvPr/>
        </p:nvSpPr>
        <p:spPr>
          <a:xfrm>
            <a:off x="2555777" y="436747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0000"/>
                </a:solidFill>
              </a:rPr>
              <a:t>Random </a:t>
            </a:r>
            <a:r>
              <a:rPr lang="fr-FR" sz="1200" b="1" i="1" dirty="0" err="1" smtClean="0">
                <a:solidFill>
                  <a:srgbClr val="FF0000"/>
                </a:solidFill>
              </a:rPr>
              <a:t>Feature</a:t>
            </a:r>
            <a:r>
              <a:rPr lang="fr-FR" sz="1200" b="1" i="1" dirty="0" smtClean="0">
                <a:solidFill>
                  <a:srgbClr val="FF0000"/>
                </a:solidFill>
              </a:rPr>
              <a:t> </a:t>
            </a:r>
            <a:r>
              <a:rPr lang="fr-FR" sz="1200" b="1" i="1" dirty="0" err="1" smtClean="0">
                <a:solidFill>
                  <a:srgbClr val="FF0000"/>
                </a:solidFill>
              </a:rPr>
              <a:t>Selection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" grpId="0"/>
      <p:bldP spid="1632" grpId="0" animBg="1"/>
      <p:bldP spid="1633" grpId="0" animBg="1"/>
      <p:bldP spid="1634" grpId="0" animBg="1"/>
      <p:bldP spid="167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Données importantes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Les données à paramétrer</a:t>
            </a:r>
          </a:p>
          <a:p>
            <a:pPr lvl="1"/>
            <a:r>
              <a:rPr lang="fr-FR" smtClean="0"/>
              <a:t>Nombre d’arbres de la forêt</a:t>
            </a:r>
          </a:p>
          <a:p>
            <a:pPr lvl="1"/>
            <a:r>
              <a:rPr lang="fr-FR" smtClean="0"/>
              <a:t>Profondeur des arbres</a:t>
            </a:r>
          </a:p>
          <a:p>
            <a:pPr lvl="1"/>
            <a:r>
              <a:rPr lang="fr-FR" smtClean="0"/>
              <a:t>Nombre de paramètres considérés pour construire chaque arbre</a:t>
            </a:r>
          </a:p>
          <a:p>
            <a:pPr lvl="1"/>
            <a:r>
              <a:rPr lang="fr-FR" smtClean="0"/>
              <a:t>Choix des paramètres parmi l’ensemble des paramètres initiaux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87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Forest-RC (ou Random Forests - Random Combinations)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Variante de Forest-RI, Définie par Breiman en 2001</a:t>
            </a:r>
          </a:p>
          <a:p>
            <a:r>
              <a:rPr lang="fr-FR" smtClean="0"/>
              <a:t>Permet de palier certaines limites de Forest-RI quand il y a peu de caractéristiques</a:t>
            </a:r>
          </a:p>
          <a:p>
            <a:pPr lvl="1"/>
            <a:r>
              <a:rPr lang="fr-FR" smtClean="0"/>
              <a:t>Choisir pour K une fraction relativement importante de l’ensemble de ces caractéristiques peut entrainer une diminution de la diversité dans l’ensemble</a:t>
            </a:r>
          </a:p>
          <a:p>
            <a:r>
              <a:rPr lang="fr-FR" smtClean="0"/>
              <a:t>Au lieu de sélectionner la meilleure caractéristique parmi les K choisies au hasard, on calcule K combinaisons linéaires de F caractéristiques (avec F pas nécessairement égal à K)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88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Forest-RC (ou Random Forests - Random Combinations)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mtClean="0"/>
              <a:t>Principe</a:t>
            </a:r>
          </a:p>
          <a:p>
            <a:pPr lvl="1"/>
            <a:r>
              <a:rPr lang="fr-FR" smtClean="0"/>
              <a:t>On choisit aléatoirement F caractéristiques puis on les combine à l’aide de K jeux de coefficients également choisis aléatoirement dans l’intervalle  [-1, 1]</a:t>
            </a:r>
          </a:p>
          <a:p>
            <a:pPr lvl="1"/>
            <a:r>
              <a:rPr lang="fr-FR" smtClean="0"/>
              <a:t>Une fois les K combinaisons linéaires générées, on choisit celle qui offre le meilleur partitionnement</a:t>
            </a:r>
          </a:p>
          <a:p>
            <a:r>
              <a:rPr lang="fr-FR" smtClean="0"/>
              <a:t>Plus adapté que Forest-RI aux problèmes dont l’espace de description est de dimension faible</a:t>
            </a:r>
          </a:p>
          <a:p>
            <a:r>
              <a:rPr lang="fr-FR" smtClean="0"/>
              <a:t>Mais le gain de performance est souvent peu significatif pour un algorithme plus difficile à maîtriser que Forest-RI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89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Domaines d’application du Data mining (3)</a:t>
            </a:r>
            <a:endParaRPr lang="fr-FR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Activités industrielles</a:t>
            </a:r>
          </a:p>
          <a:p>
            <a:pPr lvl="1"/>
            <a:r>
              <a:rPr lang="fr-FR" dirty="0" smtClean="0"/>
              <a:t>détection et diagnostic de pannes et de défauts</a:t>
            </a:r>
          </a:p>
          <a:p>
            <a:pPr lvl="1"/>
            <a:r>
              <a:rPr lang="fr-FR" dirty="0" smtClean="0"/>
              <a:t>analyse des flux dans les réseaux de distribution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Activités scientifiques</a:t>
            </a:r>
          </a:p>
          <a:p>
            <a:pPr lvl="1"/>
            <a:r>
              <a:rPr lang="fr-FR" dirty="0" smtClean="0"/>
              <a:t>diagnostic médical, santé publique : ex, étude du génome</a:t>
            </a:r>
          </a:p>
          <a:p>
            <a:pPr lvl="1"/>
            <a:r>
              <a:rPr lang="fr-FR" dirty="0" smtClean="0"/>
              <a:t>analyse chimique, biologique et pharmaceutique</a:t>
            </a:r>
          </a:p>
          <a:p>
            <a:pPr lvl="1"/>
            <a:r>
              <a:rPr lang="fr-FR" dirty="0" smtClean="0"/>
              <a:t>exploitation de données astronomiques</a:t>
            </a:r>
          </a:p>
          <a:p>
            <a:pPr lvl="1"/>
            <a:r>
              <a:rPr lang="fr-FR" dirty="0" smtClean="0"/>
              <a:t>recherche </a:t>
            </a:r>
            <a:r>
              <a:rPr lang="fr-FR" dirty="0" smtClean="0"/>
              <a:t>d’information dans les grands volumes de données multimédia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3B85-6EB1-44FB-82F4-8665E05D8DA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54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D’autres algorithmes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2" y="1828800"/>
            <a:ext cx="7920878" cy="4768552"/>
          </a:xfrm>
        </p:spPr>
        <p:txBody>
          <a:bodyPr>
            <a:noAutofit/>
          </a:bodyPr>
          <a:lstStyle/>
          <a:p>
            <a:r>
              <a:rPr lang="en-US" sz="1400" dirty="0" smtClean="0"/>
              <a:t>Extremely Randomized RF (</a:t>
            </a:r>
            <a:r>
              <a:rPr lang="fr-FR" sz="1400" dirty="0" err="1" smtClean="0"/>
              <a:t>Geurts</a:t>
            </a:r>
            <a:r>
              <a:rPr lang="fr-FR" sz="1400" dirty="0" smtClean="0"/>
              <a:t> 2006)</a:t>
            </a:r>
            <a:endParaRPr lang="en-US" sz="1400" dirty="0" smtClean="0"/>
          </a:p>
          <a:p>
            <a:r>
              <a:rPr lang="en-US" sz="1400" dirty="0" smtClean="0"/>
              <a:t>Weighted Voting Random Forest (</a:t>
            </a:r>
            <a:r>
              <a:rPr lang="en-US" sz="1400" dirty="0" err="1" smtClean="0"/>
              <a:t>Robnik-Sikonja</a:t>
            </a:r>
            <a:r>
              <a:rPr lang="en-US" sz="1400" dirty="0" smtClean="0"/>
              <a:t> 2004)</a:t>
            </a:r>
          </a:p>
          <a:p>
            <a:r>
              <a:rPr lang="en-US" sz="1400" dirty="0" smtClean="0"/>
              <a:t>Balanced Random Forests (Chen 2004)</a:t>
            </a:r>
          </a:p>
          <a:p>
            <a:r>
              <a:rPr lang="en-US" sz="1400" dirty="0" smtClean="0"/>
              <a:t>Weighted Random Forests (Chen 2004)</a:t>
            </a:r>
          </a:p>
          <a:p>
            <a:r>
              <a:rPr lang="en-US" sz="1400" dirty="0" smtClean="0"/>
              <a:t>Rotation Forest (Rodriguez 2006)</a:t>
            </a:r>
          </a:p>
          <a:p>
            <a:r>
              <a:rPr lang="en-US" sz="1400" dirty="0" smtClean="0"/>
              <a:t>Probabilistic Random Forest (</a:t>
            </a:r>
            <a:r>
              <a:rPr lang="en-US" sz="1400" dirty="0" err="1" smtClean="0"/>
              <a:t>Breitenbach</a:t>
            </a:r>
            <a:r>
              <a:rPr lang="en-US" sz="1400" dirty="0" smtClean="0"/>
              <a:t> 2002)</a:t>
            </a:r>
          </a:p>
          <a:p>
            <a:r>
              <a:rPr lang="fr-FR" sz="1400" dirty="0" smtClean="0"/>
              <a:t>"Meta" </a:t>
            </a:r>
            <a:r>
              <a:rPr lang="fr-FR" sz="1400" dirty="0" err="1" smtClean="0"/>
              <a:t>Random</a:t>
            </a:r>
            <a:r>
              <a:rPr lang="fr-FR" sz="1400" dirty="0" smtClean="0"/>
              <a:t> </a:t>
            </a:r>
            <a:r>
              <a:rPr lang="fr-FR" sz="1400" dirty="0" err="1" smtClean="0"/>
              <a:t>Forests</a:t>
            </a:r>
            <a:r>
              <a:rPr lang="fr-FR" sz="1400" dirty="0" smtClean="0"/>
              <a:t> (</a:t>
            </a:r>
            <a:r>
              <a:rPr lang="fr-FR" sz="1400" dirty="0" err="1" smtClean="0"/>
              <a:t>Boinee</a:t>
            </a:r>
            <a:r>
              <a:rPr lang="fr-FR" sz="1400" dirty="0" smtClean="0"/>
              <a:t> 2005)</a:t>
            </a:r>
          </a:p>
          <a:p>
            <a:pPr lvl="1"/>
            <a:r>
              <a:rPr lang="fr-FR" sz="1200" dirty="0" err="1" smtClean="0"/>
              <a:t>Bagged</a:t>
            </a:r>
            <a:r>
              <a:rPr lang="fr-FR" sz="1200" dirty="0" smtClean="0"/>
              <a:t> </a:t>
            </a:r>
            <a:r>
              <a:rPr lang="fr-FR" sz="1200" dirty="0" err="1" smtClean="0"/>
              <a:t>Random</a:t>
            </a:r>
            <a:r>
              <a:rPr lang="fr-FR" sz="1200" dirty="0" smtClean="0"/>
              <a:t> Forest (</a:t>
            </a:r>
            <a:r>
              <a:rPr lang="fr-FR" sz="1200" dirty="0" err="1" smtClean="0"/>
              <a:t>BgRF</a:t>
            </a:r>
            <a:r>
              <a:rPr lang="fr-FR" sz="1200" dirty="0" smtClean="0"/>
              <a:t>)</a:t>
            </a:r>
          </a:p>
          <a:p>
            <a:pPr lvl="1"/>
            <a:r>
              <a:rPr lang="fr-FR" sz="1200" dirty="0" err="1" smtClean="0"/>
              <a:t>AdaBoosted</a:t>
            </a:r>
            <a:r>
              <a:rPr lang="fr-FR" sz="1200" dirty="0" smtClean="0"/>
              <a:t> </a:t>
            </a:r>
            <a:r>
              <a:rPr lang="fr-FR" sz="1200" dirty="0" err="1" smtClean="0"/>
              <a:t>Random</a:t>
            </a:r>
            <a:r>
              <a:rPr lang="fr-FR" sz="1200" dirty="0" smtClean="0"/>
              <a:t> Forest (ABRF)</a:t>
            </a:r>
          </a:p>
          <a:p>
            <a:r>
              <a:rPr lang="fr-FR" sz="1400" dirty="0" smtClean="0"/>
              <a:t>On-line </a:t>
            </a:r>
            <a:r>
              <a:rPr lang="fr-FR" sz="1400" dirty="0" err="1" smtClean="0"/>
              <a:t>Random</a:t>
            </a:r>
            <a:r>
              <a:rPr lang="fr-FR" sz="1400" dirty="0" smtClean="0"/>
              <a:t> Forest,</a:t>
            </a:r>
          </a:p>
          <a:p>
            <a:r>
              <a:rPr lang="fr-FR" sz="1400" dirty="0" err="1" smtClean="0"/>
              <a:t>Hierarchical</a:t>
            </a:r>
            <a:r>
              <a:rPr lang="fr-FR" sz="1400" dirty="0" smtClean="0"/>
              <a:t> </a:t>
            </a:r>
            <a:r>
              <a:rPr lang="fr-FR" sz="1400" dirty="0" err="1" smtClean="0"/>
              <a:t>Random</a:t>
            </a:r>
            <a:r>
              <a:rPr lang="fr-FR" sz="1400" dirty="0" smtClean="0"/>
              <a:t> Forest, …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90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Quelques exemples concrets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91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re 2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Implémentation des RF dans la </a:t>
            </a:r>
            <a:r>
              <a:rPr lang="fr-FR" dirty="0" err="1" smtClean="0"/>
              <a:t>Kinect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2" y="1556792"/>
            <a:ext cx="7920878" cy="461540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Real-Time </a:t>
            </a:r>
            <a:r>
              <a:rPr lang="fr-FR" sz="2000" dirty="0" err="1" smtClean="0"/>
              <a:t>Human</a:t>
            </a:r>
            <a:r>
              <a:rPr lang="fr-FR" sz="2000" dirty="0" smtClean="0"/>
              <a:t> Pose Recognition in Parts </a:t>
            </a:r>
            <a:r>
              <a:rPr lang="fr-FR" sz="2000" dirty="0" err="1" smtClean="0"/>
              <a:t>from</a:t>
            </a:r>
            <a:r>
              <a:rPr lang="fr-FR" sz="2000" dirty="0" smtClean="0"/>
              <a:t> Single </a:t>
            </a:r>
            <a:r>
              <a:rPr lang="fr-FR" sz="2000" dirty="0" err="1" smtClean="0"/>
              <a:t>Depth</a:t>
            </a:r>
            <a:r>
              <a:rPr lang="fr-FR" sz="2000" dirty="0" smtClean="0"/>
              <a:t> Images (2011)</a:t>
            </a:r>
          </a:p>
          <a:p>
            <a:pPr lvl="1"/>
            <a:r>
              <a:rPr lang="en-US" sz="1600" dirty="0"/>
              <a:t>3 </a:t>
            </a:r>
            <a:r>
              <a:rPr lang="en-US" sz="1600" dirty="0" err="1" smtClean="0"/>
              <a:t>arbres</a:t>
            </a:r>
            <a:r>
              <a:rPr lang="en-US" sz="1600" dirty="0" smtClean="0"/>
              <a:t>, </a:t>
            </a:r>
            <a:r>
              <a:rPr lang="en-US" sz="1600" dirty="0" err="1" smtClean="0"/>
              <a:t>profondeur</a:t>
            </a:r>
            <a:r>
              <a:rPr lang="en-US" sz="1600" dirty="0" smtClean="0"/>
              <a:t> de 20, 300 000 images par </a:t>
            </a:r>
            <a:r>
              <a:rPr lang="en-US" sz="1600" dirty="0" err="1" smtClean="0"/>
              <a:t>arbre</a:t>
            </a:r>
            <a:r>
              <a:rPr lang="en-US" sz="1600" dirty="0" smtClean="0"/>
              <a:t>, ~4 000 </a:t>
            </a:r>
            <a:r>
              <a:rPr lang="en-US" sz="1600" dirty="0" err="1" smtClean="0"/>
              <a:t>caractéristiques</a:t>
            </a:r>
            <a:endParaRPr lang="en-US" sz="1600" dirty="0"/>
          </a:p>
          <a:p>
            <a:r>
              <a:rPr lang="en-US" dirty="0"/>
              <a:t>per tree, 2000 training example pixels per image, 2000 can-</a:t>
            </a:r>
          </a:p>
          <a:p>
            <a:r>
              <a:rPr lang="en-US" dirty="0" err="1"/>
              <a:t>didate</a:t>
            </a:r>
            <a:r>
              <a:rPr lang="en-US" dirty="0"/>
              <a:t> features</a:t>
            </a:r>
          </a:p>
          <a:p>
            <a:pPr lvl="1"/>
            <a:r>
              <a:rPr lang="fr-FR" sz="1800" dirty="0" smtClean="0"/>
              <a:t>per </a:t>
            </a:r>
            <a:r>
              <a:rPr lang="fr-FR" sz="1800" dirty="0" err="1" smtClean="0"/>
              <a:t>tree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92</a:t>
            </a:fld>
            <a:endParaRPr lang="fr-FR"/>
          </a:p>
        </p:txBody>
      </p:sp>
      <p:pic>
        <p:nvPicPr>
          <p:cNvPr id="807938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44258" r="12285" b="20435"/>
          <a:stretch>
            <a:fillRect/>
          </a:stretch>
        </p:blipFill>
        <p:spPr bwMode="auto">
          <a:xfrm>
            <a:off x="165864" y="2650560"/>
            <a:ext cx="87214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7939" name="Picture 3"/>
          <p:cNvPicPr>
            <a:picLocks noChangeAspect="1" noChangeArrowheads="1"/>
          </p:cNvPicPr>
          <p:nvPr/>
        </p:nvPicPr>
        <p:blipFill>
          <a:blip r:embed="rId3" cstate="print"/>
          <a:srcRect l="11260" t="40654" r="14861" b="29231"/>
          <a:stretch>
            <a:fillRect/>
          </a:stretch>
        </p:blipFill>
        <p:spPr bwMode="auto">
          <a:xfrm>
            <a:off x="70992" y="4809345"/>
            <a:ext cx="8893496" cy="193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Reconnaissance de positions statiques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Domaine de la reconnaissance de positions et de mouvements à partir de la </a:t>
            </a:r>
            <a:r>
              <a:rPr lang="fr-FR" dirty="0" err="1" smtClean="0"/>
              <a:t>Kinect</a:t>
            </a:r>
            <a:endParaRPr lang="fr-FR" dirty="0" smtClean="0"/>
          </a:p>
          <a:p>
            <a:pPr lvl="1"/>
            <a:r>
              <a:rPr lang="fr-FR" dirty="0" smtClean="0"/>
              <a:t>PFE Stéphanie Lopez – </a:t>
            </a:r>
            <a:r>
              <a:rPr lang="fr-FR" dirty="0" err="1" smtClean="0"/>
              <a:t>Perside</a:t>
            </a:r>
            <a:r>
              <a:rPr lang="fr-FR" dirty="0" smtClean="0"/>
              <a:t> </a:t>
            </a:r>
            <a:r>
              <a:rPr lang="fr-FR" dirty="0" err="1" smtClean="0"/>
              <a:t>Gbehounou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93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89040"/>
            <a:ext cx="3463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75600"/>
            <a:ext cx="4896544" cy="278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Reconnaissance de positions statiques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À partir de la Kinect, squelette</a:t>
            </a:r>
          </a:p>
          <a:p>
            <a:pPr lvl="1"/>
            <a:r>
              <a:rPr lang="fr-FR" smtClean="0"/>
              <a:t>20 jointures</a:t>
            </a:r>
          </a:p>
          <a:p>
            <a:pPr lvl="1"/>
            <a:endParaRPr lang="fr-FR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94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607430" cy="29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54" t="35573" r="18673" b="16083"/>
          <a:stretch/>
        </p:blipFill>
        <p:spPr>
          <a:xfrm>
            <a:off x="2627784" y="5301208"/>
            <a:ext cx="1111131" cy="92883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7914" r="26095" b="10272"/>
          <a:stretch/>
        </p:blipFill>
        <p:spPr>
          <a:xfrm>
            <a:off x="627461" y="5124177"/>
            <a:ext cx="1035324" cy="12829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17" b="85417" l="40313" r="73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67" t="7526" r="25826" b="12954"/>
          <a:stretch/>
        </p:blipFill>
        <p:spPr>
          <a:xfrm>
            <a:off x="755576" y="3284984"/>
            <a:ext cx="850052" cy="14399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78" b="7222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19" r="27414" b="27917"/>
          <a:stretch/>
        </p:blipFill>
        <p:spPr>
          <a:xfrm>
            <a:off x="2555776" y="3429000"/>
            <a:ext cx="859392" cy="14399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Reconnaissance de positions statiques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Base d’apprentissage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/>
              <a:t>11 classes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/>
              <a:t>1690 exemples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95</a:t>
            </a:fld>
            <a:endParaRPr lang="fr-FR"/>
          </a:p>
        </p:txBody>
      </p:sp>
      <p:graphicFrame>
        <p:nvGraphicFramePr>
          <p:cNvPr id="5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621931"/>
              </p:ext>
            </p:extLst>
          </p:nvPr>
        </p:nvGraphicFramePr>
        <p:xfrm>
          <a:off x="4023232" y="1196752"/>
          <a:ext cx="4871591" cy="541204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74318"/>
                <a:gridCol w="2018231"/>
                <a:gridCol w="1322289"/>
                <a:gridCol w="556753"/>
              </a:tblGrid>
              <a:tr h="60233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Positions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Annotations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14"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effectLst/>
                        </a:rPr>
                        <a:t>Position</a:t>
                      </a:r>
                      <a:r>
                        <a:rPr lang="fr-FR" sz="3200" baseline="0" dirty="0" smtClean="0">
                          <a:effectLst/>
                        </a:rPr>
                        <a:t>s </a:t>
                      </a:r>
                      <a:endParaRPr lang="fr-FR" sz="3200" b="1" baseline="0" dirty="0" smtClean="0">
                        <a:effectLst/>
                        <a:latin typeface="+mn-lt"/>
                      </a:endParaRPr>
                    </a:p>
                  </a:txBody>
                  <a:tcPr vert="wordArtVert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94">
                <a:tc rowSpan="4"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Debout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Main droite levée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0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25400" cmpd="sng"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94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Main gauche levée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1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25400" cmpd="sng"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94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2</a:t>
                      </a:r>
                      <a:r>
                        <a:rPr lang="fr-FR" sz="1700" baseline="0" dirty="0" smtClean="0">
                          <a:effectLst/>
                        </a:rPr>
                        <a:t> mains levées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2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25400" cmpd="sng"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94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2 mains baissées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3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25400" cmpd="sng"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94">
                <a:tc>
                  <a:txBody>
                    <a:bodyPr/>
                    <a:lstStyle/>
                    <a:p>
                      <a:pPr algn="ctr"/>
                      <a:r>
                        <a:rPr lang="fr-FR" sz="1700" b="0" dirty="0" smtClean="0">
                          <a:effectLst/>
                          <a:latin typeface="+mn-lt"/>
                        </a:rPr>
                        <a:t>Baissé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dirty="0" smtClean="0">
                          <a:effectLst/>
                          <a:latin typeface="+mn-lt"/>
                        </a:rPr>
                        <a:t>4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25400" cmpd="sng"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994">
                <a:tc rowSpan="4"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Assis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Main droite levée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5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25400" cmpd="sng"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94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Main gauche levée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6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25400" cmpd="sng"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94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2</a:t>
                      </a:r>
                      <a:r>
                        <a:rPr lang="fr-FR" sz="1700" baseline="0" dirty="0" smtClean="0">
                          <a:effectLst/>
                        </a:rPr>
                        <a:t> mains levées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7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25400" cmpd="sng"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94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2 mains baissées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8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25400" cmpd="sng"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94">
                <a:tc rowSpan="4"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Accroupi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Main droite levée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9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25400" cmpd="sng"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9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Main gauche levée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9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dirty="0" smtClean="0">
                          <a:effectLst/>
                        </a:rPr>
                        <a:t>2</a:t>
                      </a:r>
                      <a:r>
                        <a:rPr lang="fr-FR" sz="1700" baseline="0" dirty="0" smtClean="0">
                          <a:effectLst/>
                        </a:rPr>
                        <a:t> mains levées</a:t>
                      </a:r>
                      <a:endParaRPr lang="fr-FR" sz="1700" b="0" dirty="0" smtClean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63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2 mains baissées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>
                          <a:effectLst/>
                        </a:rPr>
                        <a:t>10</a:t>
                      </a:r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25400" cmpd="sng"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700" b="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Reconnaissance de positions statiques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Question à se poser</a:t>
            </a:r>
          </a:p>
          <a:p>
            <a:pPr lvl="1"/>
            <a:r>
              <a:rPr lang="fr-FR" smtClean="0"/>
              <a:t>Quel vecteur utiliser pour créer la forêt?</a:t>
            </a:r>
          </a:p>
          <a:p>
            <a:r>
              <a:rPr lang="fr-FR" smtClean="0"/>
              <a:t>Première idée</a:t>
            </a:r>
          </a:p>
          <a:p>
            <a:pPr lvl="1"/>
            <a:r>
              <a:rPr lang="fr-FR" smtClean="0"/>
              <a:t>Coordonnées  X, Y et Z de chaque jointure</a:t>
            </a:r>
          </a:p>
          <a:p>
            <a:pPr lvl="1"/>
            <a:r>
              <a:rPr lang="fr-FR" smtClean="0"/>
              <a:t>Vecteur de 60 caractéristiques</a:t>
            </a:r>
          </a:p>
          <a:p>
            <a:pPr lvl="1"/>
            <a:endParaRPr lang="fr-FR" smtClean="0"/>
          </a:p>
          <a:p>
            <a:r>
              <a:rPr lang="fr-FR" smtClean="0"/>
              <a:t>Est-ce suffisant?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96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7" b="85417" l="40313" r="73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67" t="7526" r="25826" b="12954"/>
          <a:stretch/>
        </p:blipFill>
        <p:spPr>
          <a:xfrm>
            <a:off x="6997570" y="2420888"/>
            <a:ext cx="1232794" cy="20882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Reconnaissance de positions statiques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Pour construire la forêt, on prend, pour choisir chaque nœud, √N caractéristiques (N étant le nombre total de caractéristiques)</a:t>
            </a:r>
          </a:p>
          <a:p>
            <a:r>
              <a:rPr lang="fr-FR" dirty="0" smtClean="0"/>
              <a:t>Si on considère 60 caractéristiques au total, on obtient entre 7 et 8 caractéristiques</a:t>
            </a:r>
          </a:p>
          <a:p>
            <a:pPr lvl="1"/>
            <a:r>
              <a:rPr lang="fr-FR" dirty="0" smtClean="0"/>
              <a:t>Pas suffisant</a:t>
            </a:r>
          </a:p>
          <a:p>
            <a:r>
              <a:rPr lang="fr-FR" dirty="0" smtClean="0"/>
              <a:t>Il faut donc trouver le moyen de de renforcer le vecteur de caractéristiques</a:t>
            </a:r>
          </a:p>
          <a:p>
            <a:pPr lvl="1"/>
            <a:r>
              <a:rPr lang="fr-FR" dirty="0" smtClean="0"/>
              <a:t>Mais ces nouvelles caractéristiques ne doivent pas être corrélées</a:t>
            </a:r>
          </a:p>
          <a:p>
            <a:r>
              <a:rPr lang="fr-FR" dirty="0" smtClean="0"/>
              <a:t>Comment les choisir?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97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Reconnaissance de positions statiques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2" y="1828800"/>
            <a:ext cx="7920878" cy="476855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On considère toutes les distances entre chaque jointure</a:t>
            </a:r>
          </a:p>
          <a:p>
            <a:pPr lvl="1"/>
            <a:r>
              <a:rPr lang="fr-FR" dirty="0" smtClean="0"/>
              <a:t>20 * 19 valeurs supplémentaires</a:t>
            </a:r>
          </a:p>
          <a:p>
            <a:r>
              <a:rPr lang="fr-FR" dirty="0" smtClean="0"/>
              <a:t>On rajoute tous les angles possibles entre les jointures</a:t>
            </a:r>
          </a:p>
          <a:p>
            <a:pPr lvl="1"/>
            <a:r>
              <a:rPr lang="fr-FR" dirty="0" smtClean="0"/>
              <a:t>20 * 19 * 18 valeurs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Au total on considère un vecteur de 7280 caractéristiques</a:t>
            </a:r>
          </a:p>
          <a:p>
            <a:endParaRPr lang="fr-FR" dirty="0"/>
          </a:p>
          <a:p>
            <a:r>
              <a:rPr lang="fr-FR" dirty="0" smtClean="0">
                <a:hlinkClick r:id="rId2"/>
              </a:rPr>
              <a:t>Démo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98</a:t>
            </a:fld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Reconnaissance d’actions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Quelques exemples d’actions qu’on souhaite reconnaitre</a:t>
            </a:r>
          </a:p>
          <a:p>
            <a:pPr lvl="1"/>
            <a:r>
              <a:rPr lang="fr-FR" dirty="0" smtClean="0"/>
              <a:t>Téléphoner</a:t>
            </a:r>
          </a:p>
          <a:p>
            <a:pPr lvl="1"/>
            <a:r>
              <a:rPr lang="fr-FR" dirty="0" smtClean="0"/>
              <a:t>Écrire à l’ordinateur</a:t>
            </a:r>
          </a:p>
          <a:p>
            <a:pPr lvl="1"/>
            <a:r>
              <a:rPr lang="fr-FR" dirty="0" smtClean="0"/>
              <a:t>Boire</a:t>
            </a:r>
          </a:p>
          <a:p>
            <a:pPr lvl="1"/>
            <a:r>
              <a:rPr lang="fr-FR" dirty="0" smtClean="0"/>
              <a:t>Écrire au tableau</a:t>
            </a:r>
          </a:p>
          <a:p>
            <a:pPr lvl="1"/>
            <a:r>
              <a:rPr lang="fr-FR" dirty="0" smtClean="0"/>
              <a:t>Etc.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E20-5294-4D57-B670-2C87905F5D0B}" type="slidenum">
              <a:rPr lang="fr-FR" smtClean="0"/>
              <a:pPr/>
              <a:t>99</a:t>
            </a:fld>
            <a:endParaRPr lang="fr-FR"/>
          </a:p>
        </p:txBody>
      </p:sp>
      <p:pic>
        <p:nvPicPr>
          <p:cNvPr id="715778" name="Picture 2"/>
          <p:cNvPicPr>
            <a:picLocks noChangeAspect="1" noChangeArrowheads="1"/>
          </p:cNvPicPr>
          <p:nvPr/>
        </p:nvPicPr>
        <p:blipFill>
          <a:blip r:embed="rId2" cstate="print"/>
          <a:srcRect r="55172"/>
          <a:stretch>
            <a:fillRect/>
          </a:stretch>
        </p:blipFill>
        <p:spPr bwMode="auto">
          <a:xfrm>
            <a:off x="6450238" y="2708920"/>
            <a:ext cx="244224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5172"/>
          <a:stretch>
            <a:fillRect/>
          </a:stretch>
        </p:blipFill>
        <p:spPr bwMode="auto">
          <a:xfrm>
            <a:off x="3635896" y="4423306"/>
            <a:ext cx="2520280" cy="222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Bois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ThèmeBois</Template>
  <TotalTime>32087</TotalTime>
  <Words>5939</Words>
  <Application>Microsoft Office PowerPoint</Application>
  <PresentationFormat>Affichage à l'écran (4:3)</PresentationFormat>
  <Paragraphs>1095</Paragraphs>
  <Slides>121</Slides>
  <Notes>43</Notes>
  <HiddenSlides>1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121</vt:i4>
      </vt:variant>
    </vt:vector>
  </HeadingPairs>
  <TitlesOfParts>
    <vt:vector size="137" baseType="lpstr">
      <vt:lpstr>Arial</vt:lpstr>
      <vt:lpstr>Century</vt:lpstr>
      <vt:lpstr>Constantia</vt:lpstr>
      <vt:lpstr>Franklin Gothic Book</vt:lpstr>
      <vt:lpstr>Helvetica Neue</vt:lpstr>
      <vt:lpstr>Lucida Bright Math Symbol</vt:lpstr>
      <vt:lpstr>Perpetua</vt:lpstr>
      <vt:lpstr>Symbol</vt:lpstr>
      <vt:lpstr>Tahoma</vt:lpstr>
      <vt:lpstr>Times New Roman</vt:lpstr>
      <vt:lpstr>Verdana</vt:lpstr>
      <vt:lpstr>Wingdings</vt:lpstr>
      <vt:lpstr>ThèmeBois</vt:lpstr>
      <vt:lpstr>Bitmap Image</vt:lpstr>
      <vt:lpstr>Image bitmap</vt:lpstr>
      <vt:lpstr>Microsoft Equation 3.0</vt:lpstr>
      <vt:lpstr>Introduction au data Mining  Clustering et apprentissage supervisé</vt:lpstr>
      <vt:lpstr>De la Statistique …</vt:lpstr>
      <vt:lpstr>… au Data mining</vt:lpstr>
      <vt:lpstr>Systèmes d’information et data mining</vt:lpstr>
      <vt:lpstr>Définition de l’exploitation des données (data mining)</vt:lpstr>
      <vt:lpstr>Terminologie</vt:lpstr>
      <vt:lpstr>Domaines d’application du Data mining (1)</vt:lpstr>
      <vt:lpstr>Domaines d’application du Data mining (2)</vt:lpstr>
      <vt:lpstr>Domaines d’application du Data mining (3)</vt:lpstr>
      <vt:lpstr>La découverte de connaissances dans les données</vt:lpstr>
      <vt:lpstr> Data mining</vt:lpstr>
      <vt:lpstr> Data mining</vt:lpstr>
      <vt:lpstr> Data mining</vt:lpstr>
      <vt:lpstr>Data mining : Classification</vt:lpstr>
      <vt:lpstr>Classification</vt:lpstr>
      <vt:lpstr>Un exemple schématique avec 2 classes</vt:lpstr>
      <vt:lpstr>Classification par analyse discriminante</vt:lpstr>
      <vt:lpstr>Classification par arbre de décision</vt:lpstr>
      <vt:lpstr>Classification par machine à noyaux</vt:lpstr>
      <vt:lpstr>Data mining : Estimation</vt:lpstr>
      <vt:lpstr>Régression linéaire simple</vt:lpstr>
      <vt:lpstr>Machines à noyaux : Réseau de neurones &amp; SVM</vt:lpstr>
      <vt:lpstr>Data mining : Recherche de règles</vt:lpstr>
      <vt:lpstr>Data mining : Segmentation / partitionnement (clustering)</vt:lpstr>
      <vt:lpstr>Clustering</vt:lpstr>
      <vt:lpstr>Supervisé vs NON supervisé</vt:lpstr>
      <vt:lpstr>Validation dans le cas supervisé</vt:lpstr>
      <vt:lpstr>Intégration de la connaissance</vt:lpstr>
      <vt:lpstr>Logiciels de Data Mining</vt:lpstr>
      <vt:lpstr> Clustering – K-means</vt:lpstr>
      <vt:lpstr>Clustering</vt:lpstr>
      <vt:lpstr>Qu’est-ce que le clustering ?</vt:lpstr>
      <vt:lpstr>Quelques applications du clustering</vt:lpstr>
      <vt:lpstr>Comment déterminer une bonne segmentation ?</vt:lpstr>
      <vt:lpstr> Approches de Clustering</vt:lpstr>
      <vt:lpstr>Algorithmes à partionnement</vt:lpstr>
      <vt:lpstr>K-Means</vt:lpstr>
      <vt:lpstr>Algorithme</vt:lpstr>
      <vt:lpstr>Exemple de K-Means (k=2)</vt:lpstr>
      <vt:lpstr>K-means Clustering Demo</vt:lpstr>
      <vt:lpstr>Avantages de K-means</vt:lpstr>
      <vt:lpstr>Inconvénients de K-means</vt:lpstr>
      <vt:lpstr> Arbres de Décision</vt:lpstr>
      <vt:lpstr>Apprentissage supervisé</vt:lpstr>
      <vt:lpstr>Types de données</vt:lpstr>
      <vt:lpstr>Arbres de décision - Analogie</vt:lpstr>
      <vt:lpstr>Généralités – Arbre de décision</vt:lpstr>
      <vt:lpstr>Généralités – Arbre de décision</vt:lpstr>
      <vt:lpstr>Un exemple simple</vt:lpstr>
      <vt:lpstr>Construction d’un arbre</vt:lpstr>
      <vt:lpstr>Algorithme de base</vt:lpstr>
      <vt:lpstr>Terminaison </vt:lpstr>
      <vt:lpstr>Combien d’arbres de décision?</vt:lpstr>
      <vt:lpstr>Théorie de l’information</vt:lpstr>
      <vt:lpstr>Météo et match de foot</vt:lpstr>
      <vt:lpstr>Un exemple simple</vt:lpstr>
      <vt:lpstr>Quel attribut faut-il sélectionner?</vt:lpstr>
      <vt:lpstr>Construction d’un arbre de décision – quel attribut placer en racine?</vt:lpstr>
      <vt:lpstr>Notion d’entropie – illustration</vt:lpstr>
      <vt:lpstr>Entropie</vt:lpstr>
      <vt:lpstr>Lien entre gain d’information et entropie</vt:lpstr>
      <vt:lpstr>Entropie pour 3 probabilités</vt:lpstr>
      <vt:lpstr>Calcul du gain d’information pour un attribut</vt:lpstr>
      <vt:lpstr>Gain d’information total pour Outlook</vt:lpstr>
      <vt:lpstr>Arbre de décision final</vt:lpstr>
      <vt:lpstr>Extensions de l’algorithme</vt:lpstr>
      <vt:lpstr>Les valeurs manquantes</vt:lpstr>
      <vt:lpstr>Définir la bonne taille de l’arbre</vt:lpstr>
      <vt:lpstr>Validation du modèle</vt:lpstr>
      <vt:lpstr>Validation croisée</vt:lpstr>
      <vt:lpstr>Avantages des arbres de classification</vt:lpstr>
      <vt:lpstr>Désavantages</vt:lpstr>
      <vt:lpstr>Désavantages</vt:lpstr>
      <vt:lpstr>Fouille de Données et  Forêts aléatoires</vt:lpstr>
      <vt:lpstr>La sagesse des foules</vt:lpstr>
      <vt:lpstr>Vers une combinaison d’arbres de décision</vt:lpstr>
      <vt:lpstr>Bootstrap Aggregating</vt:lpstr>
      <vt:lpstr>Random Feature Selection</vt:lpstr>
      <vt:lpstr>Random Feature Selection</vt:lpstr>
      <vt:lpstr>Définition</vt:lpstr>
      <vt:lpstr>Définition</vt:lpstr>
      <vt:lpstr>Principe des forêts aléatoires</vt:lpstr>
      <vt:lpstr>Forest-RI</vt:lpstr>
      <vt:lpstr>Forest-RI - Algorithme</vt:lpstr>
      <vt:lpstr>Forest-RI - Algorithme</vt:lpstr>
      <vt:lpstr>Bagging et Random Feature Selection</vt:lpstr>
      <vt:lpstr>Données importantes</vt:lpstr>
      <vt:lpstr>Forest-RC (ou Random Forests - Random Combinations)</vt:lpstr>
      <vt:lpstr>Forest-RC (ou Random Forests - Random Combinations)</vt:lpstr>
      <vt:lpstr>D’autres algorithmes</vt:lpstr>
      <vt:lpstr>Quelques exemples concrets</vt:lpstr>
      <vt:lpstr>Implémentation des RF dans la Kinect</vt:lpstr>
      <vt:lpstr>Reconnaissance de positions statiques</vt:lpstr>
      <vt:lpstr>Reconnaissance de positions statiques</vt:lpstr>
      <vt:lpstr>Reconnaissance de positions statiques</vt:lpstr>
      <vt:lpstr>Reconnaissance de positions statiques</vt:lpstr>
      <vt:lpstr>Reconnaissance de positions statiques</vt:lpstr>
      <vt:lpstr>Reconnaissance de positions statiques</vt:lpstr>
      <vt:lpstr>Reconnaissance d’actions</vt:lpstr>
      <vt:lpstr>Reconnaissance d’actions</vt:lpstr>
      <vt:lpstr>Reconnaissance d’action</vt:lpstr>
      <vt:lpstr>Assemblage de composants</vt:lpstr>
      <vt:lpstr>Assemblage de composants</vt:lpstr>
      <vt:lpstr>Assemblage de composants</vt:lpstr>
      <vt:lpstr>Assemblage de composants</vt:lpstr>
      <vt:lpstr>Assemblage de composants</vt:lpstr>
      <vt:lpstr>Assemblage de composants</vt:lpstr>
      <vt:lpstr>Reconnaissance d’action à partir de capteurs</vt:lpstr>
      <vt:lpstr>Assemblage de composants</vt:lpstr>
      <vt:lpstr>Classification de texte courts</vt:lpstr>
      <vt:lpstr>Présentation PowerPoint</vt:lpstr>
      <vt:lpstr>Présentation PowerPoint</vt:lpstr>
      <vt:lpstr>Classification de texte courts</vt:lpstr>
      <vt:lpstr>Classification de textes courts</vt:lpstr>
      <vt:lpstr>Prédiction du courant en haute mer</vt:lpstr>
      <vt:lpstr>Prédiction de courant</vt:lpstr>
      <vt:lpstr>Prédiction de courant</vt:lpstr>
      <vt:lpstr>Prédiction de courant</vt:lpstr>
      <vt:lpstr>Prédiction de courant</vt:lpstr>
      <vt:lpstr>Prédiction de courant</vt:lpstr>
      <vt:lpstr>Prédiction de courant</vt:lpstr>
    </vt:vector>
  </TitlesOfParts>
  <Company>HEC Montréal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Processus de data mining</dc:title>
  <dc:subject>Intelligence d'affaires</dc:subject>
  <dc:creator>Saad-Ellah Berhili</dc:creator>
  <cp:lastModifiedBy>Christel</cp:lastModifiedBy>
  <cp:revision>407</cp:revision>
  <dcterms:created xsi:type="dcterms:W3CDTF">2000-09-01T05:49:33Z</dcterms:created>
  <dcterms:modified xsi:type="dcterms:W3CDTF">2016-10-18T14:27:49Z</dcterms:modified>
</cp:coreProperties>
</file>