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5" r:id="rId16"/>
    <p:sldId id="271" r:id="rId17"/>
    <p:sldId id="272" r:id="rId18"/>
    <p:sldId id="270" r:id="rId19"/>
    <p:sldId id="274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5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A83DB-310E-43E0-9BBD-465D0E4222C8}" type="datetimeFigureOut">
              <a:rPr lang="en-US" smtClean="0"/>
              <a:t>7/1/2015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B17B6-AAB3-458E-A34D-2851A1E1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83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993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7961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8755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5988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852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521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04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30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236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333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4850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9481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DDF3B-063B-4C60-A871-BC99E696DDD3}" type="datetime1">
              <a:rPr lang="en-US" smtClean="0"/>
              <a:t>7/1/2015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6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4187-34C4-47A4-A989-093138D7355C}" type="datetime1">
              <a:rPr lang="en-US" smtClean="0"/>
              <a:t>7/1/2015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25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DA5F-8933-470E-8654-57FB0A115F14}" type="datetime1">
              <a:rPr lang="en-US" smtClean="0"/>
              <a:t>7/1/2015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0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609600" y="207505"/>
            <a:ext cx="10972800" cy="1392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09600" y="1730373"/>
            <a:ext cx="10972800" cy="4837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11409055" y="6333133"/>
            <a:ext cx="7315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00000000-1234-1234-1234-123412341234}" type="slidenum">
              <a:rPr lang="fr" smtClean="0"/>
              <a:pPr/>
              <a:t>‹#›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3613464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C546-DA93-4EDF-B7AC-E6499FCA7B2A}" type="datetime1">
              <a:rPr lang="en-US" smtClean="0"/>
              <a:t>7/1/2015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91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2360-002F-42C2-9BB0-CFDCD7CC0386}" type="datetime1">
              <a:rPr lang="en-US" smtClean="0"/>
              <a:t>7/1/2015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4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2DE6F-0AAB-457B-84C9-A82612A9BCB2}" type="datetime1">
              <a:rPr lang="en-US" smtClean="0"/>
              <a:t>7/1/2015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67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33DFE-CA78-4E69-B5BA-D60AD2B664E1}" type="datetime1">
              <a:rPr lang="en-US" smtClean="0"/>
              <a:t>7/1/2015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970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B4E60-19FD-4D47-A419-CF4CF1F76D99}" type="datetime1">
              <a:rPr lang="en-US" smtClean="0"/>
              <a:t>7/1/2015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658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D1494-F873-4FFA-97F3-FCA265FEE7B1}" type="datetime1">
              <a:rPr lang="en-US" smtClean="0"/>
              <a:t>7/1/2015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5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775-ACC9-49BF-A32A-61F84F47B1BF}" type="datetime1">
              <a:rPr lang="en-US" smtClean="0"/>
              <a:t>7/1/2015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27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3BF-2288-4BAE-B890-34003F530A1B}" type="datetime1">
              <a:rPr lang="en-US" smtClean="0"/>
              <a:t>7/1/2015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41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633EA-07D8-4F26-A15B-8042678306CF}" type="datetime1">
              <a:rPr lang="en-US" smtClean="0"/>
              <a:t>7/1/2015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08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6.pn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11" Type="http://schemas.openxmlformats.org/officeDocument/2006/relationships/image" Target="../media/image37.png"/><Relationship Id="rId5" Type="http://schemas.openxmlformats.org/officeDocument/2006/relationships/image" Target="../media/image31.jp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15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al.archives-ouvertes.fr/hal-01168411" TargetMode="External"/><Relationship Id="rId4" Type="http://schemas.openxmlformats.org/officeDocument/2006/relationships/hyperlink" Target="https://hal.archives-ouvertes.fr/hal-01168568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Run-Time knowledge model enrichment in SWoT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step toward ambient services selection relevancy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29" y="467152"/>
            <a:ext cx="1333500" cy="58293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106" y="406192"/>
            <a:ext cx="704850" cy="70485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50" y="326817"/>
            <a:ext cx="3086100" cy="86360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295" y="4219416"/>
            <a:ext cx="1121410" cy="421005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1524000" y="5478463"/>
            <a:ext cx="9144000" cy="11148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+mj-lt"/>
              </a:rPr>
              <a:t>Gérald Rocher, Jean-Yves Tigli, Stéphane Lavirotte, Rahma Daikhi</a:t>
            </a:r>
          </a:p>
          <a:p>
            <a:endParaRPr lang="fr-FR" sz="2000" dirty="0" smtClean="0">
              <a:latin typeface="+mj-lt"/>
            </a:endParaRPr>
          </a:p>
          <a:p>
            <a:r>
              <a:rPr lang="fr-FR" sz="2000" dirty="0" smtClean="0">
                <a:latin typeface="+mj-lt"/>
              </a:rPr>
              <a:t>Lundi 29 Juin 2015</a:t>
            </a:r>
            <a:endParaRPr lang="en-US" sz="2000" dirty="0">
              <a:latin typeface="+mj-l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213576" cy="685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0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3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Use-case#1 :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Assisted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living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10</a:t>
            </a:fld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3524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18" y="1293679"/>
            <a:ext cx="4367012" cy="4983861"/>
          </a:xfrm>
          <a:prstGeom prst="rect">
            <a:avLst/>
          </a:prstGeom>
        </p:spPr>
      </p:pic>
      <p:pic>
        <p:nvPicPr>
          <p:cNvPr id="2062" name="Picture 14" descr="map_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924800" y="-174457"/>
            <a:ext cx="249555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val 21"/>
          <p:cNvSpPr>
            <a:spLocks noChangeArrowheads="1"/>
          </p:cNvSpPr>
          <p:nvPr/>
        </p:nvSpPr>
        <p:spPr bwMode="auto">
          <a:xfrm rot="2210468">
            <a:off x="8066171" y="1172878"/>
            <a:ext cx="2105025" cy="161925"/>
          </a:xfrm>
          <a:prstGeom prst="ellips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Oval 24"/>
          <p:cNvSpPr>
            <a:spLocks noChangeArrowheads="1"/>
          </p:cNvSpPr>
          <p:nvPr/>
        </p:nvSpPr>
        <p:spPr bwMode="auto">
          <a:xfrm>
            <a:off x="9961562" y="1825941"/>
            <a:ext cx="357188" cy="352425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Oval 18"/>
          <p:cNvSpPr>
            <a:spLocks noChangeArrowheads="1"/>
          </p:cNvSpPr>
          <p:nvPr/>
        </p:nvSpPr>
        <p:spPr bwMode="auto">
          <a:xfrm>
            <a:off x="8157815" y="1985963"/>
            <a:ext cx="161925" cy="161925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AutoShape 19"/>
          <p:cNvSpPr>
            <a:spLocks noChangeShapeType="1"/>
          </p:cNvSpPr>
          <p:nvPr/>
        </p:nvSpPr>
        <p:spPr bwMode="auto">
          <a:xfrm flipH="1" flipV="1">
            <a:off x="8172101" y="625536"/>
            <a:ext cx="46865" cy="1337501"/>
          </a:xfrm>
          <a:prstGeom prst="straightConnector1">
            <a:avLst/>
          </a:prstGeom>
          <a:noFill/>
          <a:ln w="25400">
            <a:solidFill>
              <a:srgbClr val="00B050"/>
            </a:solidFill>
            <a:prstDash val="sysDot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Oval 16"/>
          <p:cNvSpPr>
            <a:spLocks noChangeArrowheads="1"/>
          </p:cNvSpPr>
          <p:nvPr/>
        </p:nvSpPr>
        <p:spPr bwMode="auto">
          <a:xfrm>
            <a:off x="8083404" y="452245"/>
            <a:ext cx="161925" cy="161925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AutoShape 22"/>
          <p:cNvSpPr>
            <a:spLocks noChangeShapeType="1"/>
          </p:cNvSpPr>
          <p:nvPr/>
        </p:nvSpPr>
        <p:spPr bwMode="auto">
          <a:xfrm>
            <a:off x="9230899" y="1230108"/>
            <a:ext cx="139294" cy="127143"/>
          </a:xfrm>
          <a:prstGeom prst="straightConnector1">
            <a:avLst/>
          </a:prstGeom>
          <a:noFill/>
          <a:ln w="31750">
            <a:solidFill>
              <a:srgbClr val="FF66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9575006" y="2010179"/>
            <a:ext cx="11303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0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1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Marketplace</a:t>
            </a:r>
            <a:endParaRPr kumimoji="0" lang="fr-F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674833" y="54398"/>
            <a:ext cx="10414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0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1000" b="0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Elderly’s</a:t>
            </a:r>
            <a:r>
              <a:rPr kumimoji="0" lang="fr-FR" altLang="en-US" sz="1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home</a:t>
            </a:r>
            <a:endParaRPr kumimoji="0" lang="fr-F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10318750" y="2782095"/>
            <a:ext cx="10350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10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Friend’s Home</a:t>
            </a:r>
            <a:endParaRPr kumimoji="0" lang="fr-F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71" name="Picture 23" descr="elderl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533" y="467677"/>
            <a:ext cx="292100" cy="31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52400" y="3676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7718077" y="2010178"/>
            <a:ext cx="10414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0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en-US" sz="1000" dirty="0" err="1" smtClean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Friend</a:t>
            </a:r>
            <a:r>
              <a:rPr kumimoji="0" lang="fr-FR" altLang="en-US" sz="1000" b="0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’s</a:t>
            </a:r>
            <a:r>
              <a:rPr kumimoji="0" lang="fr-FR" altLang="en-US" sz="1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home</a:t>
            </a:r>
            <a:endParaRPr kumimoji="0" lang="fr-F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150" y="2768016"/>
            <a:ext cx="6615363" cy="37694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701051" y="2944036"/>
            <a:ext cx="4100299" cy="3337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0801350" y="2944036"/>
            <a:ext cx="1054100" cy="3337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984274" y="3222171"/>
            <a:ext cx="404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While in the same environment there is no knowledge model evolution…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84274" y="3216766"/>
            <a:ext cx="404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New environment brings new knowledge model…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85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3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3.7037E-6 C 0.00365 -0.00046 0.05352 0.06111 0.07631 0.09098 C 0.09909 0.12061 0.14284 0.18033 0.13646 0.18033 C 0.12995 0.18033 0.07579 0.12292 0.053 0.09283 C 0.03021 0.06297 -0.00416 0.00024 -0.00026 -3.7037E-6 Z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49" y="900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xit" presetSubtype="2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3.7037E-6 L -0.00117 0.2018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09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8 0.20185 L -4.79167E-6 -3.7037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983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2.22222E-6 C 0.00378 -0.00278 0.0504 0.04537 0.0724 0.07523 C 0.09441 0.10509 0.14167 0.17894 0.13191 0.17894 C 0.12201 0.17894 0.07019 0.12107 0.04818 0.09121 C 0.02618 0.06134 -0.00429 0.00278 -0.00026 -2.22222E-6 Z " pathEditMode="relative" rAng="0" ptsTypes="AAAAA">
                                      <p:cBhvr>
                                        <p:cTn id="39" dur="2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54" y="8935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5" grpId="0"/>
      <p:bldP spid="5" grpId="1"/>
      <p:bldP spid="6" grpId="0"/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pic>
        <p:nvPicPr>
          <p:cNvPr id="7" name="Shape 135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3632408" y="999595"/>
            <a:ext cx="7721392" cy="553931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Use-case#2 :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Energy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consumption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optimization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11</a:t>
            </a:fld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3524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52400" y="3676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813" y="3687831"/>
            <a:ext cx="624569" cy="624569"/>
          </a:xfrm>
          <a:prstGeom prst="rect">
            <a:avLst/>
          </a:prstGeom>
          <a:ln w="31750">
            <a:solidFill>
              <a:schemeClr val="bg2">
                <a:lumMod val="25000"/>
              </a:schemeClr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209" y="4422621"/>
            <a:ext cx="765679" cy="765679"/>
          </a:xfrm>
          <a:prstGeom prst="rect">
            <a:avLst/>
          </a:prstGeom>
          <a:ln w="31750">
            <a:solidFill>
              <a:schemeClr val="bg2">
                <a:lumMod val="25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09" y="4417107"/>
            <a:ext cx="437147" cy="446993"/>
          </a:xfrm>
          <a:prstGeom prst="rect">
            <a:avLst/>
          </a:prstGeom>
          <a:ln w="31750">
            <a:solidFill>
              <a:schemeClr val="bg2">
                <a:lumMod val="25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917" y="1295364"/>
            <a:ext cx="578671" cy="771561"/>
          </a:xfrm>
          <a:prstGeom prst="rect">
            <a:avLst/>
          </a:prstGeom>
          <a:ln w="31750">
            <a:solidFill>
              <a:schemeClr val="bg2">
                <a:lumMod val="25000"/>
              </a:schemeClr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965" y="2506733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99" y="2287323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422" y="3325873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393" y="5214346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683" y="3969230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956" y="2289188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651" y="4051465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sp>
        <p:nvSpPr>
          <p:cNvPr id="10" name="Rounded Rectangular Callout 9"/>
          <p:cNvSpPr/>
          <p:nvPr/>
        </p:nvSpPr>
        <p:spPr>
          <a:xfrm>
            <a:off x="3564961" y="2066925"/>
            <a:ext cx="950494" cy="283733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4627117" y="3440534"/>
            <a:ext cx="950494" cy="283733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Rounded Rectangular Callout 21"/>
          <p:cNvSpPr/>
          <p:nvPr/>
        </p:nvSpPr>
        <p:spPr>
          <a:xfrm>
            <a:off x="3742391" y="3974089"/>
            <a:ext cx="950494" cy="283733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6096000" y="2053387"/>
            <a:ext cx="950494" cy="283733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7376631" y="1859971"/>
            <a:ext cx="950494" cy="283733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5016137" y="4916222"/>
            <a:ext cx="950494" cy="283733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Rounded Rectangular Callout 25"/>
          <p:cNvSpPr/>
          <p:nvPr/>
        </p:nvSpPr>
        <p:spPr>
          <a:xfrm>
            <a:off x="9300751" y="3721207"/>
            <a:ext cx="950494" cy="283733"/>
          </a:xfrm>
          <a:prstGeom prst="wedgeRoundRectCallout">
            <a:avLst>
              <a:gd name="adj1" fmla="val -55010"/>
              <a:gd name="adj2" fmla="val 106439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Rounded Rectangular Callout 26"/>
          <p:cNvSpPr/>
          <p:nvPr/>
        </p:nvSpPr>
        <p:spPr>
          <a:xfrm>
            <a:off x="9289769" y="1021550"/>
            <a:ext cx="998390" cy="285676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193kwH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Rounded Rectangular Callout 27"/>
          <p:cNvSpPr/>
          <p:nvPr/>
        </p:nvSpPr>
        <p:spPr>
          <a:xfrm>
            <a:off x="6451396" y="3479117"/>
            <a:ext cx="998390" cy="285676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900W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ounded Rectangular Callout 28"/>
          <p:cNvSpPr/>
          <p:nvPr/>
        </p:nvSpPr>
        <p:spPr>
          <a:xfrm>
            <a:off x="5870309" y="4199377"/>
            <a:ext cx="998390" cy="285676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3000W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Rounded Rectangular Callout 29"/>
          <p:cNvSpPr/>
          <p:nvPr/>
        </p:nvSpPr>
        <p:spPr>
          <a:xfrm>
            <a:off x="8610600" y="4733983"/>
            <a:ext cx="998390" cy="285676"/>
          </a:xfrm>
          <a:prstGeom prst="wedgeRoundRectCallout">
            <a:avLst>
              <a:gd name="adj1" fmla="val -71662"/>
              <a:gd name="adj2" fmla="val -57900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000W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633551" y="2587559"/>
            <a:ext cx="1763708" cy="2374705"/>
            <a:chOff x="641778" y="1776833"/>
            <a:chExt cx="1763708" cy="2374705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586336" y="1776833"/>
              <a:ext cx="819150" cy="182880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1778" y="2729529"/>
              <a:ext cx="1330069" cy="1422009"/>
            </a:xfrm>
            <a:prstGeom prst="rect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</p:pic>
      </p:grpSp>
      <p:grpSp>
        <p:nvGrpSpPr>
          <p:cNvPr id="40" name="Group 39"/>
          <p:cNvGrpSpPr/>
          <p:nvPr/>
        </p:nvGrpSpPr>
        <p:grpSpPr>
          <a:xfrm>
            <a:off x="4429721" y="1243068"/>
            <a:ext cx="679795" cy="767774"/>
            <a:chOff x="4429721" y="1243068"/>
            <a:chExt cx="679795" cy="767774"/>
          </a:xfrm>
        </p:grpSpPr>
        <p:sp>
          <p:nvSpPr>
            <p:cNvPr id="39" name="Rounded Rectangular Callout 38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13663"/>
                <a:gd name="adj2" fmla="val 109389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6938209" y="961389"/>
            <a:ext cx="679795" cy="767774"/>
            <a:chOff x="4429721" y="1243068"/>
            <a:chExt cx="679795" cy="767774"/>
          </a:xfrm>
        </p:grpSpPr>
        <p:sp>
          <p:nvSpPr>
            <p:cNvPr id="42" name="Rounded Rectangular Callout 41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13663"/>
                <a:gd name="adj2" fmla="val 109389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8960853" y="1912855"/>
            <a:ext cx="679795" cy="767774"/>
            <a:chOff x="4429721" y="1243068"/>
            <a:chExt cx="679795" cy="767774"/>
          </a:xfrm>
        </p:grpSpPr>
        <p:sp>
          <p:nvSpPr>
            <p:cNvPr id="45" name="Rounded Rectangular Callout 44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75609"/>
                <a:gd name="adj2" fmla="val 16932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11161755" y="460664"/>
            <a:ext cx="679795" cy="767774"/>
            <a:chOff x="4429721" y="1243068"/>
            <a:chExt cx="679795" cy="767774"/>
          </a:xfrm>
        </p:grpSpPr>
        <p:sp>
          <p:nvSpPr>
            <p:cNvPr id="48" name="Rounded Rectangular Callout 47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66759"/>
                <a:gd name="adj2" fmla="val 90584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50" name="Group 49"/>
          <p:cNvGrpSpPr/>
          <p:nvPr/>
        </p:nvGrpSpPr>
        <p:grpSpPr>
          <a:xfrm>
            <a:off x="5273712" y="2244532"/>
            <a:ext cx="679795" cy="767774"/>
            <a:chOff x="4429721" y="1243068"/>
            <a:chExt cx="679795" cy="767774"/>
          </a:xfrm>
        </p:grpSpPr>
        <p:sp>
          <p:nvSpPr>
            <p:cNvPr id="51" name="Rounded Rectangular Callout 50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25274"/>
                <a:gd name="adj2" fmla="val 85883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54" name="Group 53"/>
          <p:cNvGrpSpPr/>
          <p:nvPr/>
        </p:nvGrpSpPr>
        <p:grpSpPr>
          <a:xfrm>
            <a:off x="3753273" y="4434530"/>
            <a:ext cx="679795" cy="767774"/>
            <a:chOff x="4429721" y="1243068"/>
            <a:chExt cx="679795" cy="767774"/>
          </a:xfrm>
        </p:grpSpPr>
        <p:sp>
          <p:nvSpPr>
            <p:cNvPr id="55" name="Rounded Rectangular Callout 54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92530"/>
                <a:gd name="adj2" fmla="val -36349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58" name="Group 57"/>
          <p:cNvGrpSpPr/>
          <p:nvPr/>
        </p:nvGrpSpPr>
        <p:grpSpPr>
          <a:xfrm>
            <a:off x="5011326" y="5502890"/>
            <a:ext cx="679795" cy="767774"/>
            <a:chOff x="4429721" y="1243068"/>
            <a:chExt cx="679795" cy="767774"/>
          </a:xfrm>
        </p:grpSpPr>
        <p:sp>
          <p:nvSpPr>
            <p:cNvPr id="59" name="Rounded Rectangular Callout 58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92530"/>
                <a:gd name="adj2" fmla="val -36349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61" name="Group 60"/>
          <p:cNvGrpSpPr/>
          <p:nvPr/>
        </p:nvGrpSpPr>
        <p:grpSpPr>
          <a:xfrm>
            <a:off x="7182915" y="5478533"/>
            <a:ext cx="679795" cy="767774"/>
            <a:chOff x="4429721" y="1243068"/>
            <a:chExt cx="679795" cy="767774"/>
          </a:xfrm>
        </p:grpSpPr>
        <p:sp>
          <p:nvSpPr>
            <p:cNvPr id="62" name="Rounded Rectangular Callout 61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11893"/>
                <a:gd name="adj2" fmla="val -80227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64" name="Group 63"/>
          <p:cNvGrpSpPr/>
          <p:nvPr/>
        </p:nvGrpSpPr>
        <p:grpSpPr>
          <a:xfrm>
            <a:off x="8130533" y="5324963"/>
            <a:ext cx="679795" cy="767774"/>
            <a:chOff x="4429721" y="1243068"/>
            <a:chExt cx="679795" cy="767774"/>
          </a:xfrm>
        </p:grpSpPr>
        <p:sp>
          <p:nvSpPr>
            <p:cNvPr id="65" name="Rounded Rectangular Callout 64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45521"/>
                <a:gd name="adj2" fmla="val -106867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67" name="Group 66"/>
          <p:cNvGrpSpPr/>
          <p:nvPr/>
        </p:nvGrpSpPr>
        <p:grpSpPr>
          <a:xfrm>
            <a:off x="8263257" y="3139168"/>
            <a:ext cx="679795" cy="767774"/>
            <a:chOff x="4429721" y="1243068"/>
            <a:chExt cx="679795" cy="767774"/>
          </a:xfrm>
        </p:grpSpPr>
        <p:sp>
          <p:nvSpPr>
            <p:cNvPr id="68" name="Rounded Rectangular Callout 67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61450"/>
                <a:gd name="adj2" fmla="val 54541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70" name="Group 69"/>
          <p:cNvGrpSpPr/>
          <p:nvPr/>
        </p:nvGrpSpPr>
        <p:grpSpPr>
          <a:xfrm>
            <a:off x="9669295" y="4187607"/>
            <a:ext cx="679795" cy="767774"/>
            <a:chOff x="4429721" y="1243068"/>
            <a:chExt cx="679795" cy="767774"/>
          </a:xfrm>
        </p:grpSpPr>
        <p:sp>
          <p:nvSpPr>
            <p:cNvPr id="71" name="Rounded Rectangular Callout 70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112776"/>
                <a:gd name="adj2" fmla="val -28514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08805" y="1667559"/>
            <a:ext cx="417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 electricity meter is added in the environment…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053" y="5384024"/>
            <a:ext cx="4509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 to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compute a new power consumption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label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property from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raw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device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power consumption property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213053" y="5382409"/>
            <a:ext cx="274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It brings inference rules…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45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48148E-6 L 0.78763 -0.1608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75" y="-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3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34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37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0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3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6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52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55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5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61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11" grpId="0"/>
      <p:bldP spid="11" grpId="1"/>
      <p:bldP spid="12" grpId="0"/>
      <p:bldP spid="36" grpId="0"/>
      <p:bldP spid="3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2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Collaborations in progress…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12</a:t>
            </a:fld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3524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52400" y="3676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33" y="1297761"/>
            <a:ext cx="1955594" cy="6167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855" y="3499623"/>
            <a:ext cx="1988872" cy="586589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38200" y="2069395"/>
            <a:ext cx="10515600" cy="121519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Ontologies modeling from manufacturers devices specifications,</a:t>
            </a:r>
          </a:p>
          <a:p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Advanced </a:t>
            </a:r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linked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data usage for </a:t>
            </a:r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automatic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generation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360531" y="1295818"/>
            <a:ext cx="8960473" cy="521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Tunisia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 : Dataset creation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2545727" y="3526873"/>
            <a:ext cx="8960473" cy="521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Italy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 : Equipment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loan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977" y="4235897"/>
            <a:ext cx="1371600" cy="609600"/>
          </a:xfrm>
          <a:prstGeom prst="rect">
            <a:avLst/>
          </a:prstGeom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863278" y="4397832"/>
            <a:ext cx="10515600" cy="1215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</a:t>
            </a:r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toolkit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690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References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13</a:t>
            </a:fld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3524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52400" y="3676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38200" y="1195021"/>
            <a:ext cx="11144416" cy="2877014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Poster submission (</a:t>
            </a:r>
            <a:r>
              <a:rPr lang="en-US" sz="3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UBIComp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2015)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dirty="0" smtClean="0">
                <a:latin typeface="+mj-lt"/>
              </a:rPr>
              <a:t>Better </a:t>
            </a:r>
            <a:r>
              <a:rPr lang="en-US" dirty="0">
                <a:latin typeface="+mj-lt"/>
              </a:rPr>
              <a:t>Assist People Through Knowledge Capitalization in Ambient Environments [</a:t>
            </a:r>
            <a:r>
              <a:rPr lang="en-US" dirty="0" err="1">
                <a:latin typeface="+mj-lt"/>
              </a:rPr>
              <a:t>G.Rocher</a:t>
            </a:r>
            <a:r>
              <a:rPr lang="en-US" dirty="0">
                <a:latin typeface="+mj-lt"/>
              </a:rPr>
              <a:t>; J.Y </a:t>
            </a:r>
            <a:r>
              <a:rPr lang="en-US" dirty="0" err="1">
                <a:latin typeface="+mj-lt"/>
              </a:rPr>
              <a:t>Tigli</a:t>
            </a:r>
            <a:r>
              <a:rPr lang="en-US" dirty="0">
                <a:latin typeface="+mj-lt"/>
              </a:rPr>
              <a:t>; </a:t>
            </a:r>
            <a:r>
              <a:rPr lang="en-US" dirty="0" err="1">
                <a:latin typeface="+mj-lt"/>
              </a:rPr>
              <a:t>S.Lavirotte</a:t>
            </a:r>
            <a:r>
              <a:rPr lang="en-US" dirty="0">
                <a:latin typeface="+mj-lt"/>
              </a:rPr>
              <a:t>; </a:t>
            </a:r>
            <a:r>
              <a:rPr lang="en-US" dirty="0" err="1">
                <a:latin typeface="+mj-lt"/>
              </a:rPr>
              <a:t>R.Daikhi</a:t>
            </a:r>
            <a:r>
              <a:rPr lang="en-US" dirty="0">
                <a:latin typeface="+mj-lt"/>
              </a:rPr>
              <a:t>] </a:t>
            </a:r>
            <a:endParaRPr lang="en-US" dirty="0" smtClean="0">
              <a:latin typeface="+mj-lt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u="sng" dirty="0">
                <a:hlinkClick r:id="rId4"/>
              </a:rPr>
              <a:t>https://</a:t>
            </a:r>
            <a:r>
              <a:rPr lang="en-US" u="sng" dirty="0" smtClean="0">
                <a:hlinkClick r:id="rId4"/>
              </a:rPr>
              <a:t>hal.archives-ouvertes.fr/hal-01168568</a:t>
            </a:r>
            <a:endParaRPr lang="en-US" dirty="0" smtClean="0">
              <a:latin typeface="+mj-lt"/>
            </a:endParaRP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Paper submission (</a:t>
            </a:r>
            <a:r>
              <a:rPr lang="en-US" sz="3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IoT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2015)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dirty="0">
                <a:latin typeface="+mj-lt"/>
              </a:rPr>
              <a:t>Run-Time knowledge model enrichment in SWoT, A step toward ambient services selection relevancy </a:t>
            </a:r>
            <a:r>
              <a:rPr lang="en-US" i="1" dirty="0">
                <a:latin typeface="+mj-lt"/>
              </a:rPr>
              <a:t>[</a:t>
            </a:r>
            <a:r>
              <a:rPr lang="en-US" i="1" dirty="0" err="1">
                <a:latin typeface="+mj-lt"/>
              </a:rPr>
              <a:t>G.Rocher</a:t>
            </a:r>
            <a:r>
              <a:rPr lang="en-US" i="1" dirty="0">
                <a:latin typeface="+mj-lt"/>
              </a:rPr>
              <a:t>; J.Y </a:t>
            </a:r>
            <a:r>
              <a:rPr lang="en-US" i="1" dirty="0" err="1">
                <a:latin typeface="+mj-lt"/>
              </a:rPr>
              <a:t>Tigli</a:t>
            </a:r>
            <a:r>
              <a:rPr lang="en-US" i="1" dirty="0">
                <a:latin typeface="+mj-lt"/>
              </a:rPr>
              <a:t>; </a:t>
            </a:r>
            <a:r>
              <a:rPr lang="en-US" i="1" dirty="0" err="1">
                <a:latin typeface="+mj-lt"/>
              </a:rPr>
              <a:t>S.Lavirotte</a:t>
            </a:r>
            <a:r>
              <a:rPr lang="en-US" i="1" dirty="0">
                <a:latin typeface="+mj-lt"/>
              </a:rPr>
              <a:t>; </a:t>
            </a:r>
            <a:r>
              <a:rPr lang="en-US" i="1" dirty="0" err="1">
                <a:latin typeface="+mj-lt"/>
              </a:rPr>
              <a:t>R.Daikhi</a:t>
            </a:r>
            <a:r>
              <a:rPr lang="en-US" i="1" dirty="0">
                <a:latin typeface="+mj-lt"/>
              </a:rPr>
              <a:t>]</a:t>
            </a:r>
            <a:r>
              <a:rPr lang="en-US" dirty="0">
                <a:latin typeface="+mj-lt"/>
              </a:rPr>
              <a:t>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u="sng" dirty="0">
                <a:hlinkClick r:id="rId5"/>
              </a:rPr>
              <a:t>https://hal.archives-ouvertes.fr/hal-01168411</a:t>
            </a:r>
            <a:endParaRPr lang="en-US" dirty="0"/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3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39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8345" y="2764214"/>
            <a:ext cx="4735309" cy="1325563"/>
          </a:xfrm>
        </p:spPr>
        <p:txBody>
          <a:bodyPr>
            <a:normAutofit fontScale="90000"/>
          </a:bodyPr>
          <a:lstStyle/>
          <a:p>
            <a:r>
              <a:rPr lang="fr-FR" sz="8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Questions?</a:t>
            </a:r>
            <a:endParaRPr lang="en-US" sz="8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01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213576" cy="68539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6061" y="2768221"/>
            <a:ext cx="3601453" cy="1325563"/>
          </a:xfrm>
        </p:spPr>
        <p:txBody>
          <a:bodyPr>
            <a:normAutofit/>
          </a:bodyPr>
          <a:lstStyle/>
          <a:p>
            <a:r>
              <a:rPr lang="fr-FR" sz="8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Backup</a:t>
            </a:r>
            <a:endParaRPr lang="en-US" sz="8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4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377" name="Shape 377"/>
          <p:cNvSpPr txBox="1">
            <a:spLocks noGrp="1"/>
          </p:cNvSpPr>
          <p:nvPr>
            <p:ph type="body" idx="1"/>
          </p:nvPr>
        </p:nvSpPr>
        <p:spPr>
          <a:xfrm>
            <a:off x="47767" y="1228999"/>
            <a:ext cx="5763999" cy="475279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/>
          <a:p>
            <a:pPr marL="609585" indent="-423323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➔"/>
            </a:pPr>
            <a:r>
              <a:rPr lang="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Ontologies</a:t>
            </a:r>
            <a:endParaRPr lang="fr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1219170" lvl="2" indent="-423323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○"/>
            </a:pPr>
            <a:r>
              <a:rPr lang="f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Formal knowledge description </a:t>
            </a:r>
            <a:r>
              <a:rPr lang="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model</a:t>
            </a:r>
          </a:p>
          <a:p>
            <a:pPr marL="1219170" lvl="2" indent="-423323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○"/>
            </a:pPr>
            <a:r>
              <a:rPr lang="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OWL (Ontology Web Language)</a:t>
            </a:r>
            <a:endParaRPr lang="fr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1219170" indent="0">
              <a:buNone/>
            </a:pPr>
            <a:endParaRPr sz="2000" dirty="0">
              <a:latin typeface="+mj-lt"/>
            </a:endParaRPr>
          </a:p>
          <a:p>
            <a:pPr marL="609585" indent="-423323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➔"/>
            </a:pPr>
            <a:r>
              <a:rPr lang="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Knowledge</a:t>
            </a:r>
            <a:r>
              <a:rPr lang="fr" sz="2000" b="1" dirty="0" smtClean="0">
                <a:latin typeface="+mj-lt"/>
              </a:rPr>
              <a:t> </a:t>
            </a:r>
            <a:r>
              <a:rPr lang="f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base</a:t>
            </a:r>
          </a:p>
          <a:p>
            <a:pPr marL="1219170" lvl="2" indent="-423323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○"/>
            </a:pPr>
            <a:r>
              <a:rPr lang="f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Contains terminological elements </a:t>
            </a:r>
            <a:r>
              <a:rPr lang="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(TBox) along </a:t>
            </a:r>
            <a:r>
              <a:rPr lang="f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with </a:t>
            </a:r>
            <a:r>
              <a:rPr lang="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instances (ABox),</a:t>
            </a:r>
            <a:endParaRPr lang="fr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1219170" lvl="2" indent="-423323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○"/>
            </a:pPr>
            <a:r>
              <a:rPr lang="f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Reasoning and inference capabilities,</a:t>
            </a:r>
          </a:p>
          <a:p>
            <a:pPr marL="1219170" lvl="2" indent="-423323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○"/>
            </a:pPr>
            <a:r>
              <a:rPr lang="f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Query engine (SPARQL).</a:t>
            </a:r>
          </a:p>
        </p:txBody>
      </p:sp>
      <p:sp>
        <p:nvSpPr>
          <p:cNvPr id="378" name="Shape 378"/>
          <p:cNvSpPr txBox="1">
            <a:spLocks noGrp="1"/>
          </p:cNvSpPr>
          <p:nvPr>
            <p:ph type="sldNum" idx="12"/>
          </p:nvPr>
        </p:nvSpPr>
        <p:spPr>
          <a:xfrm>
            <a:off x="11409055" y="6333133"/>
            <a:ext cx="731599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fr" sz="1100">
                <a:latin typeface="+mj-lt"/>
                <a:ea typeface="Georgia"/>
                <a:cs typeface="Georgia"/>
                <a:sym typeface="Georgia"/>
              </a:rPr>
              <a:pPr/>
              <a:t>16</a:t>
            </a:fld>
            <a:endParaRPr lang="fr" sz="1100">
              <a:latin typeface="+mj-lt"/>
              <a:ea typeface="Georgia"/>
              <a:cs typeface="Georgia"/>
              <a:sym typeface="Georgia"/>
            </a:endParaRPr>
          </a:p>
        </p:txBody>
      </p:sp>
      <p:sp>
        <p:nvSpPr>
          <p:cNvPr id="379" name="Shape 379"/>
          <p:cNvSpPr txBox="1">
            <a:spLocks noGrp="1"/>
          </p:cNvSpPr>
          <p:nvPr>
            <p:ph type="title"/>
          </p:nvPr>
        </p:nvSpPr>
        <p:spPr>
          <a:xfrm>
            <a:off x="292769" y="4627"/>
            <a:ext cx="6046966" cy="695200"/>
          </a:xfrm>
          <a:prstGeom prst="rect">
            <a:avLst/>
          </a:prstGeom>
        </p:spPr>
        <p:txBody>
          <a:bodyPr vert="horz" lIns="121900" tIns="121900" rIns="121900" bIns="121900" rtlCol="0" anchor="b" anchorCtr="0">
            <a:noAutofit/>
          </a:bodyPr>
          <a:lstStyle/>
          <a:p>
            <a:r>
              <a:rPr lang="f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Semantic Web technologies</a:t>
            </a:r>
            <a:endParaRPr lang="fr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0" name="Shape 380"/>
          <p:cNvSpPr/>
          <p:nvPr/>
        </p:nvSpPr>
        <p:spPr>
          <a:xfrm>
            <a:off x="7467501" y="357233"/>
            <a:ext cx="1331599" cy="261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Device</a:t>
            </a:r>
          </a:p>
        </p:txBody>
      </p:sp>
      <p:sp>
        <p:nvSpPr>
          <p:cNvPr id="381" name="Shape 381"/>
          <p:cNvSpPr/>
          <p:nvPr/>
        </p:nvSpPr>
        <p:spPr>
          <a:xfrm>
            <a:off x="6756301" y="1373233"/>
            <a:ext cx="1331599" cy="261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Display</a:t>
            </a:r>
          </a:p>
        </p:txBody>
      </p:sp>
      <p:cxnSp>
        <p:nvCxnSpPr>
          <p:cNvPr id="382" name="Shape 382"/>
          <p:cNvCxnSpPr>
            <a:stCxn id="380" idx="2"/>
            <a:endCxn id="381" idx="0"/>
          </p:cNvCxnSpPr>
          <p:nvPr/>
        </p:nvCxnSpPr>
        <p:spPr>
          <a:xfrm flipH="1">
            <a:off x="7422099" y="618433"/>
            <a:ext cx="711200" cy="7548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383" name="Shape 383"/>
          <p:cNvSpPr/>
          <p:nvPr/>
        </p:nvSpPr>
        <p:spPr>
          <a:xfrm>
            <a:off x="9093101" y="1373233"/>
            <a:ext cx="1331599" cy="261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Location</a:t>
            </a:r>
          </a:p>
        </p:txBody>
      </p:sp>
      <p:cxnSp>
        <p:nvCxnSpPr>
          <p:cNvPr id="384" name="Shape 384"/>
          <p:cNvCxnSpPr>
            <a:stCxn id="380" idx="2"/>
            <a:endCxn id="383" idx="0"/>
          </p:cNvCxnSpPr>
          <p:nvPr/>
        </p:nvCxnSpPr>
        <p:spPr>
          <a:xfrm>
            <a:off x="8133299" y="618433"/>
            <a:ext cx="1625600" cy="7548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385" name="Shape 385"/>
          <p:cNvSpPr txBox="1"/>
          <p:nvPr/>
        </p:nvSpPr>
        <p:spPr>
          <a:xfrm>
            <a:off x="8818634" y="637267"/>
            <a:ext cx="20559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has_location</a:t>
            </a:r>
          </a:p>
        </p:txBody>
      </p:sp>
      <p:sp>
        <p:nvSpPr>
          <p:cNvPr id="386" name="Shape 386"/>
          <p:cNvSpPr/>
          <p:nvPr/>
        </p:nvSpPr>
        <p:spPr>
          <a:xfrm>
            <a:off x="10617101" y="357233"/>
            <a:ext cx="1331599" cy="261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User</a:t>
            </a:r>
          </a:p>
        </p:txBody>
      </p:sp>
      <p:cxnSp>
        <p:nvCxnSpPr>
          <p:cNvPr id="387" name="Shape 387"/>
          <p:cNvCxnSpPr>
            <a:stCxn id="386" idx="2"/>
            <a:endCxn id="383" idx="0"/>
          </p:cNvCxnSpPr>
          <p:nvPr/>
        </p:nvCxnSpPr>
        <p:spPr>
          <a:xfrm flipH="1">
            <a:off x="9758899" y="618433"/>
            <a:ext cx="1524000" cy="7548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388" name="Shape 388"/>
          <p:cNvSpPr txBox="1"/>
          <p:nvPr/>
        </p:nvSpPr>
        <p:spPr>
          <a:xfrm>
            <a:off x="10893415" y="637267"/>
            <a:ext cx="11995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 dirty="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is_in</a:t>
            </a:r>
          </a:p>
        </p:txBody>
      </p:sp>
      <p:sp>
        <p:nvSpPr>
          <p:cNvPr id="389" name="Shape 389"/>
          <p:cNvSpPr txBox="1"/>
          <p:nvPr/>
        </p:nvSpPr>
        <p:spPr>
          <a:xfrm>
            <a:off x="6786633" y="637267"/>
            <a:ext cx="1273200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subClassOf</a:t>
            </a:r>
          </a:p>
        </p:txBody>
      </p:sp>
      <p:sp>
        <p:nvSpPr>
          <p:cNvPr id="390" name="Shape 390"/>
          <p:cNvSpPr/>
          <p:nvPr/>
        </p:nvSpPr>
        <p:spPr>
          <a:xfrm>
            <a:off x="7467501" y="2998833"/>
            <a:ext cx="1331599" cy="261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Device</a:t>
            </a:r>
          </a:p>
        </p:txBody>
      </p:sp>
      <p:sp>
        <p:nvSpPr>
          <p:cNvPr id="391" name="Shape 391"/>
          <p:cNvSpPr/>
          <p:nvPr/>
        </p:nvSpPr>
        <p:spPr>
          <a:xfrm>
            <a:off x="6857901" y="4014833"/>
            <a:ext cx="1331599" cy="261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Display</a:t>
            </a:r>
          </a:p>
        </p:txBody>
      </p:sp>
      <p:cxnSp>
        <p:nvCxnSpPr>
          <p:cNvPr id="392" name="Shape 392"/>
          <p:cNvCxnSpPr>
            <a:stCxn id="390" idx="2"/>
            <a:endCxn id="391" idx="0"/>
          </p:cNvCxnSpPr>
          <p:nvPr/>
        </p:nvCxnSpPr>
        <p:spPr>
          <a:xfrm flipH="1">
            <a:off x="7523699" y="3260033"/>
            <a:ext cx="609600" cy="7548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393" name="Shape 393"/>
          <p:cNvSpPr/>
          <p:nvPr/>
        </p:nvSpPr>
        <p:spPr>
          <a:xfrm>
            <a:off x="9093101" y="4014833"/>
            <a:ext cx="1331599" cy="261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Location</a:t>
            </a:r>
          </a:p>
        </p:txBody>
      </p:sp>
      <p:cxnSp>
        <p:nvCxnSpPr>
          <p:cNvPr id="394" name="Shape 394"/>
          <p:cNvCxnSpPr>
            <a:stCxn id="390" idx="2"/>
            <a:endCxn id="393" idx="0"/>
          </p:cNvCxnSpPr>
          <p:nvPr/>
        </p:nvCxnSpPr>
        <p:spPr>
          <a:xfrm>
            <a:off x="8133299" y="3260033"/>
            <a:ext cx="1625600" cy="7548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395" name="Shape 395"/>
          <p:cNvSpPr txBox="1"/>
          <p:nvPr/>
        </p:nvSpPr>
        <p:spPr>
          <a:xfrm>
            <a:off x="8818634" y="3278867"/>
            <a:ext cx="20559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has_location</a:t>
            </a:r>
          </a:p>
        </p:txBody>
      </p:sp>
      <p:sp>
        <p:nvSpPr>
          <p:cNvPr id="396" name="Shape 396"/>
          <p:cNvSpPr/>
          <p:nvPr/>
        </p:nvSpPr>
        <p:spPr>
          <a:xfrm>
            <a:off x="10617101" y="2998833"/>
            <a:ext cx="1331599" cy="261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User</a:t>
            </a:r>
          </a:p>
        </p:txBody>
      </p:sp>
      <p:cxnSp>
        <p:nvCxnSpPr>
          <p:cNvPr id="397" name="Shape 397"/>
          <p:cNvCxnSpPr>
            <a:stCxn id="396" idx="2"/>
            <a:endCxn id="393" idx="0"/>
          </p:cNvCxnSpPr>
          <p:nvPr/>
        </p:nvCxnSpPr>
        <p:spPr>
          <a:xfrm flipH="1">
            <a:off x="9758899" y="3260033"/>
            <a:ext cx="1524000" cy="7548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398" name="Shape 398"/>
          <p:cNvSpPr txBox="1"/>
          <p:nvPr/>
        </p:nvSpPr>
        <p:spPr>
          <a:xfrm>
            <a:off x="10234348" y="3278867"/>
            <a:ext cx="11995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 dirty="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is_in</a:t>
            </a:r>
          </a:p>
        </p:txBody>
      </p:sp>
      <p:sp>
        <p:nvSpPr>
          <p:cNvPr id="399" name="Shape 399"/>
          <p:cNvSpPr txBox="1"/>
          <p:nvPr/>
        </p:nvSpPr>
        <p:spPr>
          <a:xfrm>
            <a:off x="6888234" y="3278867"/>
            <a:ext cx="20559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subClassOf</a:t>
            </a:r>
          </a:p>
        </p:txBody>
      </p:sp>
      <p:sp>
        <p:nvSpPr>
          <p:cNvPr id="400" name="Shape 400"/>
          <p:cNvSpPr/>
          <p:nvPr/>
        </p:nvSpPr>
        <p:spPr>
          <a:xfrm>
            <a:off x="8991501" y="5335633"/>
            <a:ext cx="1331599" cy="261200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Kitchen</a:t>
            </a:r>
          </a:p>
        </p:txBody>
      </p:sp>
      <p:sp>
        <p:nvSpPr>
          <p:cNvPr id="401" name="Shape 401"/>
          <p:cNvSpPr/>
          <p:nvPr/>
        </p:nvSpPr>
        <p:spPr>
          <a:xfrm>
            <a:off x="10413901" y="5335633"/>
            <a:ext cx="1625599" cy="261200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Livingroom</a:t>
            </a:r>
          </a:p>
        </p:txBody>
      </p:sp>
      <p:sp>
        <p:nvSpPr>
          <p:cNvPr id="402" name="Shape 402"/>
          <p:cNvSpPr/>
          <p:nvPr/>
        </p:nvSpPr>
        <p:spPr>
          <a:xfrm>
            <a:off x="10718701" y="4014833"/>
            <a:ext cx="1331599" cy="261200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Bob</a:t>
            </a:r>
          </a:p>
        </p:txBody>
      </p:sp>
      <p:cxnSp>
        <p:nvCxnSpPr>
          <p:cNvPr id="403" name="Shape 403"/>
          <p:cNvCxnSpPr>
            <a:stCxn id="402" idx="0"/>
            <a:endCxn id="396" idx="2"/>
          </p:cNvCxnSpPr>
          <p:nvPr/>
        </p:nvCxnSpPr>
        <p:spPr>
          <a:xfrm rot="10800000">
            <a:off x="11282899" y="3260033"/>
            <a:ext cx="101600" cy="7548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404" name="Shape 404"/>
          <p:cNvSpPr txBox="1"/>
          <p:nvPr/>
        </p:nvSpPr>
        <p:spPr>
          <a:xfrm>
            <a:off x="11257034" y="3278867"/>
            <a:ext cx="8835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type</a:t>
            </a:r>
          </a:p>
        </p:txBody>
      </p:sp>
      <p:cxnSp>
        <p:nvCxnSpPr>
          <p:cNvPr id="405" name="Shape 405"/>
          <p:cNvCxnSpPr>
            <a:stCxn id="400" idx="0"/>
            <a:endCxn id="393" idx="2"/>
          </p:cNvCxnSpPr>
          <p:nvPr/>
        </p:nvCxnSpPr>
        <p:spPr>
          <a:xfrm rot="10800000" flipH="1">
            <a:off x="9657299" y="4276033"/>
            <a:ext cx="101600" cy="10596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406" name="Shape 406"/>
          <p:cNvCxnSpPr>
            <a:stCxn id="401" idx="0"/>
            <a:endCxn id="393" idx="2"/>
          </p:cNvCxnSpPr>
          <p:nvPr/>
        </p:nvCxnSpPr>
        <p:spPr>
          <a:xfrm rot="10800000">
            <a:off x="9758699" y="4276033"/>
            <a:ext cx="1468000" cy="10596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407" name="Shape 407"/>
          <p:cNvSpPr txBox="1"/>
          <p:nvPr/>
        </p:nvSpPr>
        <p:spPr>
          <a:xfrm>
            <a:off x="10241034" y="4294867"/>
            <a:ext cx="8835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type</a:t>
            </a:r>
          </a:p>
        </p:txBody>
      </p:sp>
      <p:sp>
        <p:nvSpPr>
          <p:cNvPr id="408" name="Shape 408"/>
          <p:cNvSpPr txBox="1"/>
          <p:nvPr/>
        </p:nvSpPr>
        <p:spPr>
          <a:xfrm>
            <a:off x="9631434" y="4599667"/>
            <a:ext cx="8835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type</a:t>
            </a:r>
          </a:p>
        </p:txBody>
      </p:sp>
      <p:cxnSp>
        <p:nvCxnSpPr>
          <p:cNvPr id="409" name="Shape 409"/>
          <p:cNvCxnSpPr>
            <a:stCxn id="402" idx="2"/>
            <a:endCxn id="401" idx="0"/>
          </p:cNvCxnSpPr>
          <p:nvPr/>
        </p:nvCxnSpPr>
        <p:spPr>
          <a:xfrm flipH="1">
            <a:off x="11226899" y="4276033"/>
            <a:ext cx="157600" cy="10596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410" name="Shape 410"/>
          <p:cNvSpPr txBox="1"/>
          <p:nvPr/>
        </p:nvSpPr>
        <p:spPr>
          <a:xfrm>
            <a:off x="11358634" y="4294867"/>
            <a:ext cx="8835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is_in</a:t>
            </a:r>
          </a:p>
        </p:txBody>
      </p:sp>
      <p:sp>
        <p:nvSpPr>
          <p:cNvPr id="411" name="Shape 411"/>
          <p:cNvSpPr/>
          <p:nvPr/>
        </p:nvSpPr>
        <p:spPr>
          <a:xfrm>
            <a:off x="5740301" y="2084433"/>
            <a:ext cx="1331599" cy="261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TV</a:t>
            </a:r>
          </a:p>
        </p:txBody>
      </p:sp>
      <p:sp>
        <p:nvSpPr>
          <p:cNvPr id="412" name="Shape 412"/>
          <p:cNvSpPr/>
          <p:nvPr/>
        </p:nvSpPr>
        <p:spPr>
          <a:xfrm>
            <a:off x="8280301" y="2084433"/>
            <a:ext cx="1331599" cy="261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Tablet</a:t>
            </a:r>
          </a:p>
        </p:txBody>
      </p:sp>
      <p:cxnSp>
        <p:nvCxnSpPr>
          <p:cNvPr id="413" name="Shape 413"/>
          <p:cNvCxnSpPr>
            <a:stCxn id="381" idx="2"/>
            <a:endCxn id="411" idx="0"/>
          </p:cNvCxnSpPr>
          <p:nvPr/>
        </p:nvCxnSpPr>
        <p:spPr>
          <a:xfrm flipH="1">
            <a:off x="6406099" y="1634433"/>
            <a:ext cx="1016000" cy="4500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triangle" w="lg" len="lg"/>
            <a:tailEnd type="none" w="lg" len="lg"/>
          </a:ln>
        </p:spPr>
      </p:cxnSp>
      <p:cxnSp>
        <p:nvCxnSpPr>
          <p:cNvPr id="414" name="Shape 414"/>
          <p:cNvCxnSpPr>
            <a:stCxn id="381" idx="2"/>
            <a:endCxn id="412" idx="0"/>
          </p:cNvCxnSpPr>
          <p:nvPr/>
        </p:nvCxnSpPr>
        <p:spPr>
          <a:xfrm>
            <a:off x="7422099" y="1634433"/>
            <a:ext cx="1524000" cy="4500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triangle" w="lg" len="lg"/>
            <a:tailEnd type="none" w="lg" len="lg"/>
          </a:ln>
        </p:spPr>
      </p:cxnSp>
      <p:sp>
        <p:nvSpPr>
          <p:cNvPr id="415" name="Shape 415"/>
          <p:cNvSpPr txBox="1"/>
          <p:nvPr/>
        </p:nvSpPr>
        <p:spPr>
          <a:xfrm>
            <a:off x="8107433" y="1551667"/>
            <a:ext cx="1273200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subClassOf</a:t>
            </a:r>
          </a:p>
        </p:txBody>
      </p:sp>
      <p:sp>
        <p:nvSpPr>
          <p:cNvPr id="416" name="Shape 416"/>
          <p:cNvSpPr txBox="1"/>
          <p:nvPr/>
        </p:nvSpPr>
        <p:spPr>
          <a:xfrm>
            <a:off x="5770633" y="1551667"/>
            <a:ext cx="1273200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subClassOf</a:t>
            </a:r>
          </a:p>
        </p:txBody>
      </p:sp>
      <p:sp>
        <p:nvSpPr>
          <p:cNvPr id="417" name="Shape 417"/>
          <p:cNvSpPr/>
          <p:nvPr/>
        </p:nvSpPr>
        <p:spPr>
          <a:xfrm>
            <a:off x="5841901" y="4726033"/>
            <a:ext cx="1331599" cy="261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TV</a:t>
            </a:r>
          </a:p>
        </p:txBody>
      </p:sp>
      <p:sp>
        <p:nvSpPr>
          <p:cNvPr id="418" name="Shape 418"/>
          <p:cNvSpPr/>
          <p:nvPr/>
        </p:nvSpPr>
        <p:spPr>
          <a:xfrm>
            <a:off x="7670701" y="4726033"/>
            <a:ext cx="1331599" cy="261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Tablet</a:t>
            </a:r>
          </a:p>
        </p:txBody>
      </p:sp>
      <p:cxnSp>
        <p:nvCxnSpPr>
          <p:cNvPr id="419" name="Shape 419"/>
          <p:cNvCxnSpPr>
            <a:stCxn id="391" idx="2"/>
            <a:endCxn id="417" idx="0"/>
          </p:cNvCxnSpPr>
          <p:nvPr/>
        </p:nvCxnSpPr>
        <p:spPr>
          <a:xfrm flipH="1">
            <a:off x="6507699" y="4276033"/>
            <a:ext cx="1016000" cy="4500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triangle" w="lg" len="lg"/>
            <a:tailEnd type="none" w="lg" len="lg"/>
          </a:ln>
        </p:spPr>
      </p:cxnSp>
      <p:cxnSp>
        <p:nvCxnSpPr>
          <p:cNvPr id="420" name="Shape 420"/>
          <p:cNvCxnSpPr>
            <a:endCxn id="418" idx="0"/>
          </p:cNvCxnSpPr>
          <p:nvPr/>
        </p:nvCxnSpPr>
        <p:spPr>
          <a:xfrm>
            <a:off x="7523699" y="4276033"/>
            <a:ext cx="812800" cy="4500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triangle" w="lg" len="lg"/>
            <a:tailEnd type="none" w="lg" len="lg"/>
          </a:ln>
        </p:spPr>
      </p:cxnSp>
      <p:sp>
        <p:nvSpPr>
          <p:cNvPr id="422" name="Shape 422"/>
          <p:cNvSpPr txBox="1"/>
          <p:nvPr/>
        </p:nvSpPr>
        <p:spPr>
          <a:xfrm>
            <a:off x="5973834" y="4193267"/>
            <a:ext cx="20559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subClassOf</a:t>
            </a:r>
          </a:p>
        </p:txBody>
      </p:sp>
      <p:sp>
        <p:nvSpPr>
          <p:cNvPr id="423" name="Shape 423"/>
          <p:cNvSpPr txBox="1"/>
          <p:nvPr/>
        </p:nvSpPr>
        <p:spPr>
          <a:xfrm>
            <a:off x="7904234" y="4193267"/>
            <a:ext cx="20559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subClassOf</a:t>
            </a:r>
          </a:p>
        </p:txBody>
      </p:sp>
      <p:sp>
        <p:nvSpPr>
          <p:cNvPr id="424" name="Shape 424"/>
          <p:cNvSpPr/>
          <p:nvPr/>
        </p:nvSpPr>
        <p:spPr>
          <a:xfrm>
            <a:off x="7884700" y="5335633"/>
            <a:ext cx="1016000" cy="261200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Tab_2</a:t>
            </a:r>
          </a:p>
        </p:txBody>
      </p:sp>
      <p:cxnSp>
        <p:nvCxnSpPr>
          <p:cNvPr id="425" name="Shape 425"/>
          <p:cNvCxnSpPr>
            <a:stCxn id="424" idx="2"/>
            <a:endCxn id="401" idx="2"/>
          </p:cNvCxnSpPr>
          <p:nvPr/>
        </p:nvCxnSpPr>
        <p:spPr>
          <a:xfrm rot="-5400000" flipH="1">
            <a:off x="9809300" y="4180234"/>
            <a:ext cx="800" cy="2833999"/>
          </a:xfrm>
          <a:prstGeom prst="curvedConnector3">
            <a:avLst>
              <a:gd name="adj1" fmla="val 39687500"/>
            </a:avLst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426" name="Shape 426"/>
          <p:cNvSpPr txBox="1"/>
          <p:nvPr/>
        </p:nvSpPr>
        <p:spPr>
          <a:xfrm>
            <a:off x="9834634" y="5818867"/>
            <a:ext cx="20559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has_location</a:t>
            </a:r>
          </a:p>
        </p:txBody>
      </p:sp>
      <p:sp>
        <p:nvSpPr>
          <p:cNvPr id="427" name="Shape 427"/>
          <p:cNvSpPr/>
          <p:nvPr/>
        </p:nvSpPr>
        <p:spPr>
          <a:xfrm>
            <a:off x="6767100" y="5335633"/>
            <a:ext cx="1016000" cy="261200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Tab_1</a:t>
            </a:r>
          </a:p>
        </p:txBody>
      </p:sp>
      <p:cxnSp>
        <p:nvCxnSpPr>
          <p:cNvPr id="428" name="Shape 428"/>
          <p:cNvCxnSpPr>
            <a:stCxn id="427" idx="0"/>
            <a:endCxn id="418" idx="2"/>
          </p:cNvCxnSpPr>
          <p:nvPr/>
        </p:nvCxnSpPr>
        <p:spPr>
          <a:xfrm rot="10800000" flipH="1">
            <a:off x="7275100" y="4987233"/>
            <a:ext cx="1061200" cy="3484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429" name="Shape 429"/>
          <p:cNvCxnSpPr>
            <a:stCxn id="424" idx="0"/>
            <a:endCxn id="418" idx="2"/>
          </p:cNvCxnSpPr>
          <p:nvPr/>
        </p:nvCxnSpPr>
        <p:spPr>
          <a:xfrm rot="10800000">
            <a:off x="8336300" y="4987233"/>
            <a:ext cx="56400" cy="3484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430" name="Shape 430"/>
          <p:cNvSpPr txBox="1"/>
          <p:nvPr/>
        </p:nvSpPr>
        <p:spPr>
          <a:xfrm>
            <a:off x="8513834" y="4904467"/>
            <a:ext cx="8835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type</a:t>
            </a:r>
          </a:p>
        </p:txBody>
      </p:sp>
      <p:sp>
        <p:nvSpPr>
          <p:cNvPr id="431" name="Shape 431"/>
          <p:cNvSpPr txBox="1"/>
          <p:nvPr/>
        </p:nvSpPr>
        <p:spPr>
          <a:xfrm>
            <a:off x="7091434" y="4904467"/>
            <a:ext cx="8835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type</a:t>
            </a:r>
          </a:p>
        </p:txBody>
      </p:sp>
      <p:cxnSp>
        <p:nvCxnSpPr>
          <p:cNvPr id="432" name="Shape 432"/>
          <p:cNvCxnSpPr>
            <a:stCxn id="427" idx="2"/>
            <a:endCxn id="400" idx="2"/>
          </p:cNvCxnSpPr>
          <p:nvPr/>
        </p:nvCxnSpPr>
        <p:spPr>
          <a:xfrm rot="-5400000" flipH="1">
            <a:off x="8465700" y="4406234"/>
            <a:ext cx="800" cy="2381999"/>
          </a:xfrm>
          <a:prstGeom prst="curvedConnector3">
            <a:avLst>
              <a:gd name="adj1" fmla="val 39687500"/>
            </a:avLst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433" name="Shape 433"/>
          <p:cNvSpPr txBox="1"/>
          <p:nvPr/>
        </p:nvSpPr>
        <p:spPr>
          <a:xfrm>
            <a:off x="7599434" y="5818867"/>
            <a:ext cx="20559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has_location</a:t>
            </a:r>
          </a:p>
        </p:txBody>
      </p:sp>
      <p:sp>
        <p:nvSpPr>
          <p:cNvPr id="434" name="Shape 434"/>
          <p:cNvSpPr/>
          <p:nvPr/>
        </p:nvSpPr>
        <p:spPr>
          <a:xfrm>
            <a:off x="5781901" y="5327200"/>
            <a:ext cx="883599" cy="261200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fr" sz="2000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TV_1</a:t>
            </a:r>
          </a:p>
        </p:txBody>
      </p:sp>
      <p:cxnSp>
        <p:nvCxnSpPr>
          <p:cNvPr id="435" name="Shape 435"/>
          <p:cNvCxnSpPr>
            <a:stCxn id="434" idx="0"/>
            <a:endCxn id="417" idx="2"/>
          </p:cNvCxnSpPr>
          <p:nvPr/>
        </p:nvCxnSpPr>
        <p:spPr>
          <a:xfrm rot="10800000" flipH="1">
            <a:off x="6223699" y="4987200"/>
            <a:ext cx="284000" cy="3400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436" name="Shape 436"/>
          <p:cNvCxnSpPr>
            <a:stCxn id="434" idx="2"/>
            <a:endCxn id="401" idx="2"/>
          </p:cNvCxnSpPr>
          <p:nvPr/>
        </p:nvCxnSpPr>
        <p:spPr>
          <a:xfrm rot="-5400000" flipH="1">
            <a:off x="8720899" y="3091200"/>
            <a:ext cx="8400" cy="5002800"/>
          </a:xfrm>
          <a:prstGeom prst="curvedConnector3">
            <a:avLst>
              <a:gd name="adj1" fmla="val 9157540"/>
            </a:avLst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37" name="Shape 437"/>
          <p:cNvSpPr txBox="1"/>
          <p:nvPr/>
        </p:nvSpPr>
        <p:spPr>
          <a:xfrm>
            <a:off x="8513834" y="6225267"/>
            <a:ext cx="20559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has_location</a:t>
            </a:r>
          </a:p>
        </p:txBody>
      </p:sp>
      <p:sp>
        <p:nvSpPr>
          <p:cNvPr id="438" name="Shape 438"/>
          <p:cNvSpPr txBox="1"/>
          <p:nvPr/>
        </p:nvSpPr>
        <p:spPr>
          <a:xfrm>
            <a:off x="5770634" y="4904467"/>
            <a:ext cx="883599" cy="1928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fr" sz="1200" i="1">
                <a:solidFill>
                  <a:schemeClr val="dk2"/>
                </a:solidFill>
                <a:latin typeface="+mj-lt"/>
                <a:ea typeface="Georgia"/>
                <a:cs typeface="Georgia"/>
                <a:sym typeface="Georgia"/>
              </a:rPr>
              <a:t>type</a:t>
            </a:r>
          </a:p>
        </p:txBody>
      </p:sp>
    </p:spTree>
    <p:extLst>
      <p:ext uri="{BB962C8B-B14F-4D97-AF65-F5344CB8AC3E}">
        <p14:creationId xmlns:p14="http://schemas.microsoft.com/office/powerpoint/2010/main" val="39304790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358" y="750591"/>
            <a:ext cx="8421624" cy="5914321"/>
          </a:xfrm>
          <a:prstGeom prst="rect">
            <a:avLst/>
          </a:prstGeom>
        </p:spPr>
      </p:pic>
      <p:sp>
        <p:nvSpPr>
          <p:cNvPr id="379" name="Shape 379"/>
          <p:cNvSpPr txBox="1">
            <a:spLocks noGrp="1"/>
          </p:cNvSpPr>
          <p:nvPr>
            <p:ph type="title"/>
          </p:nvPr>
        </p:nvSpPr>
        <p:spPr>
          <a:xfrm>
            <a:off x="136357" y="4625"/>
            <a:ext cx="6046966" cy="695200"/>
          </a:xfrm>
          <a:prstGeom prst="rect">
            <a:avLst/>
          </a:prstGeom>
        </p:spPr>
        <p:txBody>
          <a:bodyPr vert="horz" lIns="121900" tIns="121900" rIns="121900" bIns="121900" rtlCol="0" anchor="b" anchorCtr="0">
            <a:noAutofit/>
          </a:bodyPr>
          <a:lstStyle/>
          <a:p>
            <a:r>
              <a:rPr lang="f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 base</a:t>
            </a:r>
            <a:endParaRPr lang="fr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hape 377"/>
          <p:cNvSpPr txBox="1">
            <a:spLocks noGrp="1"/>
          </p:cNvSpPr>
          <p:nvPr>
            <p:ph type="body" idx="1"/>
          </p:nvPr>
        </p:nvSpPr>
        <p:spPr>
          <a:xfrm>
            <a:off x="47768" y="1228999"/>
            <a:ext cx="3405296" cy="475279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/>
          <a:p>
            <a:pPr marL="609585" indent="-423323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➔"/>
            </a:pPr>
            <a:r>
              <a:rPr lang="fr-F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Based on Conquer</a:t>
            </a:r>
          </a:p>
          <a:p>
            <a:pPr marL="609585" indent="-423323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➔"/>
            </a:pPr>
            <a:r>
              <a:rPr lang="f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Jena API</a:t>
            </a:r>
          </a:p>
          <a:p>
            <a:pPr marL="609585" indent="-423323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➔"/>
            </a:pPr>
            <a:r>
              <a:rPr lang="f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Pellet reasoner</a:t>
            </a:r>
          </a:p>
          <a:p>
            <a:pPr marL="609585" indent="-423323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➔"/>
            </a:pPr>
            <a:r>
              <a:rPr lang="f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Alignment API</a:t>
            </a:r>
          </a:p>
          <a:p>
            <a:pPr marL="609585" indent="-423323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➔"/>
            </a:pPr>
            <a:endParaRPr lang="fr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609585" indent="-423323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➔"/>
            </a:pPr>
            <a:r>
              <a:rPr lang="f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Encapsulated as a web service for device (UPnP)</a:t>
            </a:r>
          </a:p>
          <a:p>
            <a:pPr marL="609585" indent="-423323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Georgia"/>
              <a:buChar char="➔"/>
            </a:pPr>
            <a:r>
              <a:rPr lang="f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Control point</a:t>
            </a:r>
            <a:endParaRPr lang="fr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3296653" y="1228999"/>
            <a:ext cx="4006515" cy="635896"/>
          </a:xfrm>
          <a:prstGeom prst="ellipse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10263" y="2202761"/>
            <a:ext cx="4957009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+mj-lt"/>
              </a:rPr>
              <a:t>Content and metrics vizualization</a:t>
            </a:r>
            <a:endParaRPr lang="en-US" sz="2400" dirty="0"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035714" y="1118938"/>
            <a:ext cx="2928140" cy="4559968"/>
          </a:xfrm>
          <a:prstGeom prst="roundRect">
            <a:avLst>
              <a:gd name="adj" fmla="val 8038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424734" y="2433593"/>
            <a:ext cx="2173706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+mj-lt"/>
              </a:rPr>
              <a:t>SPARQL queries 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69761393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379" name="Shape 379"/>
          <p:cNvSpPr txBox="1">
            <a:spLocks noGrp="1"/>
          </p:cNvSpPr>
          <p:nvPr>
            <p:ph type="title"/>
          </p:nvPr>
        </p:nvSpPr>
        <p:spPr>
          <a:xfrm>
            <a:off x="292769" y="4625"/>
            <a:ext cx="6757736" cy="695200"/>
          </a:xfrm>
          <a:prstGeom prst="rect">
            <a:avLst/>
          </a:prstGeom>
        </p:spPr>
        <p:txBody>
          <a:bodyPr vert="horz" lIns="121900" tIns="121900" rIns="121900" bIns="121900" rtlCol="0" anchor="b" anchorCtr="0">
            <a:noAutofit/>
          </a:bodyPr>
          <a:lstStyle/>
          <a:p>
            <a:r>
              <a:rPr lang="f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Sub-ontologies extractor (1/3)</a:t>
            </a:r>
            <a:endParaRPr lang="fr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357" y="1096876"/>
            <a:ext cx="8421624" cy="548148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739063" y="1443788"/>
            <a:ext cx="4042611" cy="3031958"/>
          </a:xfrm>
          <a:prstGeom prst="roundRect">
            <a:avLst>
              <a:gd name="adj" fmla="val 6350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426242" y="4637992"/>
            <a:ext cx="4836695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>
                <a:latin typeface="+mj-lt"/>
              </a:rPr>
              <a:t>Get</a:t>
            </a:r>
            <a:r>
              <a:rPr lang="fr-FR" dirty="0" smtClean="0">
                <a:latin typeface="+mj-lt"/>
              </a:rPr>
              <a:t> ontologies </a:t>
            </a:r>
            <a:r>
              <a:rPr lang="fr-FR" dirty="0" err="1" smtClean="0">
                <a:latin typeface="+mj-lt"/>
              </a:rPr>
              <a:t>from</a:t>
            </a:r>
            <a:r>
              <a:rPr lang="fr-FR" dirty="0" smtClean="0">
                <a:latin typeface="+mj-lt"/>
              </a:rPr>
              <a:t> </a:t>
            </a:r>
            <a:r>
              <a:rPr lang="fr-FR" dirty="0" err="1" smtClean="0">
                <a:latin typeface="+mj-lt"/>
              </a:rPr>
              <a:t>semantic</a:t>
            </a:r>
            <a:r>
              <a:rPr lang="fr-FR" dirty="0" smtClean="0">
                <a:latin typeface="+mj-lt"/>
              </a:rPr>
              <a:t> web </a:t>
            </a:r>
            <a:r>
              <a:rPr lang="fr-FR" dirty="0" err="1" smtClean="0">
                <a:latin typeface="+mj-lt"/>
              </a:rPr>
              <a:t>search</a:t>
            </a:r>
            <a:r>
              <a:rPr lang="fr-FR" dirty="0" smtClean="0">
                <a:latin typeface="+mj-lt"/>
              </a:rPr>
              <a:t> </a:t>
            </a:r>
            <a:r>
              <a:rPr lang="fr-FR" dirty="0" err="1" smtClean="0">
                <a:latin typeface="+mj-lt"/>
              </a:rPr>
              <a:t>engines</a:t>
            </a:r>
            <a:endParaRPr lang="en-US" dirty="0">
              <a:latin typeface="+mj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451357" y="1732547"/>
            <a:ext cx="4210812" cy="3669632"/>
          </a:xfrm>
          <a:prstGeom prst="roundRect">
            <a:avLst>
              <a:gd name="adj" fmla="val 6175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62478" y="5633699"/>
            <a:ext cx="4788569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Select concepts to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extracted</a:t>
            </a:r>
            <a:r>
              <a:rPr lang="fr-FR" dirty="0" smtClean="0"/>
              <a:t> in </a:t>
            </a:r>
            <a:r>
              <a:rPr lang="fr-FR" dirty="0" err="1" smtClean="0"/>
              <a:t>sub-ontology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427903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379" name="Shape 379"/>
          <p:cNvSpPr txBox="1">
            <a:spLocks noGrp="1"/>
          </p:cNvSpPr>
          <p:nvPr>
            <p:ph type="title"/>
          </p:nvPr>
        </p:nvSpPr>
        <p:spPr>
          <a:xfrm>
            <a:off x="292769" y="4623"/>
            <a:ext cx="6757736" cy="695200"/>
          </a:xfrm>
          <a:prstGeom prst="rect">
            <a:avLst/>
          </a:prstGeom>
        </p:spPr>
        <p:txBody>
          <a:bodyPr vert="horz" lIns="121900" tIns="121900" rIns="121900" bIns="121900" rtlCol="0" anchor="b" anchorCtr="0">
            <a:noAutofit/>
          </a:bodyPr>
          <a:lstStyle/>
          <a:p>
            <a:r>
              <a:rPr lang="f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Sub-ontologies extractor (2/3)</a:t>
            </a:r>
            <a:endParaRPr lang="fr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726" y="880303"/>
            <a:ext cx="8421624" cy="584342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35905" y="1106905"/>
            <a:ext cx="5305445" cy="3392906"/>
          </a:xfrm>
          <a:prstGeom prst="roundRect">
            <a:avLst>
              <a:gd name="adj" fmla="val 4965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492174" y="4726413"/>
            <a:ext cx="3392906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Vizualize</a:t>
            </a:r>
            <a:r>
              <a:rPr lang="fr-FR" dirty="0" smtClean="0"/>
              <a:t> </a:t>
            </a:r>
            <a:r>
              <a:rPr lang="fr-FR" dirty="0" err="1" smtClean="0"/>
              <a:t>extracted</a:t>
            </a:r>
            <a:r>
              <a:rPr lang="fr-FR" dirty="0" smtClean="0"/>
              <a:t> </a:t>
            </a:r>
            <a:r>
              <a:rPr lang="fr-FR" dirty="0" err="1" smtClean="0"/>
              <a:t>sub-ontology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552075" y="3802015"/>
            <a:ext cx="2947737" cy="1293730"/>
          </a:xfrm>
          <a:prstGeom prst="round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293394" y="5283546"/>
            <a:ext cx="336884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Sub-ontology</a:t>
            </a:r>
            <a:r>
              <a:rPr lang="fr-FR" dirty="0" smtClean="0"/>
              <a:t> </a:t>
            </a:r>
            <a:r>
              <a:rPr lang="fr-FR" dirty="0" err="1" smtClean="0"/>
              <a:t>degradation</a:t>
            </a:r>
            <a:r>
              <a:rPr lang="fr-FR" dirty="0" smtClean="0"/>
              <a:t> options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4535905" y="4726413"/>
            <a:ext cx="3621506" cy="1854861"/>
          </a:xfrm>
          <a:prstGeom prst="roundRect">
            <a:avLst>
              <a:gd name="adj" fmla="val 6937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023183" y="4214627"/>
            <a:ext cx="2646949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Knowledge</a:t>
            </a:r>
            <a:r>
              <a:rPr lang="fr-FR" dirty="0" smtClean="0"/>
              <a:t> </a:t>
            </a:r>
            <a:r>
              <a:rPr lang="fr-FR" dirty="0" err="1" smtClean="0"/>
              <a:t>loss</a:t>
            </a:r>
            <a:r>
              <a:rPr lang="fr-FR" dirty="0" smtClean="0"/>
              <a:t> = f(</a:t>
            </a:r>
            <a:r>
              <a:rPr lang="fr-FR" dirty="0" err="1" smtClean="0"/>
              <a:t>depth</a:t>
            </a:r>
            <a:r>
              <a:rPr lang="fr-FR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18575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213576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0515600" cy="717226"/>
          </a:xfrm>
        </p:spPr>
        <p:txBody>
          <a:bodyPr/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Introduction (1/2)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8905"/>
            <a:ext cx="10515600" cy="544293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Many</a:t>
            </a:r>
            <a:r>
              <a:rPr lang="en-US" dirty="0" smtClean="0">
                <a:latin typeface="+mj-lt"/>
              </a:rPr>
              <a:t> </a:t>
            </a:r>
            <a:r>
              <a:rPr lang="en-US" i="1" dirty="0" smtClean="0">
                <a:solidFill>
                  <a:schemeClr val="accent1"/>
                </a:solidFill>
                <a:latin typeface="+mj-lt"/>
              </a:rPr>
              <a:t>devices</a:t>
            </a:r>
            <a:r>
              <a:rPr lang="en-US" i="1" dirty="0" smtClean="0">
                <a:latin typeface="+mj-lt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integrated in everyday life physical </a:t>
            </a:r>
            <a:r>
              <a:rPr lang="en-US" i="1" dirty="0">
                <a:solidFill>
                  <a:schemeClr val="accent1"/>
                </a:solidFill>
                <a:latin typeface="+mj-lt"/>
              </a:rPr>
              <a:t>objects</a:t>
            </a:r>
            <a:r>
              <a:rPr lang="en-US" i="1" dirty="0">
                <a:latin typeface="+mj-lt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(chair, table, lamp, etc…) and physical environments (house, building, vehicle, etc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…) </a:t>
            </a:r>
            <a:r>
              <a:rPr lang="en-US" dirty="0" smtClean="0">
                <a:latin typeface="+mj-lt"/>
                <a:sym typeface="Wingdings" panose="05000000000000000000" pitchFamily="2" charset="2"/>
              </a:rPr>
              <a:t> </a:t>
            </a:r>
            <a:r>
              <a:rPr lang="en-US" i="1" dirty="0" smtClean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Ambient environments</a:t>
            </a:r>
            <a:endParaRPr lang="en-US" dirty="0">
              <a:latin typeface="+mj-lt"/>
            </a:endParaRPr>
          </a:p>
          <a:p>
            <a:pPr lvl="1">
              <a:spcAft>
                <a:spcPts val="1200"/>
              </a:spcAft>
            </a:pPr>
            <a:r>
              <a:rPr lang="en-US" dirty="0">
                <a:latin typeface="+mj-lt"/>
              </a:rPr>
              <a:t>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Devices implement </a:t>
            </a:r>
            <a:r>
              <a:rPr lang="en-US" i="1" dirty="0">
                <a:solidFill>
                  <a:schemeClr val="accent1"/>
                </a:solidFill>
                <a:latin typeface="+mj-lt"/>
              </a:rPr>
              <a:t>resources</a:t>
            </a:r>
            <a:r>
              <a:rPr lang="en-US" i="1" dirty="0">
                <a:latin typeface="+mj-lt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interacting with objects (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actuator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and/or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gathering data (sensor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 accessible from </a:t>
            </a:r>
            <a:r>
              <a:rPr lang="en-US" i="1" dirty="0" smtClean="0">
                <a:solidFill>
                  <a:schemeClr val="accent1"/>
                </a:solidFill>
                <a:latin typeface="+mj-lt"/>
              </a:rPr>
              <a:t>services</a:t>
            </a:r>
            <a:r>
              <a:rPr lang="en-US" dirty="0" smtClean="0">
                <a:latin typeface="+mj-lt"/>
              </a:rPr>
              <a:t>,</a:t>
            </a:r>
          </a:p>
          <a:p>
            <a:pPr lvl="1">
              <a:buClr>
                <a:schemeClr val="tx1"/>
              </a:buClr>
            </a:pPr>
            <a:r>
              <a:rPr 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Services are </a:t>
            </a:r>
            <a:r>
              <a:rPr lang="en-US" i="1" dirty="0" smtClean="0">
                <a:solidFill>
                  <a:schemeClr val="accent1"/>
                </a:solidFill>
                <a:latin typeface="+mj-lt"/>
              </a:rPr>
              <a:t>selected</a:t>
            </a:r>
            <a:r>
              <a:rPr lang="en-US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by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ambient applications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that make them work in concert to assist users in several distinct domains (healthcare, smart houses,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smart cities, etc…).</a:t>
            </a:r>
            <a:endParaRPr lang="en-US" i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8846" y="4804814"/>
            <a:ext cx="2227893" cy="15913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332" y="4804813"/>
            <a:ext cx="2374142" cy="15906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3449" y="5158406"/>
            <a:ext cx="2085429" cy="9588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932" y="4804814"/>
            <a:ext cx="1925964" cy="15906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0828" y="4795484"/>
            <a:ext cx="2829810" cy="159135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379" name="Shape 379"/>
          <p:cNvSpPr txBox="1">
            <a:spLocks noGrp="1"/>
          </p:cNvSpPr>
          <p:nvPr>
            <p:ph type="title"/>
          </p:nvPr>
        </p:nvSpPr>
        <p:spPr>
          <a:xfrm>
            <a:off x="292769" y="4623"/>
            <a:ext cx="6757736" cy="695200"/>
          </a:xfrm>
          <a:prstGeom prst="rect">
            <a:avLst/>
          </a:prstGeom>
        </p:spPr>
        <p:txBody>
          <a:bodyPr vert="horz" lIns="121900" tIns="121900" rIns="121900" bIns="121900" rtlCol="0" anchor="b" anchorCtr="0">
            <a:noAutofit/>
          </a:bodyPr>
          <a:lstStyle/>
          <a:p>
            <a:r>
              <a:rPr lang="f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Sub-ontologies extractor (3/3)</a:t>
            </a:r>
            <a:endParaRPr lang="fr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631" y="880303"/>
            <a:ext cx="8421293" cy="5835809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499811" y="4668253"/>
            <a:ext cx="3669631" cy="1925052"/>
          </a:xfrm>
          <a:prstGeom prst="roundRect">
            <a:avLst>
              <a:gd name="adj" fmla="val 6042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800600" y="4135987"/>
            <a:ext cx="306805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Knowledge</a:t>
            </a:r>
            <a:r>
              <a:rPr lang="fr-FR" dirty="0" smtClean="0"/>
              <a:t> </a:t>
            </a:r>
            <a:r>
              <a:rPr lang="fr-FR" dirty="0" err="1" smtClean="0"/>
              <a:t>loss</a:t>
            </a:r>
            <a:r>
              <a:rPr lang="fr-FR" dirty="0" smtClean="0"/>
              <a:t> = f(</a:t>
            </a:r>
            <a:r>
              <a:rPr lang="fr-FR" dirty="0" err="1" smtClean="0"/>
              <a:t>probability</a:t>
            </a:r>
            <a:r>
              <a:rPr lang="fr-FR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550996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73"/>
            <a:ext cx="12213576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5"/>
            <a:ext cx="10515600" cy="717226"/>
          </a:xfrm>
        </p:spPr>
        <p:txBody>
          <a:bodyPr/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Introduction (2/2)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271" y="1132537"/>
            <a:ext cx="10832157" cy="2877014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Devices cooperation requires a strong interoperability</a:t>
            </a:r>
          </a:p>
          <a:p>
            <a:pPr lvl="1">
              <a:spcAft>
                <a:spcPts val="1200"/>
              </a:spcAft>
            </a:pPr>
            <a:r>
              <a:rPr lang="fr-F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Work on </a:t>
            </a:r>
            <a:r>
              <a:rPr lang="fr-FR" sz="2800" i="1" dirty="0" smtClean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communication</a:t>
            </a:r>
            <a:r>
              <a:rPr lang="fr-F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 protocols 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IoT, Internet of Things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 to cope with </a:t>
            </a:r>
            <a:r>
              <a:rPr lang="en-US" sz="2800" i="1" dirty="0" smtClean="0">
                <a:solidFill>
                  <a:schemeClr val="accent1"/>
                </a:solidFill>
                <a:latin typeface="+mj-lt"/>
              </a:rPr>
              <a:t>technological heterogeneity</a:t>
            </a:r>
            <a:r>
              <a:rPr lang="en-US" sz="2800" i="1" dirty="0">
                <a:latin typeface="+mj-lt"/>
              </a:rPr>
              <a:t> </a:t>
            </a:r>
            <a:endParaRPr lang="en-US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1257300" lvl="2" indent="-342900">
              <a:spcAft>
                <a:spcPts val="1200"/>
              </a:spcAft>
              <a:buNone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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Web services approach </a:t>
            </a:r>
            <a:r>
              <a:rPr lang="en-US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(WS-*, RESTful)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are widely accepted (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WoT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Web of Things).</a:t>
            </a:r>
          </a:p>
          <a:p>
            <a:pPr lvl="1">
              <a:spcAft>
                <a:spcPts val="1200"/>
              </a:spcAft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With this hypothesis, we can now focus at addressing the devices </a:t>
            </a:r>
            <a:r>
              <a:rPr lang="en-US" sz="2800" i="1" dirty="0" smtClean="0">
                <a:solidFill>
                  <a:schemeClr val="accent1"/>
                </a:solidFill>
                <a:latin typeface="+mj-lt"/>
              </a:rPr>
              <a:t>semantic heterogeneity</a:t>
            </a:r>
            <a:r>
              <a:rPr lang="en-US" sz="2800" dirty="0">
                <a:latin typeface="+mj-lt"/>
              </a:rPr>
              <a:t> </a:t>
            </a:r>
            <a:endParaRPr lang="en-US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2">
              <a:buFont typeface="Wingdings" panose="05000000000000000000" pitchFamily="2" charset="2"/>
              <a:buChar char="à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 Devices and services are annotated with </a:t>
            </a:r>
            <a:r>
              <a:rPr lang="en-US" sz="2400" i="1" dirty="0" smtClean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metadata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,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 lvl="2">
              <a:buFont typeface="Wingdings" panose="05000000000000000000" pitchFamily="2" charset="2"/>
              <a:buChar char="à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Goal :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services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selection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relevancy improvement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21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9" y="3010"/>
            <a:ext cx="12192690" cy="817544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467" y="3106900"/>
            <a:ext cx="527731" cy="5401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489" y="4164600"/>
            <a:ext cx="527731" cy="54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0515600" cy="717226"/>
          </a:xfrm>
        </p:spPr>
        <p:txBody>
          <a:bodyPr/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Annotation usage trend (1/2)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5884" y="4027095"/>
            <a:ext cx="1059808" cy="307777"/>
          </a:xfrm>
          <a:prstGeom prst="rect">
            <a:avLst/>
          </a:prstGeom>
          <a:solidFill>
            <a:schemeClr val="bg1"/>
          </a:solidFill>
          <a:ln w="444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 smtClean="0">
                <a:latin typeface="+mj-lt"/>
              </a:rPr>
              <a:t>Typed</a:t>
            </a:r>
            <a:r>
              <a:rPr lang="fr-FR" sz="1400" dirty="0" smtClean="0">
                <a:latin typeface="+mj-lt"/>
              </a:rPr>
              <a:t> data</a:t>
            </a:r>
            <a:endParaRPr lang="en-US" sz="20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1467" y="5462356"/>
            <a:ext cx="2252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+mj-lt"/>
              </a:rPr>
              <a:t>Selection from regular expressions…</a:t>
            </a:r>
            <a:endParaRPr lang="en-US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98352" y="2978920"/>
            <a:ext cx="1498016" cy="523220"/>
          </a:xfrm>
          <a:prstGeom prst="rect">
            <a:avLst/>
          </a:prstGeom>
          <a:solidFill>
            <a:schemeClr val="bg1"/>
          </a:solidFill>
          <a:ln w="444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 smtClean="0">
                <a:latin typeface="+mj-lt"/>
              </a:rPr>
              <a:t>Taxonomy-based</a:t>
            </a:r>
            <a:endParaRPr lang="fr-FR" sz="1400" dirty="0" smtClean="0">
              <a:latin typeface="+mj-lt"/>
            </a:endParaRPr>
          </a:p>
          <a:p>
            <a:pPr algn="ctr"/>
            <a:r>
              <a:rPr lang="fr-FR" sz="1400" dirty="0" smtClean="0">
                <a:latin typeface="+mj-lt"/>
              </a:rPr>
              <a:t>(SKOS)</a:t>
            </a:r>
            <a:endParaRPr lang="en-US" sz="1400" dirty="0">
              <a:latin typeface="+mj-lt"/>
            </a:endParaRPr>
          </a:p>
        </p:txBody>
      </p:sp>
      <p:sp>
        <p:nvSpPr>
          <p:cNvPr id="12" name="Can 11"/>
          <p:cNvSpPr/>
          <p:nvPr/>
        </p:nvSpPr>
        <p:spPr>
          <a:xfrm>
            <a:off x="4189547" y="4495508"/>
            <a:ext cx="862074" cy="949124"/>
          </a:xfrm>
          <a:prstGeom prst="can">
            <a:avLst/>
          </a:prstGeom>
          <a:solidFill>
            <a:schemeClr val="bg2">
              <a:lumMod val="9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475477" y="5461427"/>
            <a:ext cx="2252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+mj-lt"/>
              </a:rPr>
              <a:t>Selection from queries</a:t>
            </a:r>
            <a:endParaRPr lang="en-US" dirty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09916" y="4757297"/>
            <a:ext cx="1047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latin typeface="+mj-lt"/>
              </a:rPr>
              <a:t>Relational</a:t>
            </a:r>
            <a:endParaRPr lang="fr-FR" sz="1600" dirty="0">
              <a:latin typeface="+mj-lt"/>
            </a:endParaRPr>
          </a:p>
          <a:p>
            <a:pPr algn="ctr"/>
            <a:r>
              <a:rPr lang="fr-FR" sz="1600" dirty="0" smtClean="0">
                <a:latin typeface="+mj-lt"/>
              </a:rPr>
              <a:t>DB</a:t>
            </a:r>
            <a:endParaRPr lang="en-US" sz="1600" dirty="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01786" y="5542444"/>
            <a:ext cx="1614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+mj-lt"/>
              </a:rPr>
              <a:t>Selection from queries</a:t>
            </a:r>
            <a:endParaRPr lang="en-US" dirty="0">
              <a:latin typeface="+mj-lt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7980252" y="2898658"/>
            <a:ext cx="1587800" cy="792331"/>
            <a:chOff x="5614509" y="2784693"/>
            <a:chExt cx="1587800" cy="792331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4509" y="3036924"/>
              <a:ext cx="527731" cy="5401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872161" y="2784693"/>
              <a:ext cx="1330148" cy="73866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err="1" smtClean="0">
                  <a:latin typeface="+mj-lt"/>
                </a:rPr>
                <a:t>Upper</a:t>
              </a:r>
              <a:r>
                <a:rPr lang="fr-FR" sz="1400" dirty="0" smtClean="0">
                  <a:latin typeface="+mj-lt"/>
                </a:rPr>
                <a:t> </a:t>
              </a:r>
              <a:r>
                <a:rPr lang="fr-FR" sz="1400" dirty="0" err="1" smtClean="0">
                  <a:latin typeface="+mj-lt"/>
                </a:rPr>
                <a:t>Ontology-based</a:t>
              </a:r>
              <a:r>
                <a:rPr lang="fr-FR" sz="1400" dirty="0" smtClean="0">
                  <a:latin typeface="+mj-lt"/>
                </a:rPr>
                <a:t> (OWL)</a:t>
              </a:r>
              <a:endParaRPr lang="en-US" sz="1400" dirty="0">
                <a:latin typeface="+mj-lt"/>
              </a:endParaRPr>
            </a:p>
          </p:txBody>
        </p:sp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0608" y="4782304"/>
            <a:ext cx="512039" cy="512039"/>
          </a:xfrm>
          <a:prstGeom prst="rect">
            <a:avLst/>
          </a:prstGeom>
          <a:solidFill>
            <a:schemeClr val="bg2">
              <a:alpha val="0"/>
            </a:schemeClr>
          </a:solidFill>
        </p:spPr>
      </p:pic>
      <p:sp>
        <p:nvSpPr>
          <p:cNvPr id="21" name="Can 20"/>
          <p:cNvSpPr/>
          <p:nvPr/>
        </p:nvSpPr>
        <p:spPr>
          <a:xfrm>
            <a:off x="8189766" y="4500802"/>
            <a:ext cx="1038467" cy="1046944"/>
          </a:xfrm>
          <a:prstGeom prst="can">
            <a:avLst/>
          </a:prstGeom>
          <a:solidFill>
            <a:schemeClr val="bg2">
              <a:lumMod val="9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8154477" y="4824838"/>
            <a:ext cx="1109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latin typeface="+mj-lt"/>
              </a:rPr>
              <a:t>Knowledge </a:t>
            </a:r>
          </a:p>
          <a:p>
            <a:pPr algn="ctr"/>
            <a:r>
              <a:rPr lang="fr-FR" sz="1600" dirty="0" smtClean="0">
                <a:latin typeface="+mj-lt"/>
              </a:rPr>
              <a:t>base</a:t>
            </a:r>
            <a:endParaRPr lang="en-US" sz="1600" dirty="0">
              <a:latin typeface="+mj-lt"/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9261465" y="4844132"/>
            <a:ext cx="1167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Reasoning</a:t>
            </a:r>
            <a:endParaRPr lang="en-US" b="1" dirty="0"/>
          </a:p>
        </p:txBody>
      </p:sp>
      <p:grpSp>
        <p:nvGrpSpPr>
          <p:cNvPr id="51" name="Group 50"/>
          <p:cNvGrpSpPr/>
          <p:nvPr/>
        </p:nvGrpSpPr>
        <p:grpSpPr>
          <a:xfrm>
            <a:off x="6254718" y="2610355"/>
            <a:ext cx="1006997" cy="966260"/>
            <a:chOff x="4847328" y="4871198"/>
            <a:chExt cx="1006997" cy="966260"/>
          </a:xfrm>
        </p:grpSpPr>
        <p:sp>
          <p:nvSpPr>
            <p:cNvPr id="32" name="Oval 31"/>
            <p:cNvSpPr/>
            <p:nvPr/>
          </p:nvSpPr>
          <p:spPr>
            <a:xfrm>
              <a:off x="4847328" y="4871198"/>
              <a:ext cx="1006997" cy="96626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924733" y="5030434"/>
              <a:ext cx="879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Smart home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456197" y="1552572"/>
            <a:ext cx="1006997" cy="966260"/>
            <a:chOff x="5946550" y="4704151"/>
            <a:chExt cx="1006997" cy="966260"/>
          </a:xfrm>
        </p:grpSpPr>
        <p:sp>
          <p:nvSpPr>
            <p:cNvPr id="34" name="Oval 33"/>
            <p:cNvSpPr/>
            <p:nvPr/>
          </p:nvSpPr>
          <p:spPr>
            <a:xfrm>
              <a:off x="5946550" y="4704151"/>
              <a:ext cx="1006997" cy="96626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011070" y="4863387"/>
              <a:ext cx="879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Smart office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8305324" y="469217"/>
            <a:ext cx="1006997" cy="966260"/>
            <a:chOff x="5570970" y="5728057"/>
            <a:chExt cx="1006997" cy="966260"/>
          </a:xfrm>
        </p:grpSpPr>
        <p:sp>
          <p:nvSpPr>
            <p:cNvPr id="36" name="Oval 35"/>
            <p:cNvSpPr/>
            <p:nvPr/>
          </p:nvSpPr>
          <p:spPr>
            <a:xfrm>
              <a:off x="5570970" y="5728057"/>
              <a:ext cx="1006997" cy="96626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619086" y="5861043"/>
              <a:ext cx="879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Smart energy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7214724" y="794753"/>
            <a:ext cx="1006997" cy="966260"/>
            <a:chOff x="7659720" y="4486177"/>
            <a:chExt cx="1006997" cy="966260"/>
          </a:xfrm>
        </p:grpSpPr>
        <p:sp>
          <p:nvSpPr>
            <p:cNvPr id="38" name="Oval 37"/>
            <p:cNvSpPr/>
            <p:nvPr/>
          </p:nvSpPr>
          <p:spPr>
            <a:xfrm>
              <a:off x="7659720" y="4486177"/>
              <a:ext cx="1006997" cy="96626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724240" y="4645413"/>
              <a:ext cx="879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Health care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9390983" y="793111"/>
            <a:ext cx="1006997" cy="966260"/>
            <a:chOff x="7066998" y="5580062"/>
            <a:chExt cx="1006997" cy="966260"/>
          </a:xfrm>
        </p:grpSpPr>
        <p:sp>
          <p:nvSpPr>
            <p:cNvPr id="40" name="Oval 39"/>
            <p:cNvSpPr/>
            <p:nvPr/>
          </p:nvSpPr>
          <p:spPr>
            <a:xfrm>
              <a:off x="7066998" y="5580062"/>
              <a:ext cx="1006997" cy="966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131518" y="5739298"/>
              <a:ext cx="879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Smart cities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10380045" y="2601126"/>
            <a:ext cx="1006997" cy="966260"/>
            <a:chOff x="8804967" y="3524339"/>
            <a:chExt cx="1006997" cy="966260"/>
          </a:xfrm>
        </p:grpSpPr>
        <p:sp>
          <p:nvSpPr>
            <p:cNvPr id="42" name="Oval 41"/>
            <p:cNvSpPr/>
            <p:nvPr/>
          </p:nvSpPr>
          <p:spPr>
            <a:xfrm>
              <a:off x="8804967" y="3524339"/>
              <a:ext cx="1006997" cy="96626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838227" y="3816436"/>
              <a:ext cx="9530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Security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0142747" y="1567473"/>
            <a:ext cx="1006997" cy="966260"/>
            <a:chOff x="8614809" y="6063192"/>
            <a:chExt cx="1006997" cy="966260"/>
          </a:xfrm>
        </p:grpSpPr>
        <p:sp>
          <p:nvSpPr>
            <p:cNvPr id="46" name="Oval 45"/>
            <p:cNvSpPr/>
            <p:nvPr/>
          </p:nvSpPr>
          <p:spPr>
            <a:xfrm>
              <a:off x="8614809" y="6063192"/>
              <a:ext cx="1006997" cy="96626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79329" y="6338176"/>
              <a:ext cx="8793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Sensors</a:t>
              </a:r>
              <a:endParaRPr lang="en-US" b="1" dirty="0">
                <a:latin typeface="+mj-lt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7372697" y="1660879"/>
            <a:ext cx="2860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  <a:latin typeface="+mj-lt"/>
              </a:rPr>
              <a:t>Application / Domain specific ontologies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9132412" y="2655554"/>
            <a:ext cx="187564" cy="234777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V="1">
            <a:off x="8937486" y="2479321"/>
            <a:ext cx="170516" cy="425756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V="1">
            <a:off x="8834554" y="2421046"/>
            <a:ext cx="0" cy="47681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H="1" flipV="1">
            <a:off x="8522686" y="2498740"/>
            <a:ext cx="192997" cy="417944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H="1" flipV="1">
            <a:off x="8349131" y="2655554"/>
            <a:ext cx="177056" cy="255588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/>
          <p:cNvSpPr/>
          <p:nvPr/>
        </p:nvSpPr>
        <p:spPr>
          <a:xfrm>
            <a:off x="521467" y="5269013"/>
            <a:ext cx="2164225" cy="838745"/>
          </a:xfrm>
          <a:prstGeom prst="rect">
            <a:avLst/>
          </a:prstGeom>
          <a:noFill/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3521842" y="4189021"/>
            <a:ext cx="2164225" cy="1918738"/>
          </a:xfrm>
          <a:prstGeom prst="rect">
            <a:avLst/>
          </a:prstGeom>
          <a:noFill/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1142734" y="5176146"/>
            <a:ext cx="879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latin typeface="+mj-lt"/>
              </a:rPr>
              <a:t>Σ</a:t>
            </a:r>
            <a:endParaRPr lang="en-US" b="1" dirty="0">
              <a:latin typeface="+mj-lt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198352" y="4107450"/>
            <a:ext cx="879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latin typeface="+mj-lt"/>
              </a:rPr>
              <a:t>Σ</a:t>
            </a:r>
            <a:endParaRPr lang="en-US" b="1" dirty="0">
              <a:latin typeface="+mj-lt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855373" y="4203376"/>
            <a:ext cx="2164225" cy="1938118"/>
          </a:xfrm>
          <a:prstGeom prst="rect">
            <a:avLst/>
          </a:prstGeom>
          <a:noFill/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8492851" y="4121257"/>
            <a:ext cx="879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latin typeface="+mj-lt"/>
              </a:rPr>
              <a:t>Σ</a:t>
            </a:r>
            <a:endParaRPr lang="en-US" b="1" dirty="0">
              <a:latin typeface="+mj-lt"/>
            </a:endParaRPr>
          </a:p>
        </p:txBody>
      </p:sp>
      <p:cxnSp>
        <p:nvCxnSpPr>
          <p:cNvPr id="86" name="Straight Arrow Connector 85"/>
          <p:cNvCxnSpPr/>
          <p:nvPr/>
        </p:nvCxnSpPr>
        <p:spPr>
          <a:xfrm flipV="1">
            <a:off x="1615910" y="4777214"/>
            <a:ext cx="0" cy="408667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V="1">
            <a:off x="4198352" y="3724610"/>
            <a:ext cx="0" cy="408667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flipV="1">
            <a:off x="8247429" y="3738546"/>
            <a:ext cx="0" cy="408667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213053" y="1190625"/>
            <a:ext cx="57019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Device and services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contextual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information (location, temperature, …),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structural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(type, size,…) and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functional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descriptions (display video, …)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934075" y="6153150"/>
            <a:ext cx="6076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… to SWoT (Semantic Web of Things)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047875" y="6153150"/>
            <a:ext cx="2268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From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WoT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…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93" name="Picture 9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5379" y="4741827"/>
            <a:ext cx="1988872" cy="586589"/>
          </a:xfrm>
          <a:prstGeom prst="rect">
            <a:avLst/>
          </a:prstGeom>
        </p:spPr>
      </p:pic>
      <p:sp>
        <p:nvSpPr>
          <p:cNvPr id="94" name="Slide Number Placeholder 9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90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  <p:bldP spid="12" grpId="0" animBg="1"/>
      <p:bldP spid="13" grpId="0"/>
      <p:bldP spid="14" grpId="0"/>
      <p:bldP spid="22" grpId="0"/>
      <p:bldP spid="21" grpId="0" animBg="1"/>
      <p:bldP spid="23" grpId="0"/>
      <p:bldP spid="30" grpId="0"/>
      <p:bldP spid="60" grpId="0"/>
      <p:bldP spid="79" grpId="0" animBg="1"/>
      <p:bldP spid="80" grpId="0" animBg="1"/>
      <p:bldP spid="81" grpId="0"/>
      <p:bldP spid="82" grpId="0"/>
      <p:bldP spid="83" grpId="0" animBg="1"/>
      <p:bldP spid="84" grpId="0"/>
      <p:bldP spid="91" grpId="0"/>
      <p:bldP spid="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89512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2"/>
            <a:ext cx="10515600" cy="717226"/>
          </a:xfrm>
        </p:spPr>
        <p:txBody>
          <a:bodyPr/>
          <a:lstStyle/>
          <a:p>
            <a:r>
              <a:rPr lang="fr-F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potential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devices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manufacturers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9" name="Content Placeholder 2"/>
          <p:cNvSpPr>
            <a:spLocks noGrp="1"/>
          </p:cNvSpPr>
          <p:nvPr>
            <p:ph idx="1"/>
          </p:nvPr>
        </p:nvSpPr>
        <p:spPr>
          <a:xfrm>
            <a:off x="838199" y="1116312"/>
            <a:ext cx="10795427" cy="2877014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We do foresee that manufacturers will independently develop their own ontologies to describe their devices…</a:t>
            </a:r>
          </a:p>
          <a:p>
            <a:pPr lvl="1">
              <a:spcAft>
                <a:spcPts val="1200"/>
              </a:spcAft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Development of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comprehensive ontology from heterogeneous 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ontologies is unlikely to happen…</a:t>
            </a:r>
          </a:p>
          <a:p>
            <a:pPr lvl="1">
              <a:spcAft>
                <a:spcPts val="600"/>
              </a:spcAft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Devices in the environment are not known @design time </a:t>
            </a:r>
          </a:p>
          <a:p>
            <a:pPr marL="457200" lvl="1" indent="0">
              <a:buNone/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	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N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eed for a knowledge model enrichment @run time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,</a:t>
            </a:r>
          </a:p>
          <a:p>
            <a:pPr marL="914400" lvl="1" indent="-454025">
              <a:buNone/>
              <a:tabLst>
                <a:tab pos="460375" algn="l"/>
              </a:tabLst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	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This enrichment can also help improving the service selection.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509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40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1" y="3019"/>
            <a:ext cx="12192692" cy="81754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0515600" cy="717226"/>
          </a:xfrm>
        </p:spPr>
        <p:txBody>
          <a:bodyPr/>
          <a:lstStyle/>
          <a:p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Some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enrichment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approaches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539268" y="4099122"/>
            <a:ext cx="2771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</a:rPr>
              <a:t>Ontology manager</a:t>
            </a:r>
            <a:endParaRPr lang="en-US" b="1" dirty="0">
              <a:latin typeface="+mj-lt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1086973" y="971259"/>
            <a:ext cx="4113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Heterogeneous ontologies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571836" y="4127453"/>
            <a:ext cx="3202195" cy="2594169"/>
            <a:chOff x="1571836" y="4127453"/>
            <a:chExt cx="3202195" cy="2594169"/>
          </a:xfrm>
        </p:grpSpPr>
        <p:sp>
          <p:nvSpPr>
            <p:cNvPr id="64" name="TextBox 63"/>
            <p:cNvSpPr txBox="1"/>
            <p:nvPr/>
          </p:nvSpPr>
          <p:spPr>
            <a:xfrm>
              <a:off x="2695372" y="5589465"/>
              <a:ext cx="16144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err="1">
                  <a:latin typeface="+mj-lt"/>
                </a:rPr>
                <a:t>Q</a:t>
              </a:r>
              <a:r>
                <a:rPr lang="fr-FR" dirty="0" err="1" smtClean="0">
                  <a:latin typeface="+mj-lt"/>
                </a:rPr>
                <a:t>ueries</a:t>
              </a:r>
              <a:endParaRPr lang="en-US" dirty="0">
                <a:latin typeface="+mj-lt"/>
              </a:endParaRPr>
            </a:p>
          </p:txBody>
        </p:sp>
        <p:sp>
          <p:nvSpPr>
            <p:cNvPr id="68" name="Can 67"/>
            <p:cNvSpPr/>
            <p:nvPr/>
          </p:nvSpPr>
          <p:spPr>
            <a:xfrm>
              <a:off x="2983352" y="4555507"/>
              <a:ext cx="1038467" cy="1046944"/>
            </a:xfrm>
            <a:prstGeom prst="can">
              <a:avLst/>
            </a:prstGeom>
            <a:solidFill>
              <a:schemeClr val="bg2">
                <a:lumMod val="90000"/>
              </a:schemeClr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2940379" y="4872495"/>
              <a:ext cx="1109044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fr-FR" sz="1600" dirty="0" smtClean="0">
                  <a:latin typeface="+mj-lt"/>
                </a:rPr>
                <a:t>Knowledge </a:t>
              </a:r>
            </a:p>
            <a:p>
              <a:pPr algn="ctr">
                <a:lnSpc>
                  <a:spcPts val="1400"/>
                </a:lnSpc>
              </a:pPr>
              <a:r>
                <a:rPr lang="fr-FR" sz="1600" dirty="0" smtClean="0">
                  <a:latin typeface="+mj-lt"/>
                </a:rPr>
                <a:t>base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1581151" y="4127453"/>
              <a:ext cx="2668076" cy="1938118"/>
            </a:xfrm>
            <a:prstGeom prst="rect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4" name="Group 73"/>
            <p:cNvGrpSpPr/>
            <p:nvPr/>
          </p:nvGrpSpPr>
          <p:grpSpPr>
            <a:xfrm>
              <a:off x="1647262" y="4641942"/>
              <a:ext cx="1098216" cy="966260"/>
              <a:chOff x="8769287" y="3662651"/>
              <a:chExt cx="1098216" cy="966260"/>
            </a:xfrm>
          </p:grpSpPr>
          <p:sp>
            <p:nvSpPr>
              <p:cNvPr id="75" name="Oval 74"/>
              <p:cNvSpPr/>
              <p:nvPr/>
            </p:nvSpPr>
            <p:spPr>
              <a:xfrm>
                <a:off x="8804967" y="3662651"/>
                <a:ext cx="1006997" cy="966260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8769287" y="3781457"/>
                <a:ext cx="10982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 err="1" smtClean="0">
                    <a:latin typeface="+mj-lt"/>
                  </a:rPr>
                  <a:t>Upper</a:t>
                </a:r>
                <a:r>
                  <a:rPr lang="fr-FR" b="1" dirty="0" smtClean="0">
                    <a:latin typeface="+mj-lt"/>
                  </a:rPr>
                  <a:t> </a:t>
                </a:r>
                <a:r>
                  <a:rPr lang="fr-FR" b="1" dirty="0" err="1" smtClean="0">
                    <a:latin typeface="+mj-lt"/>
                  </a:rPr>
                  <a:t>ontology</a:t>
                </a:r>
                <a:endParaRPr lang="en-US" b="1" dirty="0">
                  <a:latin typeface="+mj-lt"/>
                </a:endParaRPr>
              </a:p>
            </p:txBody>
          </p:sp>
        </p:grpSp>
        <p:sp>
          <p:nvSpPr>
            <p:cNvPr id="94" name="TextBox 93"/>
            <p:cNvSpPr txBox="1"/>
            <p:nvPr/>
          </p:nvSpPr>
          <p:spPr>
            <a:xfrm>
              <a:off x="1571836" y="6198402"/>
              <a:ext cx="32021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Knowledge sharing …</a:t>
              </a:r>
              <a:endPara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2893558" y="5226984"/>
            <a:ext cx="1253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+mj-lt"/>
              </a:rPr>
              <a:t>Alignments</a:t>
            </a:r>
            <a:endParaRPr lang="en-US" sz="1600" b="1" dirty="0">
              <a:latin typeface="+mj-lt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8065977" y="2986054"/>
            <a:ext cx="1587800" cy="792331"/>
            <a:chOff x="5614509" y="2784693"/>
            <a:chExt cx="1587800" cy="792331"/>
          </a:xfrm>
        </p:grpSpPr>
        <p:pic>
          <p:nvPicPr>
            <p:cNvPr id="98" name="Picture 9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4509" y="3036924"/>
              <a:ext cx="527731" cy="540100"/>
            </a:xfrm>
            <a:prstGeom prst="rect">
              <a:avLst/>
            </a:prstGeom>
          </p:spPr>
        </p:pic>
        <p:sp>
          <p:nvSpPr>
            <p:cNvPr id="99" name="TextBox 98"/>
            <p:cNvSpPr txBox="1"/>
            <p:nvPr/>
          </p:nvSpPr>
          <p:spPr>
            <a:xfrm>
              <a:off x="5872161" y="2784693"/>
              <a:ext cx="1330148" cy="523220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err="1" smtClean="0">
                  <a:latin typeface="+mj-lt"/>
                </a:rPr>
                <a:t>Upper</a:t>
              </a:r>
              <a:r>
                <a:rPr lang="fr-FR" sz="1400" dirty="0" smtClean="0">
                  <a:latin typeface="+mj-lt"/>
                </a:rPr>
                <a:t> </a:t>
              </a:r>
              <a:r>
                <a:rPr lang="fr-FR" sz="1400" dirty="0" err="1" smtClean="0">
                  <a:latin typeface="+mj-lt"/>
                </a:rPr>
                <a:t>Ontology-based</a:t>
              </a:r>
              <a:endParaRPr lang="en-US" sz="1400" dirty="0">
                <a:latin typeface="+mj-lt"/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6340443" y="2813501"/>
            <a:ext cx="1006997" cy="966260"/>
            <a:chOff x="4847328" y="4871198"/>
            <a:chExt cx="1006997" cy="966260"/>
          </a:xfrm>
        </p:grpSpPr>
        <p:sp>
          <p:nvSpPr>
            <p:cNvPr id="105" name="Oval 104"/>
            <p:cNvSpPr/>
            <p:nvPr/>
          </p:nvSpPr>
          <p:spPr>
            <a:xfrm>
              <a:off x="4847328" y="4871198"/>
              <a:ext cx="1006997" cy="96626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924733" y="5030434"/>
              <a:ext cx="879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Smart home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6541922" y="1755718"/>
            <a:ext cx="1006997" cy="966260"/>
            <a:chOff x="5946550" y="4704151"/>
            <a:chExt cx="1006997" cy="966260"/>
          </a:xfrm>
        </p:grpSpPr>
        <p:sp>
          <p:nvSpPr>
            <p:cNvPr id="108" name="Oval 107"/>
            <p:cNvSpPr/>
            <p:nvPr/>
          </p:nvSpPr>
          <p:spPr>
            <a:xfrm>
              <a:off x="5946550" y="4704151"/>
              <a:ext cx="1006997" cy="96626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011070" y="4863387"/>
              <a:ext cx="879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Smart office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8391049" y="672363"/>
            <a:ext cx="1006997" cy="966260"/>
            <a:chOff x="5570970" y="5728057"/>
            <a:chExt cx="1006997" cy="966260"/>
          </a:xfrm>
        </p:grpSpPr>
        <p:sp>
          <p:nvSpPr>
            <p:cNvPr id="111" name="Oval 110"/>
            <p:cNvSpPr/>
            <p:nvPr/>
          </p:nvSpPr>
          <p:spPr>
            <a:xfrm>
              <a:off x="5570970" y="5728057"/>
              <a:ext cx="1006997" cy="96626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5619086" y="5861043"/>
              <a:ext cx="879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Smart energy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7300449" y="997899"/>
            <a:ext cx="1006997" cy="966260"/>
            <a:chOff x="7659720" y="4486177"/>
            <a:chExt cx="1006997" cy="966260"/>
          </a:xfrm>
        </p:grpSpPr>
        <p:sp>
          <p:nvSpPr>
            <p:cNvPr id="114" name="Oval 113"/>
            <p:cNvSpPr/>
            <p:nvPr/>
          </p:nvSpPr>
          <p:spPr>
            <a:xfrm>
              <a:off x="7659720" y="4486177"/>
              <a:ext cx="1006997" cy="96626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7724240" y="4645413"/>
              <a:ext cx="879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Health care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9476708" y="996257"/>
            <a:ext cx="1006997" cy="966260"/>
            <a:chOff x="7066998" y="5580062"/>
            <a:chExt cx="1006997" cy="966260"/>
          </a:xfrm>
        </p:grpSpPr>
        <p:sp>
          <p:nvSpPr>
            <p:cNvPr id="117" name="Oval 116"/>
            <p:cNvSpPr/>
            <p:nvPr/>
          </p:nvSpPr>
          <p:spPr>
            <a:xfrm>
              <a:off x="7066998" y="5580062"/>
              <a:ext cx="1006997" cy="966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7131518" y="5739298"/>
              <a:ext cx="879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Smart cities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10465770" y="2804272"/>
            <a:ext cx="1006997" cy="966260"/>
            <a:chOff x="8804967" y="3524339"/>
            <a:chExt cx="1006997" cy="966260"/>
          </a:xfrm>
        </p:grpSpPr>
        <p:sp>
          <p:nvSpPr>
            <p:cNvPr id="120" name="Oval 119"/>
            <p:cNvSpPr/>
            <p:nvPr/>
          </p:nvSpPr>
          <p:spPr>
            <a:xfrm>
              <a:off x="8804967" y="3524339"/>
              <a:ext cx="1006997" cy="96626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8838227" y="3816436"/>
              <a:ext cx="9530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Security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10228472" y="1770619"/>
            <a:ext cx="1006997" cy="966260"/>
            <a:chOff x="8614809" y="6063192"/>
            <a:chExt cx="1006997" cy="966260"/>
          </a:xfrm>
        </p:grpSpPr>
        <p:sp>
          <p:nvSpPr>
            <p:cNvPr id="123" name="Oval 122"/>
            <p:cNvSpPr/>
            <p:nvPr/>
          </p:nvSpPr>
          <p:spPr>
            <a:xfrm>
              <a:off x="8614809" y="6063192"/>
              <a:ext cx="1006997" cy="96626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8679329" y="6338176"/>
              <a:ext cx="8793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Sensors</a:t>
              </a:r>
              <a:endParaRPr lang="en-US" b="1" dirty="0">
                <a:latin typeface="+mj-lt"/>
              </a:endParaRPr>
            </a:p>
          </p:txBody>
        </p:sp>
      </p:grpSp>
      <p:cxnSp>
        <p:nvCxnSpPr>
          <p:cNvPr id="126" name="Straight Arrow Connector 125"/>
          <p:cNvCxnSpPr/>
          <p:nvPr/>
        </p:nvCxnSpPr>
        <p:spPr>
          <a:xfrm flipV="1">
            <a:off x="9218137" y="2742950"/>
            <a:ext cx="187564" cy="234777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/>
          <p:nvPr/>
        </p:nvCxnSpPr>
        <p:spPr>
          <a:xfrm flipV="1">
            <a:off x="9023211" y="2566717"/>
            <a:ext cx="170516" cy="425756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/>
          <p:nvPr/>
        </p:nvCxnSpPr>
        <p:spPr>
          <a:xfrm flipV="1">
            <a:off x="8920279" y="2508442"/>
            <a:ext cx="0" cy="47681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/>
          <p:nvPr/>
        </p:nvCxnSpPr>
        <p:spPr>
          <a:xfrm flipH="1" flipV="1">
            <a:off x="8608411" y="2586136"/>
            <a:ext cx="192997" cy="417944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/>
          <p:cNvCxnSpPr/>
          <p:nvPr/>
        </p:nvCxnSpPr>
        <p:spPr>
          <a:xfrm flipH="1" flipV="1">
            <a:off x="8434856" y="2742950"/>
            <a:ext cx="177056" cy="255588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7941098" y="4051082"/>
            <a:ext cx="2164225" cy="2020237"/>
            <a:chOff x="7941098" y="4051082"/>
            <a:chExt cx="2164225" cy="2020237"/>
          </a:xfrm>
        </p:grpSpPr>
        <p:sp>
          <p:nvSpPr>
            <p:cNvPr id="96" name="TextBox 95"/>
            <p:cNvSpPr txBox="1"/>
            <p:nvPr/>
          </p:nvSpPr>
          <p:spPr>
            <a:xfrm>
              <a:off x="8294871" y="5541425"/>
              <a:ext cx="16144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err="1">
                  <a:latin typeface="+mj-lt"/>
                </a:rPr>
                <a:t>Q</a:t>
              </a:r>
              <a:r>
                <a:rPr lang="fr-FR" dirty="0" err="1" smtClean="0">
                  <a:latin typeface="+mj-lt"/>
                </a:rPr>
                <a:t>ueries</a:t>
              </a:r>
              <a:endParaRPr lang="en-US" dirty="0">
                <a:latin typeface="+mj-lt"/>
              </a:endParaRPr>
            </a:p>
          </p:txBody>
        </p:sp>
        <p:sp>
          <p:nvSpPr>
            <p:cNvPr id="101" name="Can 100"/>
            <p:cNvSpPr/>
            <p:nvPr/>
          </p:nvSpPr>
          <p:spPr>
            <a:xfrm>
              <a:off x="8559799" y="4461363"/>
              <a:ext cx="1038467" cy="1046944"/>
            </a:xfrm>
            <a:prstGeom prst="can">
              <a:avLst/>
            </a:prstGeom>
            <a:solidFill>
              <a:schemeClr val="bg2">
                <a:lumMod val="90000"/>
              </a:schemeClr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8516826" y="4754663"/>
              <a:ext cx="11090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smtClean="0">
                  <a:latin typeface="+mj-lt"/>
                </a:rPr>
                <a:t>Knowledge </a:t>
              </a:r>
            </a:p>
            <a:p>
              <a:pPr algn="ctr"/>
              <a:r>
                <a:rPr lang="fr-FR" sz="1600" dirty="0" smtClean="0">
                  <a:latin typeface="+mj-lt"/>
                </a:rPr>
                <a:t>base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7941098" y="4133201"/>
              <a:ext cx="2164225" cy="1938118"/>
            </a:xfrm>
            <a:prstGeom prst="rect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8578576" y="4051082"/>
              <a:ext cx="8793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400" b="1" dirty="0" smtClean="0">
                  <a:latin typeface="+mj-lt"/>
                </a:rPr>
                <a:t>Σ</a:t>
              </a:r>
              <a:endParaRPr lang="en-US" b="1" dirty="0">
                <a:latin typeface="+mj-lt"/>
              </a:endParaRPr>
            </a:p>
          </p:txBody>
        </p:sp>
      </p:grpSp>
      <p:cxnSp>
        <p:nvCxnSpPr>
          <p:cNvPr id="133" name="Straight Arrow Connector 132"/>
          <p:cNvCxnSpPr/>
          <p:nvPr/>
        </p:nvCxnSpPr>
        <p:spPr>
          <a:xfrm flipV="1">
            <a:off x="8333154" y="3679946"/>
            <a:ext cx="0" cy="408667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5572125" y="62103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… Users’ information integration over time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98642" y="4346870"/>
            <a:ext cx="1990725" cy="37954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Users’ feedback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6696562" y="4787647"/>
            <a:ext cx="1990725" cy="37954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Users’ profile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6696562" y="5230032"/>
            <a:ext cx="1990725" cy="37954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Users’ preference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5463" y="2146117"/>
            <a:ext cx="2271488" cy="1455818"/>
          </a:xfrm>
          <a:prstGeom prst="rect">
            <a:avLst/>
          </a:prstGeom>
          <a:ln w="25400">
            <a:solidFill>
              <a:schemeClr val="bg2">
                <a:lumMod val="50000"/>
              </a:schemeClr>
            </a:solidFill>
          </a:ln>
        </p:spPr>
      </p:pic>
      <p:sp>
        <p:nvSpPr>
          <p:cNvPr id="49" name="Slide Number Placeholder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6</a:t>
            </a:fld>
            <a:endParaRPr lang="en-US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2391" y="2950051"/>
            <a:ext cx="582662" cy="61467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641619" y="2510471"/>
            <a:ext cx="511606" cy="426696"/>
            <a:chOff x="1038948" y="2351140"/>
            <a:chExt cx="511606" cy="426696"/>
          </a:xfrm>
        </p:grpSpPr>
        <p:sp>
          <p:nvSpPr>
            <p:cNvPr id="83" name="Oval 82"/>
            <p:cNvSpPr/>
            <p:nvPr/>
          </p:nvSpPr>
          <p:spPr>
            <a:xfrm>
              <a:off x="1068338" y="2351140"/>
              <a:ext cx="455506" cy="42669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1038948" y="2362446"/>
              <a:ext cx="5116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O1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2605513" y="2190940"/>
            <a:ext cx="511606" cy="426696"/>
            <a:chOff x="1038948" y="2351140"/>
            <a:chExt cx="511606" cy="426696"/>
          </a:xfrm>
          <a:noFill/>
        </p:grpSpPr>
        <p:sp>
          <p:nvSpPr>
            <p:cNvPr id="87" name="Oval 86"/>
            <p:cNvSpPr/>
            <p:nvPr/>
          </p:nvSpPr>
          <p:spPr>
            <a:xfrm>
              <a:off x="1068338" y="2351140"/>
              <a:ext cx="455506" cy="42669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1038948" y="2362446"/>
              <a:ext cx="51160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O2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3440765" y="2891208"/>
            <a:ext cx="511606" cy="426696"/>
            <a:chOff x="1038948" y="2351140"/>
            <a:chExt cx="511606" cy="426696"/>
          </a:xfrm>
        </p:grpSpPr>
        <p:sp>
          <p:nvSpPr>
            <p:cNvPr id="90" name="Oval 89"/>
            <p:cNvSpPr/>
            <p:nvPr/>
          </p:nvSpPr>
          <p:spPr>
            <a:xfrm>
              <a:off x="1068338" y="2351140"/>
              <a:ext cx="455506" cy="4266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1038948" y="2362446"/>
              <a:ext cx="5116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O3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2410086" y="3029281"/>
            <a:ext cx="511606" cy="426696"/>
            <a:chOff x="1038948" y="2351140"/>
            <a:chExt cx="511606" cy="426696"/>
          </a:xfrm>
        </p:grpSpPr>
        <p:sp>
          <p:nvSpPr>
            <p:cNvPr id="125" name="Oval 124"/>
            <p:cNvSpPr/>
            <p:nvPr/>
          </p:nvSpPr>
          <p:spPr>
            <a:xfrm>
              <a:off x="1068338" y="2351140"/>
              <a:ext cx="455506" cy="42669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038948" y="2362446"/>
              <a:ext cx="5116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O4</a:t>
              </a:r>
              <a:endParaRPr lang="en-US" b="1" dirty="0">
                <a:latin typeface="+mj-lt"/>
              </a:endParaRPr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3867494" y="2102432"/>
            <a:ext cx="511606" cy="426696"/>
            <a:chOff x="1038948" y="2351140"/>
            <a:chExt cx="511606" cy="426696"/>
          </a:xfrm>
        </p:grpSpPr>
        <p:sp>
          <p:nvSpPr>
            <p:cNvPr id="139" name="Oval 138"/>
            <p:cNvSpPr/>
            <p:nvPr/>
          </p:nvSpPr>
          <p:spPr>
            <a:xfrm>
              <a:off x="1068338" y="2351140"/>
              <a:ext cx="455506" cy="426696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1038948" y="2362446"/>
              <a:ext cx="5116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latin typeface="+mj-lt"/>
                </a:rPr>
                <a:t>O5</a:t>
              </a:r>
              <a:endParaRPr lang="en-US" b="1" dirty="0">
                <a:latin typeface="+mj-lt"/>
              </a:endParaRPr>
            </a:p>
          </p:txBody>
        </p:sp>
      </p:grpSp>
      <p:cxnSp>
        <p:nvCxnSpPr>
          <p:cNvPr id="20" name="Straight Arrow Connector 19"/>
          <p:cNvCxnSpPr/>
          <p:nvPr/>
        </p:nvCxnSpPr>
        <p:spPr>
          <a:xfrm flipV="1">
            <a:off x="2186440" y="2529128"/>
            <a:ext cx="448463" cy="177315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>
            <a:endCxn id="91" idx="1"/>
          </p:cNvCxnSpPr>
          <p:nvPr/>
        </p:nvCxnSpPr>
        <p:spPr>
          <a:xfrm>
            <a:off x="2203920" y="2790047"/>
            <a:ext cx="1236845" cy="297133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/>
          <p:nvPr/>
        </p:nvCxnSpPr>
        <p:spPr>
          <a:xfrm flipH="1">
            <a:off x="3834115" y="2561403"/>
            <a:ext cx="252848" cy="292010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/>
          <p:cNvCxnSpPr/>
          <p:nvPr/>
        </p:nvCxnSpPr>
        <p:spPr>
          <a:xfrm flipH="1">
            <a:off x="2937735" y="3145586"/>
            <a:ext cx="494457" cy="70283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/>
          <p:nvPr/>
        </p:nvCxnSpPr>
        <p:spPr>
          <a:xfrm flipH="1">
            <a:off x="3117119" y="2307062"/>
            <a:ext cx="745251" cy="79850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/>
          <p:nvPr/>
        </p:nvCxnSpPr>
        <p:spPr>
          <a:xfrm flipV="1">
            <a:off x="2831056" y="2442218"/>
            <a:ext cx="1065828" cy="566402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/>
          <p:cNvSpPr txBox="1"/>
          <p:nvPr/>
        </p:nvSpPr>
        <p:spPr>
          <a:xfrm>
            <a:off x="932013" y="1338811"/>
            <a:ext cx="4113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network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3090409" y="3455977"/>
            <a:ext cx="0" cy="49361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503" y="2299878"/>
            <a:ext cx="3048000" cy="82867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2">
                <a:lumMod val="50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240" y="2268963"/>
            <a:ext cx="86677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0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134" grpId="0"/>
      <p:bldP spid="24" grpId="0" animBg="1"/>
      <p:bldP spid="135" grpId="0" animBg="1"/>
      <p:bldP spid="136" grpId="0" animBg="1"/>
      <p:bldP spid="1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0515600" cy="717226"/>
          </a:xfrm>
        </p:spPr>
        <p:txBody>
          <a:bodyPr/>
          <a:lstStyle/>
          <a:p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SWoT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model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dynamicity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levels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78" y="1189799"/>
            <a:ext cx="3551219" cy="2153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423" y="2228352"/>
            <a:ext cx="3547872" cy="25073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4135531"/>
            <a:ext cx="3547872" cy="24928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71950" y="1038225"/>
            <a:ext cx="6800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Property level</a:t>
            </a:r>
          </a:p>
          <a:p>
            <a:r>
              <a:rPr lang="en-US" sz="28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What is the current temperature of the oven ?</a:t>
            </a:r>
            <a:r>
              <a:rPr lang="en-US" sz="2800" i="1" dirty="0" smtClean="0">
                <a:latin typeface="+mj-lt"/>
              </a:rPr>
              <a:t> </a:t>
            </a:r>
            <a:endParaRPr lang="en-US" sz="2800" i="1" dirty="0">
              <a:latin typeface="+mj-lt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04775" y="3097961"/>
            <a:ext cx="8338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Instance level</a:t>
            </a:r>
          </a:p>
          <a:p>
            <a:r>
              <a:rPr lang="en-US" sz="28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What </a:t>
            </a: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are currently the </a:t>
            </a:r>
            <a:r>
              <a:rPr lang="en-US" sz="28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appliances </a:t>
            </a: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present in the kitchen?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176522" y="4957909"/>
            <a:ext cx="7629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Terminological level</a:t>
            </a:r>
          </a:p>
          <a:p>
            <a:r>
              <a:rPr lang="en-US" sz="28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What are the domestic appliances available to grill?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65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9" grpId="0"/>
      <p:bldP spid="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1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SWoT</a:t>
            </a:r>
            <a:r>
              <a:rPr lang="fr-FR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: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model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enrichment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@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run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-time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188" y="2230559"/>
            <a:ext cx="5422687" cy="38924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53" y="1773857"/>
            <a:ext cx="6311572" cy="47612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7304" y="1002789"/>
            <a:ext cx="9178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By leveraging the terminological dynamicity level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6448425" y="1825515"/>
            <a:ext cx="1419225" cy="72390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00850" y="1999967"/>
            <a:ext cx="95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WWW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Curved Connector 13"/>
          <p:cNvCxnSpPr>
            <a:stCxn id="10" idx="1"/>
          </p:cNvCxnSpPr>
          <p:nvPr/>
        </p:nvCxnSpPr>
        <p:spPr>
          <a:xfrm rot="16200000" flipH="1">
            <a:off x="7222750" y="2483931"/>
            <a:ext cx="361113" cy="490537"/>
          </a:xfrm>
          <a:prstGeom prst="curvedConnector2">
            <a:avLst/>
          </a:prstGeom>
          <a:ln w="34925"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563225" y="3899792"/>
            <a:ext cx="790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Queries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63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1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Research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challenges…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9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92314" y="1170296"/>
            <a:ext cx="10515600" cy="2366126"/>
          </a:xfrm>
        </p:spPr>
        <p:txBody>
          <a:bodyPr>
            <a:noAutofit/>
          </a:bodyPr>
          <a:lstStyle/>
          <a:p>
            <a:pPr marL="339725" indent="-339725">
              <a:spcAft>
                <a:spcPts val="1200"/>
              </a:spcAft>
            </a:pP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roperty dynamicity level</a:t>
            </a:r>
          </a:p>
          <a:p>
            <a:pPr marL="796925" lvl="1" indent="-339725">
              <a:spcBef>
                <a:spcPts val="0"/>
              </a:spcBef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nowledge contextualization, </a:t>
            </a:r>
          </a:p>
          <a:p>
            <a:pPr marL="796925" lvl="1" indent="-339725">
              <a:spcBef>
                <a:spcPts val="0"/>
              </a:spcBef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ata analytics.</a:t>
            </a:r>
          </a:p>
          <a:p>
            <a:pPr>
              <a:spcAft>
                <a:spcPts val="1200"/>
              </a:spcAft>
            </a:pP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Knowledge 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base content maintenance</a:t>
            </a:r>
          </a:p>
          <a:p>
            <a:pPr lvl="1">
              <a:spcBef>
                <a:spcPts val="0"/>
              </a:spcBef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Model validity over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time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spcBef>
                <a:spcPts val="0"/>
              </a:spcBef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Inference rules and inferred facts management.</a:t>
            </a:r>
          </a:p>
          <a:p>
            <a:pPr>
              <a:spcAft>
                <a:spcPts val="1200"/>
              </a:spcAft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No available dataset to date</a:t>
            </a:r>
          </a:p>
          <a:p>
            <a:pPr lvl="1">
              <a:spcAft>
                <a:spcPts val="1200"/>
              </a:spcAft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project provides some datasets but are mostly “raw” data, not ontological fragments.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4836" y="4635174"/>
            <a:ext cx="1307940" cy="64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8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1861</TotalTime>
  <Words>833</Words>
  <Application>Microsoft Office PowerPoint</Application>
  <PresentationFormat>Widescreen</PresentationFormat>
  <Paragraphs>229</Paragraphs>
  <Slides>20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Georgia</vt:lpstr>
      <vt:lpstr>Times New Roman</vt:lpstr>
      <vt:lpstr>Wingdings</vt:lpstr>
      <vt:lpstr>Office Theme</vt:lpstr>
      <vt:lpstr>  Run-Time knowledge model enrichment in SWoT </vt:lpstr>
      <vt:lpstr>Introduction (1/2)</vt:lpstr>
      <vt:lpstr>Introduction (2/2)</vt:lpstr>
      <vt:lpstr>Annotation usage trend (1/2)</vt:lpstr>
      <vt:lpstr>Many potential devices manufacturers</vt:lpstr>
      <vt:lpstr>Some knowledge enrichment approaches</vt:lpstr>
      <vt:lpstr>SWoT knowledge model dynamicity levels</vt:lpstr>
      <vt:lpstr>SWoT+ : knowledge model enrichment @run-time</vt:lpstr>
      <vt:lpstr>Research challenges…</vt:lpstr>
      <vt:lpstr>Use-case#1 : Assisted living</vt:lpstr>
      <vt:lpstr>Use-case#2 : Energy consumption optimization</vt:lpstr>
      <vt:lpstr>Collaborations in progress…</vt:lpstr>
      <vt:lpstr>References</vt:lpstr>
      <vt:lpstr>Questions?</vt:lpstr>
      <vt:lpstr>Backup</vt:lpstr>
      <vt:lpstr>Semantic Web technologies</vt:lpstr>
      <vt:lpstr>Knowledge base</vt:lpstr>
      <vt:lpstr>Sub-ontologies extractor (1/3)</vt:lpstr>
      <vt:lpstr>Sub-ontologies extractor (2/3)</vt:lpstr>
      <vt:lpstr>Sub-ontologies extractor (3/3)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Run-Time knowledge model enrichment in SWoT </dc:title>
  <dc:creator>Gerald Rocher</dc:creator>
  <cp:lastModifiedBy>Gerald Rocher</cp:lastModifiedBy>
  <cp:revision>134</cp:revision>
  <dcterms:created xsi:type="dcterms:W3CDTF">2015-06-25T12:16:07Z</dcterms:created>
  <dcterms:modified xsi:type="dcterms:W3CDTF">2015-07-01T07:53:21Z</dcterms:modified>
</cp:coreProperties>
</file>