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77" r:id="rId5"/>
    <p:sldId id="276" r:id="rId6"/>
    <p:sldId id="279" r:id="rId7"/>
    <p:sldId id="280" r:id="rId8"/>
    <p:sldId id="265" r:id="rId9"/>
    <p:sldId id="281" r:id="rId10"/>
    <p:sldId id="263" r:id="rId11"/>
    <p:sldId id="264" r:id="rId12"/>
    <p:sldId id="268" r:id="rId13"/>
    <p:sldId id="269" r:id="rId14"/>
    <p:sldId id="283" r:id="rId15"/>
    <p:sldId id="261" r:id="rId16"/>
    <p:sldId id="288" r:id="rId17"/>
    <p:sldId id="286" r:id="rId18"/>
    <p:sldId id="287" r:id="rId19"/>
    <p:sldId id="290" r:id="rId20"/>
    <p:sldId id="285" r:id="rId21"/>
    <p:sldId id="284" r:id="rId22"/>
    <p:sldId id="292" r:id="rId23"/>
    <p:sldId id="266" r:id="rId24"/>
    <p:sldId id="289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D1E0C3"/>
    <a:srgbClr val="D1E0BE"/>
    <a:srgbClr val="D1E0C8"/>
    <a:srgbClr val="D6E0C3"/>
    <a:srgbClr val="C8E0C3"/>
    <a:srgbClr val="D2E0C3"/>
    <a:srgbClr val="D2DCC3"/>
    <a:srgbClr val="D2E7C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9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83DB-310E-43E0-9BBD-465D0E4222C8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17B6-AAB3-458E-A34D-2851A1E13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7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96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9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8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0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1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7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DF3B-063B-4C60-A871-BC99E696DDD3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4187-34C4-47A4-A989-093138D7355C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DA5F-8933-470E-8654-57FB0A115F14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C546-DA93-4EDF-B7AC-E6499FCA7B2A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2360-002F-42C2-9BB0-CFDCD7CC0386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DE6F-0AAB-457B-84C9-A82612A9BCB2}" type="datetime1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DFE-CA78-4E69-B5BA-D60AD2B664E1}" type="datetime1">
              <a:rPr lang="en-US" smtClean="0"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4E60-19FD-4D47-A419-CF4CF1F76D99}" type="datetime1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494-F873-4FFA-97F3-FCA265FEE7B1}" type="datetime1">
              <a:rPr lang="en-US" smtClean="0"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1775-ACC9-49BF-A32A-61F84F47B1BF}" type="datetime1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03BF-2288-4BAE-B890-34003F530A1B}" type="datetime1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33EA-07D8-4F26-A15B-8042678306CF}" type="datetime1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79D-F039-4945-B65A-BF7160B6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49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5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390.png"/><Relationship Id="rId4" Type="http://schemas.openxmlformats.org/officeDocument/2006/relationships/image" Target="../media/image20.jpeg"/><Relationship Id="rId9" Type="http://schemas.openxmlformats.org/officeDocument/2006/relationships/image" Target="../media/image3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g"/><Relationship Id="rId7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4.jpe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1.jpeg"/><Relationship Id="rId5" Type="http://schemas.openxmlformats.org/officeDocument/2006/relationships/image" Target="../media/image29.jpg"/><Relationship Id="rId10" Type="http://schemas.openxmlformats.org/officeDocument/2006/relationships/image" Target="../media/image18.jpg"/><Relationship Id="rId4" Type="http://schemas.openxmlformats.org/officeDocument/2006/relationships/image" Target="../media/image28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20.jpe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64" y="3369261"/>
            <a:ext cx="12046225" cy="92076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Semantic-Based </a:t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 Services for Devices Selection </a:t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ambient environments</a:t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(Research project, March-September 2015)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" y="152827"/>
            <a:ext cx="2850696" cy="12092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81" y="405026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326817"/>
            <a:ext cx="3086100" cy="863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7464" y="4425198"/>
            <a:ext cx="12046225" cy="2438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en-US" sz="4600" b="1" dirty="0" err="1">
                <a:solidFill>
                  <a:schemeClr val="bg2">
                    <a:lumMod val="25000"/>
                  </a:schemeClr>
                </a:solidFill>
              </a:rPr>
              <a:t>Gérald</a:t>
            </a:r>
            <a:r>
              <a:rPr lang="en-US" sz="4600" b="1" dirty="0">
                <a:solidFill>
                  <a:schemeClr val="bg2">
                    <a:lumMod val="25000"/>
                  </a:schemeClr>
                </a:solidFill>
              </a:rPr>
              <a:t> Rocher (Master 2 IFI / IAM)</a:t>
            </a:r>
          </a:p>
          <a:p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26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26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Supervisor 		: Dr. Jean-Yves Tigli</a:t>
            </a:r>
          </a:p>
          <a:p>
            <a:pPr algn="l">
              <a:spcBef>
                <a:spcPts val="0"/>
              </a:spcBef>
            </a:pP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Academic tutor 	: Dr. Isabelle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Mirbel</a:t>
            </a:r>
            <a:r>
              <a:rPr lang="fr-FR" sz="2900" dirty="0">
                <a:latin typeface="+mj-lt"/>
              </a:rPr>
              <a:t> </a:t>
            </a:r>
            <a:r>
              <a:rPr lang="fr-FR" sz="2900" dirty="0" smtClean="0">
                <a:latin typeface="+mj-lt"/>
              </a:rPr>
              <a:t>                                                                         </a:t>
            </a:r>
            <a:r>
              <a:rPr lang="fr-FR" sz="31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09/07/2015</a:t>
            </a:r>
            <a:endParaRPr lang="en-US" sz="31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00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6" y="7031803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 (contributions)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02" y="2770834"/>
            <a:ext cx="5422687" cy="389246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6360511" y="2408884"/>
            <a:ext cx="1419225" cy="723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8161" y="2583799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Curved Connector 13"/>
          <p:cNvCxnSpPr>
            <a:stCxn id="10" idx="1"/>
          </p:cNvCxnSpPr>
          <p:nvPr/>
        </p:nvCxnSpPr>
        <p:spPr>
          <a:xfrm rot="16200000" flipH="1">
            <a:off x="7134836" y="3067300"/>
            <a:ext cx="361113" cy="490537"/>
          </a:xfrm>
          <a:prstGeom prst="curved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76762" y="4441238"/>
            <a:ext cx="79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Queries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920" y="2236112"/>
            <a:ext cx="6306759" cy="4533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7538" y="3269378"/>
            <a:ext cx="2241322" cy="45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84885" y="889508"/>
            <a:ext cx="11808975" cy="1084155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to manage ambient devices semantic heterogeneity</a:t>
            </a:r>
          </a:p>
          <a:p>
            <a:pPr lvl="1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Device’s self-described  with heterogeneous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formal meta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models (metadata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ontology),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lvl="1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persistent </a:t>
            </a:r>
            <a:r>
              <a:rPr lang="en-US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TBox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Integration model leading the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k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nowledge base meta model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TBox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 to be enriched over time.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buNone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09586" y="3237434"/>
            <a:ext cx="2249273" cy="449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Merge/Alignment/Reasoning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139" y="2917334"/>
            <a:ext cx="6185738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dynamic devices selection rule model</a:t>
            </a:r>
          </a:p>
          <a:p>
            <a:pPr marL="684213" lvl="1" indent="-222250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Allowing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 query unknown knowledge base content,</a:t>
            </a:r>
          </a:p>
          <a:p>
            <a:pPr marL="684213" lvl="1" indent="-227013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Allowing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 measure the semantic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“distance”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between the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rules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and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their results.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1" grpId="0"/>
      <p:bldP spid="11" grpId="1"/>
      <p:bldP spid="15" grpId="0"/>
      <p:bldP spid="15" grpId="1"/>
      <p:bldP spid="4" grpId="0" animBg="1"/>
      <p:bldP spid="4" grpId="1" animBg="1"/>
      <p:bldP spid="12" grpId="0" build="p"/>
      <p:bldP spid="16" grpId="0"/>
      <p:bldP spid="16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Remaining challenges…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444" y="1170295"/>
            <a:ext cx="11626896" cy="3621961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lifecycle management (size, obsolescence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),</a:t>
            </a:r>
          </a:p>
          <a:p>
            <a:pPr>
              <a:lnSpc>
                <a:spcPts val="3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Selection based on Web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ervices composition semantics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41305" y="2657185"/>
            <a:ext cx="8608481" cy="3009964"/>
            <a:chOff x="0" y="0"/>
            <a:chExt cx="6230203" cy="1807845"/>
          </a:xfrm>
        </p:grpSpPr>
        <p:grpSp>
          <p:nvGrpSpPr>
            <p:cNvPr id="10" name="Group 9"/>
            <p:cNvGrpSpPr/>
            <p:nvPr/>
          </p:nvGrpSpPr>
          <p:grpSpPr>
            <a:xfrm>
              <a:off x="348018" y="0"/>
              <a:ext cx="5486191" cy="1807845"/>
              <a:chOff x="0" y="34119"/>
              <a:chExt cx="5486191" cy="180784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34119"/>
                <a:ext cx="5486191" cy="1807845"/>
                <a:chOff x="0" y="34119"/>
                <a:chExt cx="5486191" cy="180784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0" y="34119"/>
                  <a:ext cx="2142490" cy="1807845"/>
                  <a:chOff x="0" y="218364"/>
                  <a:chExt cx="2142698" cy="1808329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0" y="218364"/>
                    <a:ext cx="2142698" cy="1575955"/>
                    <a:chOff x="0" y="218364"/>
                    <a:chExt cx="2142698" cy="1575955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24420" y="368492"/>
                      <a:ext cx="1901312" cy="1166881"/>
                      <a:chOff x="-46177" y="136480"/>
                      <a:chExt cx="1901312" cy="1166881"/>
                    </a:xfrm>
                  </p:grpSpPr>
                  <p:sp>
                    <p:nvSpPr>
                      <p:cNvPr id="28" name="Rounded Rectangle 27"/>
                      <p:cNvSpPr/>
                      <p:nvPr/>
                    </p:nvSpPr>
                    <p:spPr>
                      <a:xfrm>
                        <a:off x="143301" y="136480"/>
                        <a:ext cx="1528445" cy="457200"/>
                      </a:xfrm>
                      <a:prstGeom prst="roundRect">
                        <a:avLst/>
                      </a:prstGeom>
                      <a:solidFill>
                        <a:srgbClr val="D1E0C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Structural</a:t>
                        </a: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fr-FR" sz="1600" dirty="0" err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ontextual</a:t>
                        </a:r>
                        <a:r>
                          <a:rPr lang="fr-FR" sz="16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semantics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9" name="Rounded Rectangle 28"/>
                      <p:cNvSpPr/>
                      <p:nvPr/>
                    </p:nvSpPr>
                    <p:spPr>
                      <a:xfrm>
                        <a:off x="150125" y="742959"/>
                        <a:ext cx="1528445" cy="280340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Functional</a:t>
                        </a:r>
                        <a:r>
                          <a:rPr lang="fr-FR" sz="16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semantics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-46177" y="1016759"/>
                        <a:ext cx="1901312" cy="286602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22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mtt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In &gt; Web service &gt; Out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0" y="218364"/>
                      <a:ext cx="2142698" cy="157595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" name="Text Box 1062"/>
                  <p:cNvSpPr txBox="1"/>
                  <p:nvPr/>
                </p:nvSpPr>
                <p:spPr>
                  <a:xfrm>
                    <a:off x="354841" y="1801505"/>
                    <a:ext cx="1453487" cy="22518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fr-FR" sz="1600" dirty="0" err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Known</a:t>
                    </a:r>
                    <a:r>
                      <a:rPr lang="fr-FR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1600" dirty="0" err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semantics</a:t>
                    </a:r>
                    <a:endPara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3343701" y="40944"/>
                  <a:ext cx="2142490" cy="1766901"/>
                  <a:chOff x="0" y="259320"/>
                  <a:chExt cx="2142698" cy="1767373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0" y="259320"/>
                    <a:ext cx="2142698" cy="1575955"/>
                    <a:chOff x="0" y="259320"/>
                    <a:chExt cx="2142698" cy="1575955"/>
                  </a:xfrm>
                </p:grpSpPr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162901" y="409448"/>
                      <a:ext cx="1844816" cy="1160055"/>
                      <a:chOff x="-7696" y="177436"/>
                      <a:chExt cx="1844816" cy="1160055"/>
                    </a:xfrm>
                  </p:grpSpPr>
                  <p:sp>
                    <p:nvSpPr>
                      <p:cNvPr id="21" name="Rounded Rectangle 20"/>
                      <p:cNvSpPr/>
                      <p:nvPr/>
                    </p:nvSpPr>
                    <p:spPr>
                      <a:xfrm>
                        <a:off x="143301" y="177436"/>
                        <a:ext cx="1528445" cy="457200"/>
                      </a:xfrm>
                      <a:prstGeom prst="roundRect">
                        <a:avLst/>
                      </a:prstGeom>
                      <a:solidFill>
                        <a:srgbClr val="D1E0C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Structural</a:t>
                        </a: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fr-FR" sz="1600" dirty="0" err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ontextual</a:t>
                        </a:r>
                        <a:r>
                          <a:rPr lang="fr-FR" sz="16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semantics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" name="Rounded Rectangle 21"/>
                      <p:cNvSpPr/>
                      <p:nvPr/>
                    </p:nvSpPr>
                    <p:spPr>
                      <a:xfrm>
                        <a:off x="150125" y="776427"/>
                        <a:ext cx="1528445" cy="30060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Functional</a:t>
                        </a:r>
                        <a:r>
                          <a:rPr lang="fr-FR" sz="16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fr-FR" sz="1600" dirty="0" err="1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semantics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-7696" y="1050889"/>
                        <a:ext cx="1844816" cy="286602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22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6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mtt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In &gt; Web service &gt; Out</a:t>
                        </a:r>
                        <a:endPara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20" name="Oval 19"/>
                    <p:cNvSpPr/>
                    <p:nvPr/>
                  </p:nvSpPr>
                  <p:spPr>
                    <a:xfrm>
                      <a:off x="0" y="259320"/>
                      <a:ext cx="2142698" cy="157595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" name="Text Box 1072"/>
                  <p:cNvSpPr txBox="1"/>
                  <p:nvPr/>
                </p:nvSpPr>
                <p:spPr>
                  <a:xfrm>
                    <a:off x="354841" y="1801505"/>
                    <a:ext cx="1453487" cy="22518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fr-FR" sz="1600" dirty="0" err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Known</a:t>
                    </a:r>
                    <a:r>
                      <a:rPr lang="fr-FR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1600" dirty="0" err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semantics</a:t>
                    </a:r>
                    <a:endPara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14" name="Curved Connector 13"/>
              <p:cNvCxnSpPr>
                <a:stCxn id="30" idx="3"/>
                <a:endCxn id="23" idx="1"/>
              </p:cNvCxnSpPr>
              <p:nvPr/>
            </p:nvCxnSpPr>
            <p:spPr>
              <a:xfrm>
                <a:off x="2025536" y="1207513"/>
                <a:ext cx="1481050" cy="2"/>
              </a:xfrm>
              <a:prstGeom prst="curvedConnector3">
                <a:avLst/>
              </a:prstGeom>
              <a:ln w="6985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0" y="607325"/>
              <a:ext cx="6230203" cy="88726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Text Box 1077"/>
            <p:cNvSpPr txBox="1"/>
            <p:nvPr/>
          </p:nvSpPr>
          <p:spPr>
            <a:xfrm>
              <a:off x="2129332" y="325093"/>
              <a:ext cx="1930850" cy="2251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FF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Unknown</a:t>
              </a:r>
              <a:r>
                <a:rPr lang="fr-FR" sz="2000" b="1" dirty="0">
                  <a:solidFill>
                    <a:srgbClr val="FF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err="1">
                  <a:solidFill>
                    <a:srgbClr val="FF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semantics</a:t>
              </a:r>
              <a:endParaRPr lang="en-US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5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7958" y="1024893"/>
            <a:ext cx="11144416" cy="1084155"/>
          </a:xfrm>
        </p:spPr>
        <p:txBody>
          <a:bodyPr>
            <a:no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International conferences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Gérald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Rocher, Jean-Yves Tigli, Stéphane Lavirotte, Rahma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Daikhi, “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Run-Time 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knowledge model enrichment in </a:t>
            </a:r>
            <a:r>
              <a:rPr lang="en-US" sz="2000" b="1" i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SWoT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: A step toward ambient services selection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relevancy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”(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long paper) in Proceedings of the Proceedings of the 5th International Conference on the Internet of Things (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IoT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), IEEE Communications Society, Seoul, South Korea, 26-28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october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2015,</a:t>
            </a: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Stéphane Lavirotte, Gaëtan Rey,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Gérald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Rocher, Jean-Yves Tigli. "</a:t>
            </a:r>
            <a:r>
              <a:rPr lang="en-US" sz="2000" b="1" i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 Generic Service Oriented Software Platform to Design Ambient Intelligent Systems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" in Proceedings of the International Joint Conference on Pervasive and Ubiquitous Computing (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UbiComp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), ACM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, (4 pages),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Osaka, Japan, 7-11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september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2015.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Research reports</a:t>
            </a: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Gérald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Rocher, Master thesis, “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Semantic-based web services for devices selection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”, (74 pages),</a:t>
            </a: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Gérald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Rocher, Jean-Yves Tigli, Stéphane Lavirotte, Rahma Daikhi. "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Leveraging ambient applications interactions with their environment to improve services selection relevancy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" Research Report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I3S, (poster, 6 pages), Sophia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Antipolis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France,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june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2015,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Stéphane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Lavirotte, Jean-Yves Tigli,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Gérald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Rocher, Léa El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Beze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, Adam Palma. "</a:t>
            </a:r>
            <a:r>
              <a:rPr lang="en-US" sz="2000" b="1" i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 Dynamic Visual Simulation Environment for Internet of Things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" Research Report I3S,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(8 pages),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Sophia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Antipolis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, France, august 2015</a:t>
            </a:r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45" y="2764214"/>
            <a:ext cx="4735309" cy="1325563"/>
          </a:xfrm>
        </p:spPr>
        <p:txBody>
          <a:bodyPr>
            <a:normAutofit fontScale="90000"/>
          </a:bodyPr>
          <a:lstStyle/>
          <a:p>
            <a:r>
              <a:rPr lang="fr-FR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  <a:endParaRPr lang="en-US" sz="8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45" y="2764214"/>
            <a:ext cx="4735309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Backup</a:t>
            </a:r>
            <a:endParaRPr lang="en-US" sz="8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"/>
            <a:ext cx="12189512" cy="81774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0440" y="1879930"/>
            <a:ext cx="11086300" cy="4296296"/>
            <a:chOff x="400440" y="1879930"/>
            <a:chExt cx="11086300" cy="4296296"/>
          </a:xfrm>
        </p:grpSpPr>
        <p:grpSp>
          <p:nvGrpSpPr>
            <p:cNvPr id="10" name="Group 9"/>
            <p:cNvGrpSpPr/>
            <p:nvPr/>
          </p:nvGrpSpPr>
          <p:grpSpPr>
            <a:xfrm>
              <a:off x="400440" y="1879930"/>
              <a:ext cx="11086300" cy="4296296"/>
              <a:chOff x="400440" y="1879930"/>
              <a:chExt cx="11086300" cy="4296296"/>
            </a:xfrm>
          </p:grpSpPr>
          <p:pic>
            <p:nvPicPr>
              <p:cNvPr id="277" name="Picture 27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0" y="1879930"/>
                <a:ext cx="5828951" cy="4296296"/>
              </a:xfrm>
              <a:prstGeom prst="rect">
                <a:avLst/>
              </a:prstGeom>
            </p:spPr>
          </p:pic>
          <p:sp>
            <p:nvSpPr>
              <p:cNvPr id="273" name="Text Box 72"/>
              <p:cNvSpPr txBox="1"/>
              <p:nvPr/>
            </p:nvSpPr>
            <p:spPr>
              <a:xfrm>
                <a:off x="6512188" y="2010330"/>
                <a:ext cx="4974552" cy="64518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Contextual knowledge</a:t>
                </a: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Location,</a:t>
                </a: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Temperature,</a:t>
                </a: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Etc…</a:t>
                </a:r>
                <a:endParaRPr lang="en-US" sz="2000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5" name="Straight Arrow Connector 264"/>
              <p:cNvCxnSpPr/>
              <p:nvPr/>
            </p:nvCxnSpPr>
            <p:spPr>
              <a:xfrm>
                <a:off x="5480031" y="2299636"/>
                <a:ext cx="1032157" cy="3050"/>
              </a:xfrm>
              <a:prstGeom prst="straightConnector1">
                <a:avLst/>
              </a:prstGeom>
              <a:ln w="53975">
                <a:solidFill>
                  <a:schemeClr val="bg2">
                    <a:lumMod val="25000"/>
                  </a:schemeClr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" name="Rounded Rectangle 268"/>
            <p:cNvSpPr/>
            <p:nvPr/>
          </p:nvSpPr>
          <p:spPr>
            <a:xfrm>
              <a:off x="413912" y="1945513"/>
              <a:ext cx="5781612" cy="4138140"/>
            </a:xfrm>
            <a:prstGeom prst="roundRect">
              <a:avLst>
                <a:gd name="adj" fmla="val 8538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400" dirty="0" smtClean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400" b="1" dirty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b="1" dirty="0" smtClean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b="1" dirty="0" smtClean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Physical </a:t>
              </a:r>
              <a:r>
                <a:rPr lang="fr-FR" sz="2400" b="1" dirty="0" err="1" smtClean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environment</a:t>
              </a:r>
              <a:endParaRPr lang="fr-FR" sz="2400" b="1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fr-FR" sz="2400" b="1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fr-FR" sz="2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fr-FR" sz="2400" b="1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fr-FR" sz="24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fr-FR" sz="2400" b="1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05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3421" y="3464128"/>
            <a:ext cx="11874507" cy="2283321"/>
            <a:chOff x="633421" y="3464128"/>
            <a:chExt cx="11874507" cy="2283321"/>
          </a:xfrm>
        </p:grpSpPr>
        <p:sp>
          <p:nvSpPr>
            <p:cNvPr id="274" name="Text Box 73"/>
            <p:cNvSpPr txBox="1"/>
            <p:nvPr/>
          </p:nvSpPr>
          <p:spPr>
            <a:xfrm>
              <a:off x="6541729" y="3562071"/>
              <a:ext cx="5966199" cy="109976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Structural knowledge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000" u="sng" dirty="0" smtClean="0">
                  <a:solidFill>
                    <a:schemeClr val="bg2">
                      <a:lumMod val="25000"/>
                    </a:schemeClr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Concepts</a:t>
              </a:r>
              <a:r>
                <a:rPr lang="en-US" sz="2000" dirty="0" smtClean="0">
                  <a:solidFill>
                    <a:schemeClr val="bg2">
                      <a:lumMod val="25000"/>
                    </a:schemeClr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: TV, Display, Gaming, etc…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000" u="sng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Properties</a:t>
              </a:r>
              <a:r>
                <a:rPr lang="en-US" sz="2000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: screen size, power consumption, etc…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33421" y="3464128"/>
              <a:ext cx="5908308" cy="2283321"/>
              <a:chOff x="633421" y="3464128"/>
              <a:chExt cx="5908308" cy="2283321"/>
            </a:xfrm>
          </p:grpSpPr>
          <p:sp>
            <p:nvSpPr>
              <p:cNvPr id="268" name="Rounded Rectangle 267"/>
              <p:cNvSpPr/>
              <p:nvPr/>
            </p:nvSpPr>
            <p:spPr>
              <a:xfrm>
                <a:off x="633421" y="3464128"/>
                <a:ext cx="4184729" cy="2283321"/>
              </a:xfrm>
              <a:prstGeom prst="roundRect">
                <a:avLst/>
              </a:prstGeom>
              <a:solidFill>
                <a:schemeClr val="bg1">
                  <a:alpha val="64000"/>
                </a:schemeClr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fr-FR" sz="2400" b="1" dirty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fr-FR" sz="2400" b="1" dirty="0" smtClean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b="1" dirty="0" err="1" smtClean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Device</a:t>
                </a:r>
                <a:endParaRPr lang="en-US" sz="20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6" name="Straight Arrow Connector 265"/>
              <p:cNvCxnSpPr/>
              <p:nvPr/>
            </p:nvCxnSpPr>
            <p:spPr>
              <a:xfrm flipV="1">
                <a:off x="4463860" y="3871182"/>
                <a:ext cx="2077869" cy="1954"/>
              </a:xfrm>
              <a:prstGeom prst="straightConnector1">
                <a:avLst/>
              </a:prstGeom>
              <a:ln w="53975">
                <a:solidFill>
                  <a:schemeClr val="bg2">
                    <a:lumMod val="25000"/>
                  </a:schemeClr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344" y="4098304"/>
              <a:ext cx="1382450" cy="12031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94375" y="4172807"/>
            <a:ext cx="10945987" cy="1432634"/>
            <a:chOff x="794375" y="4172807"/>
            <a:chExt cx="10945987" cy="1432634"/>
          </a:xfrm>
        </p:grpSpPr>
        <p:sp>
          <p:nvSpPr>
            <p:cNvPr id="275" name="Text Box 74"/>
            <p:cNvSpPr txBox="1"/>
            <p:nvPr/>
          </p:nvSpPr>
          <p:spPr>
            <a:xfrm>
              <a:off x="6574190" y="5010010"/>
              <a:ext cx="5166172" cy="5889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Functional knowledge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000" dirty="0" smtClean="0">
                  <a:solidFill>
                    <a:schemeClr val="bg2">
                      <a:lumMod val="25000"/>
                    </a:schemeClr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Methods, input, output,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000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Pre-conditions, etc…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94375" y="4172807"/>
              <a:ext cx="5747354" cy="1432634"/>
              <a:chOff x="794375" y="4172807"/>
              <a:chExt cx="5747354" cy="1432634"/>
            </a:xfrm>
          </p:grpSpPr>
          <p:sp>
            <p:nvSpPr>
              <p:cNvPr id="270" name="Rounded Rectangle 269"/>
              <p:cNvSpPr/>
              <p:nvPr/>
            </p:nvSpPr>
            <p:spPr>
              <a:xfrm>
                <a:off x="794375" y="4172807"/>
                <a:ext cx="2560229" cy="1432634"/>
              </a:xfrm>
              <a:prstGeom prst="roundRect">
                <a:avLst/>
              </a:prstGeom>
              <a:solidFill>
                <a:schemeClr val="bg1">
                  <a:alpha val="68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b="1" dirty="0" smtClean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Services</a:t>
                </a:r>
                <a:endParaRPr lang="en-US" sz="20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dirty="0">
                    <a:solidFill>
                      <a:srgbClr val="000000"/>
                    </a:solidFill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1" name="Rounded Rectangle 270"/>
              <p:cNvSpPr/>
              <p:nvPr/>
            </p:nvSpPr>
            <p:spPr>
              <a:xfrm>
                <a:off x="1079502" y="4698407"/>
                <a:ext cx="1754307" cy="596974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b="1" dirty="0" err="1" smtClean="0">
                    <a:solidFill>
                      <a:srgbClr val="000000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Resources</a:t>
                </a:r>
                <a:endParaRPr lang="en-US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 rot="16200000">
                <a:off x="2810192" y="4677186"/>
                <a:ext cx="1092509" cy="441701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b="1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API</a:t>
                </a:r>
                <a:endParaRPr lang="en-US" sz="24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7" name="Straight Arrow Connector 266"/>
              <p:cNvCxnSpPr/>
              <p:nvPr/>
            </p:nvCxnSpPr>
            <p:spPr>
              <a:xfrm>
                <a:off x="3354603" y="5295381"/>
                <a:ext cx="3187126" cy="0"/>
              </a:xfrm>
              <a:prstGeom prst="straightConnector1">
                <a:avLst/>
              </a:prstGeom>
              <a:ln w="53975">
                <a:solidFill>
                  <a:schemeClr val="bg2">
                    <a:lumMod val="25000"/>
                  </a:schemeClr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Modeling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types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273720" y="1170034"/>
            <a:ext cx="8336880" cy="5992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What Knowledge types for ambient systems ?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610600" y="5695950"/>
            <a:ext cx="2743200" cy="365125"/>
          </a:xfrm>
        </p:spPr>
        <p:txBody>
          <a:bodyPr/>
          <a:lstStyle/>
          <a:p>
            <a:fld id="{45F2F79D-F039-4945-B65A-BF7160B6D3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pic>
        <p:nvPicPr>
          <p:cNvPr id="7" name="Shape 13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632408" y="999595"/>
            <a:ext cx="7721392" cy="5539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156014"/>
            <a:ext cx="11474122" cy="71722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Use-case#2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(SWRL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metadata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16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3" y="3687831"/>
            <a:ext cx="624569" cy="62456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09" y="4422621"/>
            <a:ext cx="765679" cy="765679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09" y="4417107"/>
            <a:ext cx="437147" cy="446993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917" y="1295364"/>
            <a:ext cx="578671" cy="771561"/>
          </a:xfrm>
          <a:prstGeom prst="rect">
            <a:avLst/>
          </a:prstGeom>
          <a:ln w="317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65" y="250673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9" y="228732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22" y="3325873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93" y="5214346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83" y="3969230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56" y="2289188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51" y="4051465"/>
            <a:ext cx="386014" cy="64335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3564961" y="2066925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627117" y="3440534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42391" y="3974089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096000" y="2053387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376631" y="1859971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016137" y="4916222"/>
            <a:ext cx="950494" cy="283733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9300751" y="3721207"/>
            <a:ext cx="950494" cy="283733"/>
          </a:xfrm>
          <a:prstGeom prst="wedgeRoundRectCallout">
            <a:avLst>
              <a:gd name="adj1" fmla="val -55010"/>
              <a:gd name="adj2" fmla="val 106439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9289769" y="1021550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193kwH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51396" y="347911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870309" y="4199377"/>
            <a:ext cx="998390" cy="285676"/>
          </a:xfrm>
          <a:prstGeom prst="wedgeRoundRectCallout">
            <a:avLst>
              <a:gd name="adj1" fmla="val 50053"/>
              <a:gd name="adj2" fmla="val 93718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610600" y="4733983"/>
            <a:ext cx="998390" cy="285676"/>
          </a:xfrm>
          <a:prstGeom prst="wedgeRoundRectCallout">
            <a:avLst>
              <a:gd name="adj1" fmla="val -71662"/>
              <a:gd name="adj2" fmla="val -57900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000W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3551" y="2587559"/>
            <a:ext cx="1763708" cy="2374705"/>
            <a:chOff x="641778" y="1776833"/>
            <a:chExt cx="1763708" cy="237470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6336" y="1776833"/>
              <a:ext cx="819150" cy="1828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778" y="2729529"/>
              <a:ext cx="1330069" cy="1422009"/>
            </a:xfrm>
            <a:prstGeom prst="rect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4429721" y="1243068"/>
            <a:ext cx="679795" cy="767774"/>
            <a:chOff x="4429721" y="1243068"/>
            <a:chExt cx="679795" cy="767774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38209" y="961389"/>
            <a:ext cx="679795" cy="767774"/>
            <a:chOff x="4429721" y="1243068"/>
            <a:chExt cx="679795" cy="767774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3663"/>
                <a:gd name="adj2" fmla="val 10938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8960853" y="1912855"/>
            <a:ext cx="679795" cy="767774"/>
            <a:chOff x="4429721" y="1243068"/>
            <a:chExt cx="679795" cy="767774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75609"/>
                <a:gd name="adj2" fmla="val 16932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1161755" y="460664"/>
            <a:ext cx="679795" cy="767774"/>
            <a:chOff x="4429721" y="1243068"/>
            <a:chExt cx="679795" cy="767774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6759"/>
                <a:gd name="adj2" fmla="val 9058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273712" y="2244532"/>
            <a:ext cx="679795" cy="767774"/>
            <a:chOff x="4429721" y="1243068"/>
            <a:chExt cx="679795" cy="767774"/>
          </a:xfrm>
        </p:grpSpPr>
        <p:sp>
          <p:nvSpPr>
            <p:cNvPr id="51" name="Rounded Rectangular Callout 5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25274"/>
                <a:gd name="adj2" fmla="val 85883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753273" y="4434530"/>
            <a:ext cx="679795" cy="767774"/>
            <a:chOff x="4429721" y="1243068"/>
            <a:chExt cx="679795" cy="767774"/>
          </a:xfrm>
        </p:grpSpPr>
        <p:sp>
          <p:nvSpPr>
            <p:cNvPr id="55" name="Rounded Rectangular Callout 5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011326" y="5502890"/>
            <a:ext cx="679795" cy="767774"/>
            <a:chOff x="4429721" y="1243068"/>
            <a:chExt cx="679795" cy="767774"/>
          </a:xfrm>
        </p:grpSpPr>
        <p:sp>
          <p:nvSpPr>
            <p:cNvPr id="59" name="Rounded Rectangular Callout 58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92530"/>
                <a:gd name="adj2" fmla="val -36349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182915" y="5478533"/>
            <a:ext cx="679795" cy="767774"/>
            <a:chOff x="4429721" y="1243068"/>
            <a:chExt cx="679795" cy="767774"/>
          </a:xfrm>
        </p:grpSpPr>
        <p:sp>
          <p:nvSpPr>
            <p:cNvPr id="62" name="Rounded Rectangular Callout 61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893"/>
                <a:gd name="adj2" fmla="val -8022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8130533" y="5324963"/>
            <a:ext cx="679795" cy="767774"/>
            <a:chOff x="4429721" y="1243068"/>
            <a:chExt cx="679795" cy="767774"/>
          </a:xfrm>
        </p:grpSpPr>
        <p:sp>
          <p:nvSpPr>
            <p:cNvPr id="65" name="Rounded Rectangular Callout 64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45521"/>
                <a:gd name="adj2" fmla="val -106867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8263257" y="3139168"/>
            <a:ext cx="679795" cy="767774"/>
            <a:chOff x="4429721" y="1243068"/>
            <a:chExt cx="679795" cy="767774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61450"/>
                <a:gd name="adj2" fmla="val 54541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9669295" y="4187607"/>
            <a:ext cx="679795" cy="767774"/>
            <a:chOff x="4429721" y="1243068"/>
            <a:chExt cx="679795" cy="767774"/>
          </a:xfrm>
        </p:grpSpPr>
        <p:sp>
          <p:nvSpPr>
            <p:cNvPr id="71" name="Rounded Rectangular Callout 70"/>
            <p:cNvSpPr/>
            <p:nvPr/>
          </p:nvSpPr>
          <p:spPr>
            <a:xfrm>
              <a:off x="4429721" y="1243068"/>
              <a:ext cx="679795" cy="767774"/>
            </a:xfrm>
            <a:prstGeom prst="wedgeRoundRectCallout">
              <a:avLst>
                <a:gd name="adj1" fmla="val -112776"/>
                <a:gd name="adj2" fmla="val -28514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096" y="1300514"/>
              <a:ext cx="420620" cy="6368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8805" y="1667559"/>
            <a:ext cx="417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electricity meter is added in the environment…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053" y="5717979"/>
            <a:ext cx="450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 a new power consumption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property from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device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consumption property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3053" y="5382409"/>
            <a:ext cx="27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brings inference rules…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8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78763 -0.1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1" grpId="0"/>
      <p:bldP spid="11" grpId="1"/>
      <p:bldP spid="12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Ontology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modeling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17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307604" y="1143203"/>
            <a:ext cx="3387725" cy="1766220"/>
            <a:chOff x="0" y="-106330"/>
            <a:chExt cx="3388097" cy="1766230"/>
          </a:xfrm>
        </p:grpSpPr>
        <p:grpSp>
          <p:nvGrpSpPr>
            <p:cNvPr id="74" name="Group 73"/>
            <p:cNvGrpSpPr/>
            <p:nvPr/>
          </p:nvGrpSpPr>
          <p:grpSpPr>
            <a:xfrm>
              <a:off x="75063" y="88711"/>
              <a:ext cx="3313034" cy="1571189"/>
              <a:chOff x="-187160" y="-447855"/>
              <a:chExt cx="3313034" cy="157140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-187160" y="-447855"/>
                <a:ext cx="3313034" cy="1571404"/>
                <a:chOff x="-996785" y="-333555"/>
                <a:chExt cx="3313034" cy="1571404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-996785" y="2975"/>
                  <a:ext cx="3072877" cy="1234874"/>
                  <a:chOff x="-996785" y="-158950"/>
                  <a:chExt cx="3072877" cy="1234874"/>
                </a:xfrm>
              </p:grpSpPr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1374586" y="469342"/>
                    <a:ext cx="701506" cy="606582"/>
                    <a:chOff x="-1501964" y="-616508"/>
                    <a:chExt cx="701506" cy="606582"/>
                  </a:xfrm>
                </p:grpSpPr>
                <p:pic>
                  <p:nvPicPr>
                    <p:cNvPr id="87" name="Picture 86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062078" y="-616508"/>
                      <a:ext cx="261620" cy="26797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501964" y="-544596"/>
                      <a:ext cx="614680" cy="53467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Rectangle 83"/>
                  <p:cNvSpPr/>
                  <p:nvPr/>
                </p:nvSpPr>
                <p:spPr>
                  <a:xfrm>
                    <a:off x="-996459" y="307774"/>
                    <a:ext cx="1457325" cy="23336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Meta model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-996622" y="74412"/>
                    <a:ext cx="1457325" cy="23336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Meta meta model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-996785" y="-158950"/>
                    <a:ext cx="1457325" cy="23336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Abstract syntax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-996622" y="-333555"/>
                  <a:ext cx="3312871" cy="1269661"/>
                  <a:chOff x="-3825547" y="-333555"/>
                  <a:chExt cx="3312871" cy="1269661"/>
                </a:xfrm>
              </p:grpSpPr>
              <p:pic>
                <p:nvPicPr>
                  <p:cNvPr id="81" name="Picture 80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4296" y="-333555"/>
                    <a:ext cx="261620" cy="267970"/>
                  </a:xfrm>
                  <a:prstGeom prst="rect">
                    <a:avLst/>
                  </a:prstGeom>
                </p:spPr>
              </p:pic>
              <p:sp>
                <p:nvSpPr>
                  <p:cNvPr id="82" name="Rectangle 81"/>
                  <p:cNvSpPr/>
                  <p:nvPr/>
                </p:nvSpPr>
                <p:spPr>
                  <a:xfrm>
                    <a:off x="-3825547" y="703061"/>
                    <a:ext cx="1457325" cy="23304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Model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066" y="-351203"/>
                <a:ext cx="409575" cy="545465"/>
              </a:xfrm>
              <a:prstGeom prst="rect">
                <a:avLst/>
              </a:prstGeom>
            </p:spPr>
          </p:pic>
        </p:grpSp>
        <p:sp>
          <p:nvSpPr>
            <p:cNvPr id="75" name="Oval 74"/>
            <p:cNvSpPr/>
            <p:nvPr/>
          </p:nvSpPr>
          <p:spPr>
            <a:xfrm>
              <a:off x="0" y="191069"/>
              <a:ext cx="1589964" cy="1357953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6" name="Text Box 115"/>
            <p:cNvSpPr txBox="1"/>
            <p:nvPr/>
          </p:nvSpPr>
          <p:spPr>
            <a:xfrm>
              <a:off x="92974" y="-106330"/>
              <a:ext cx="1404192" cy="35174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Global </a:t>
              </a:r>
              <a:r>
                <a:rPr lang="fr-FR" sz="12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ontology</a:t>
              </a:r>
              <a:endPara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468109" y="2928233"/>
            <a:ext cx="302903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Ontology (GO) approach</a:t>
            </a:r>
          </a:p>
          <a:p>
            <a:pPr algn="ctr"/>
            <a:r>
              <a:rPr lang="en-GB" sz="1600" b="1" dirty="0" smtClean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b="1" i="1" dirty="0" err="1" smtClean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Abox</a:t>
            </a:r>
            <a:r>
              <a:rPr lang="en-GB" sz="1600" b="1" dirty="0" smtClean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600" b="1" i="1" dirty="0" err="1" smtClean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Tbox</a:t>
            </a:r>
            <a:r>
              <a:rPr lang="en-GB" sz="1600" b="1" dirty="0" smtClean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fixed and known)</a:t>
            </a:r>
            <a:endParaRPr lang="en-US" sz="1600" b="1" dirty="0">
              <a:solidFill>
                <a:srgbClr val="44546A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6267055" y="1228063"/>
            <a:ext cx="4960620" cy="1747680"/>
            <a:chOff x="0" y="-3335"/>
            <a:chExt cx="4960961" cy="1747680"/>
          </a:xfrm>
        </p:grpSpPr>
        <p:grpSp>
          <p:nvGrpSpPr>
            <p:cNvPr id="90" name="Group 89"/>
            <p:cNvGrpSpPr/>
            <p:nvPr/>
          </p:nvGrpSpPr>
          <p:grpSpPr>
            <a:xfrm>
              <a:off x="313876" y="0"/>
              <a:ext cx="4370647" cy="1744345"/>
              <a:chOff x="163755" y="0"/>
              <a:chExt cx="4370647" cy="174434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163755" y="0"/>
                <a:ext cx="4370002" cy="1744345"/>
                <a:chOff x="163754" y="0"/>
                <a:chExt cx="4370002" cy="1744345"/>
              </a:xfrm>
            </p:grpSpPr>
            <p:grpSp>
              <p:nvGrpSpPr>
                <p:cNvPr id="97" name="Group 96"/>
                <p:cNvGrpSpPr/>
                <p:nvPr/>
              </p:nvGrpSpPr>
              <p:grpSpPr>
                <a:xfrm>
                  <a:off x="163754" y="0"/>
                  <a:ext cx="4370002" cy="1744345"/>
                  <a:chOff x="201854" y="9525"/>
                  <a:chExt cx="4370002" cy="1744345"/>
                </a:xfrm>
              </p:grpSpPr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201854" y="9525"/>
                    <a:ext cx="4370002" cy="1744345"/>
                    <a:chOff x="416167" y="123825"/>
                    <a:chExt cx="4370002" cy="1744345"/>
                  </a:xfrm>
                </p:grpSpPr>
                <p:grpSp>
                  <p:nvGrpSpPr>
                    <p:cNvPr id="102" name="Group 101"/>
                    <p:cNvGrpSpPr/>
                    <p:nvPr/>
                  </p:nvGrpSpPr>
                  <p:grpSpPr>
                    <a:xfrm>
                      <a:off x="416167" y="123825"/>
                      <a:ext cx="4370002" cy="1744345"/>
                      <a:chOff x="-607771" y="123825"/>
                      <a:chExt cx="4370002" cy="1744345"/>
                    </a:xfrm>
                  </p:grpSpPr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>
                        <a:off x="788683" y="123825"/>
                        <a:ext cx="2973548" cy="1744345"/>
                        <a:chOff x="788683" y="-38100"/>
                        <a:chExt cx="2973548" cy="1744345"/>
                      </a:xfrm>
                    </p:grpSpPr>
                    <p:grpSp>
                      <p:nvGrpSpPr>
                        <p:cNvPr id="108" name="Group 107"/>
                        <p:cNvGrpSpPr/>
                        <p:nvPr/>
                      </p:nvGrpSpPr>
                      <p:grpSpPr>
                        <a:xfrm>
                          <a:off x="788683" y="-38100"/>
                          <a:ext cx="2973548" cy="1744345"/>
                          <a:chOff x="788683" y="-38100"/>
                          <a:chExt cx="2973548" cy="1744345"/>
                        </a:xfrm>
                      </p:grpSpPr>
                      <p:grpSp>
                        <p:nvGrpSpPr>
                          <p:cNvPr id="110" name="Group 109"/>
                          <p:cNvGrpSpPr/>
                          <p:nvPr/>
                        </p:nvGrpSpPr>
                        <p:grpSpPr>
                          <a:xfrm>
                            <a:off x="2876550" y="1085850"/>
                            <a:ext cx="699770" cy="620395"/>
                            <a:chOff x="0" y="0"/>
                            <a:chExt cx="699770" cy="620395"/>
                          </a:xfrm>
                        </p:grpSpPr>
                        <p:pic>
                          <p:nvPicPr>
                            <p:cNvPr id="115" name="Picture 114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38150" y="0"/>
                              <a:ext cx="261620" cy="26797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116" name="Picture 11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0" y="85725"/>
                              <a:ext cx="614680" cy="53467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sp>
                        <p:nvSpPr>
                          <p:cNvPr id="111" name="Rectangle 110"/>
                          <p:cNvSpPr/>
                          <p:nvPr/>
                        </p:nvSpPr>
                        <p:spPr>
                          <a:xfrm>
                            <a:off x="2305329" y="790803"/>
                            <a:ext cx="1456902" cy="233363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>
                                <a:solidFill>
                                  <a:srgbClr val="0D0D0D"/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Model#2</a:t>
                            </a:r>
                            <a:endParaRPr lang="en-US" sz="12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2" name="Rectangle 111"/>
                          <p:cNvSpPr/>
                          <p:nvPr/>
                        </p:nvSpPr>
                        <p:spPr>
                          <a:xfrm>
                            <a:off x="788683" y="195263"/>
                            <a:ext cx="1547776" cy="231962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 dirty="0">
                                <a:solidFill>
                                  <a:srgbClr val="0D0D0D"/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Meta </a:t>
                            </a:r>
                            <a:r>
                              <a:rPr lang="en-US" sz="1400" dirty="0" err="1">
                                <a:solidFill>
                                  <a:srgbClr val="0D0D0D"/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meta</a:t>
                            </a:r>
                            <a:r>
                              <a:rPr lang="en-US" sz="1400" dirty="0">
                                <a:solidFill>
                                  <a:srgbClr val="0D0D0D"/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model</a:t>
                            </a:r>
                            <a:endParaRPr lang="en-US" sz="12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3" name="Rectangle 112"/>
                          <p:cNvSpPr/>
                          <p:nvPr/>
                        </p:nvSpPr>
                        <p:spPr>
                          <a:xfrm>
                            <a:off x="788685" y="-38100"/>
                            <a:ext cx="1547776" cy="232247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 dirty="0">
                                <a:solidFill>
                                  <a:srgbClr val="0D0D0D"/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Abstract syntax</a:t>
                            </a:r>
                            <a:endParaRPr lang="en-US" sz="12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cxnSp>
                        <p:nvCxnSpPr>
                          <p:cNvPr id="114" name="Curved Connector 113"/>
                          <p:cNvCxnSpPr>
                            <a:stCxn id="96" idx="1"/>
                            <a:endCxn id="112" idx="2"/>
                          </p:cNvCxnSpPr>
                          <p:nvPr/>
                        </p:nvCxnSpPr>
                        <p:spPr>
                          <a:xfrm rot="10800000">
                            <a:off x="1562572" y="427226"/>
                            <a:ext cx="742980" cy="245941"/>
                          </a:xfrm>
                          <a:prstGeom prst="curvedConnector2">
                            <a:avLst/>
                          </a:prstGeom>
                          <a:ln w="28575">
                            <a:solidFill>
                              <a:schemeClr val="bg2">
                                <a:lumMod val="25000"/>
                              </a:schemeClr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09" name="Text Box 119"/>
                        <p:cNvSpPr txBox="1"/>
                        <p:nvPr/>
                      </p:nvSpPr>
                      <p:spPr>
                        <a:xfrm>
                          <a:off x="1157942" y="619112"/>
                          <a:ext cx="889699" cy="182202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ln>
                                <a:noFill/>
                              </a:ln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relies on</a:t>
                          </a:r>
                          <a:endParaRPr lang="en-US" sz="16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105" name="Group 104"/>
                      <p:cNvGrpSpPr/>
                      <p:nvPr/>
                    </p:nvGrpSpPr>
                    <p:grpSpPr>
                      <a:xfrm>
                        <a:off x="-607771" y="952487"/>
                        <a:ext cx="1457225" cy="515620"/>
                        <a:chOff x="-3436696" y="952487"/>
                        <a:chExt cx="1457225" cy="515620"/>
                      </a:xfrm>
                    </p:grpSpPr>
                    <p:pic>
                      <p:nvPicPr>
                        <p:cNvPr id="106" name="Picture 10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3114675" y="1200137"/>
                          <a:ext cx="261620" cy="26797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07" name="Rectangle 106"/>
                        <p:cNvSpPr/>
                        <p:nvPr/>
                      </p:nvSpPr>
                      <p:spPr>
                        <a:xfrm>
                          <a:off x="-3436696" y="952487"/>
                          <a:ext cx="1457225" cy="23304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Model#1</a:t>
                          </a:r>
                          <a:endParaRPr lang="en-US" sz="12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103" name="Curved Connector 102"/>
                    <p:cNvCxnSpPr>
                      <a:stCxn id="98" idx="3"/>
                      <a:endCxn id="112" idx="2"/>
                    </p:cNvCxnSpPr>
                    <p:nvPr/>
                  </p:nvCxnSpPr>
                  <p:spPr>
                    <a:xfrm flipV="1">
                      <a:off x="1873514" y="589150"/>
                      <a:ext cx="712995" cy="246511"/>
                    </a:xfrm>
                    <a:prstGeom prst="curvedConnector2">
                      <a:avLst/>
                    </a:prstGeom>
                    <a:ln w="28575"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5275" y="1154736"/>
                    <a:ext cx="409575" cy="54546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8" name="Rectangle 97"/>
                <p:cNvSpPr/>
                <p:nvPr/>
              </p:nvSpPr>
              <p:spPr>
                <a:xfrm>
                  <a:off x="163776" y="595313"/>
                  <a:ext cx="1457325" cy="23304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>
                      <a:solidFill>
                        <a:srgbClr val="0D0D0D"/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Meta model#1</a:t>
                  </a:r>
                  <a:endParaRPr lang="en-US" sz="12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6" name="Rectangle 95"/>
              <p:cNvSpPr/>
              <p:nvPr/>
            </p:nvSpPr>
            <p:spPr>
              <a:xfrm>
                <a:off x="3077077" y="594743"/>
                <a:ext cx="1457325" cy="2330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Meta model#2</a:t>
                </a:r>
                <a:endParaRPr lang="en-US" sz="120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1" name="Oval 90"/>
            <p:cNvSpPr/>
            <p:nvPr/>
          </p:nvSpPr>
          <p:spPr>
            <a:xfrm>
              <a:off x="0" y="361666"/>
              <a:ext cx="2026692" cy="9144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92" name="Text Box 96"/>
            <p:cNvSpPr txBox="1"/>
            <p:nvPr/>
          </p:nvSpPr>
          <p:spPr>
            <a:xfrm>
              <a:off x="303264" y="21738"/>
              <a:ext cx="1419225" cy="2374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Local </a:t>
              </a:r>
              <a:r>
                <a:rPr lang="fr-FR" sz="1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ontology</a:t>
              </a:r>
              <a:r>
                <a:rPr lang="en-US" sz="1400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fr-FR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2934269" y="361666"/>
              <a:ext cx="2026692" cy="9144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94" name="Text Box 100"/>
            <p:cNvSpPr txBox="1"/>
            <p:nvPr/>
          </p:nvSpPr>
          <p:spPr>
            <a:xfrm>
              <a:off x="3229117" y="-3335"/>
              <a:ext cx="1419225" cy="23685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Local </a:t>
              </a:r>
              <a:r>
                <a:rPr lang="fr-FR" sz="1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ontology</a:t>
              </a:r>
              <a:r>
                <a:rPr lang="en-US" sz="1400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fr-FR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6884847" y="2983985"/>
            <a:ext cx="3856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Local Ontology (MLO) approach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6570979" y="3798265"/>
            <a:ext cx="4362450" cy="2258492"/>
            <a:chOff x="0" y="-138228"/>
            <a:chExt cx="4362450" cy="2258518"/>
          </a:xfrm>
        </p:grpSpPr>
        <p:grpSp>
          <p:nvGrpSpPr>
            <p:cNvPr id="119" name="Group 118"/>
            <p:cNvGrpSpPr/>
            <p:nvPr/>
          </p:nvGrpSpPr>
          <p:grpSpPr>
            <a:xfrm>
              <a:off x="0" y="343561"/>
              <a:ext cx="4362450" cy="1776729"/>
              <a:chOff x="175982" y="0"/>
              <a:chExt cx="4362710" cy="177733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75982" y="0"/>
                <a:ext cx="4362710" cy="1777330"/>
                <a:chOff x="214082" y="9525"/>
                <a:chExt cx="4362710" cy="1777330"/>
              </a:xfrm>
            </p:grpSpPr>
            <p:grpSp>
              <p:nvGrpSpPr>
                <p:cNvPr id="124" name="Group 123"/>
                <p:cNvGrpSpPr/>
                <p:nvPr/>
              </p:nvGrpSpPr>
              <p:grpSpPr>
                <a:xfrm>
                  <a:off x="214082" y="9525"/>
                  <a:ext cx="4362710" cy="1775131"/>
                  <a:chOff x="428395" y="123825"/>
                  <a:chExt cx="4362710" cy="1775131"/>
                </a:xfrm>
              </p:grpSpPr>
              <p:grpSp>
                <p:nvGrpSpPr>
                  <p:cNvPr id="126" name="Group 125"/>
                  <p:cNvGrpSpPr/>
                  <p:nvPr/>
                </p:nvGrpSpPr>
                <p:grpSpPr>
                  <a:xfrm>
                    <a:off x="428395" y="123825"/>
                    <a:ext cx="4362710" cy="1775131"/>
                    <a:chOff x="-595543" y="123825"/>
                    <a:chExt cx="4362710" cy="1775131"/>
                  </a:xfrm>
                </p:grpSpPr>
                <p:grpSp>
                  <p:nvGrpSpPr>
                    <p:cNvPr id="128" name="Group 127"/>
                    <p:cNvGrpSpPr/>
                    <p:nvPr/>
                  </p:nvGrpSpPr>
                  <p:grpSpPr>
                    <a:xfrm>
                      <a:off x="852487" y="123825"/>
                      <a:ext cx="2914680" cy="1775131"/>
                      <a:chOff x="852487" y="-38100"/>
                      <a:chExt cx="2914680" cy="1775131"/>
                    </a:xfrm>
                  </p:grpSpPr>
                  <p:grpSp>
                    <p:nvGrpSpPr>
                      <p:cNvPr id="132" name="Group 131"/>
                      <p:cNvGrpSpPr/>
                      <p:nvPr/>
                    </p:nvGrpSpPr>
                    <p:grpSpPr>
                      <a:xfrm>
                        <a:off x="852487" y="-38100"/>
                        <a:ext cx="2914680" cy="1775131"/>
                        <a:chOff x="852487" y="-38100"/>
                        <a:chExt cx="2914680" cy="1775131"/>
                      </a:xfrm>
                    </p:grpSpPr>
                    <p:grpSp>
                      <p:nvGrpSpPr>
                        <p:cNvPr id="134" name="Group 133"/>
                        <p:cNvGrpSpPr/>
                        <p:nvPr/>
                      </p:nvGrpSpPr>
                      <p:grpSpPr>
                        <a:xfrm>
                          <a:off x="2357469" y="1116636"/>
                          <a:ext cx="699770" cy="620395"/>
                          <a:chOff x="-519081" y="30786"/>
                          <a:chExt cx="699770" cy="620395"/>
                        </a:xfrm>
                      </p:grpSpPr>
                      <p:pic>
                        <p:nvPicPr>
                          <p:cNvPr id="139" name="Picture 13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80931" y="30786"/>
                            <a:ext cx="261620" cy="26797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40" name="Picture 139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519081" y="116511"/>
                            <a:ext cx="614680" cy="53467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135" name="Rectangle 134"/>
                        <p:cNvSpPr/>
                        <p:nvPr/>
                      </p:nvSpPr>
                      <p:spPr>
                        <a:xfrm>
                          <a:off x="2309842" y="873748"/>
                          <a:ext cx="1457325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Model#2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36" name="Rectangle 135"/>
                        <p:cNvSpPr/>
                        <p:nvPr/>
                      </p:nvSpPr>
                      <p:spPr>
                        <a:xfrm>
                          <a:off x="852487" y="195262"/>
                          <a:ext cx="1457325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 meta model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37" name="Rectangle 136"/>
                        <p:cNvSpPr/>
                        <p:nvPr/>
                      </p:nvSpPr>
                      <p:spPr>
                        <a:xfrm>
                          <a:off x="852487" y="-38100"/>
                          <a:ext cx="1457325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Abstract syntax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138" name="Curved Connector 137"/>
                        <p:cNvCxnSpPr>
                          <a:stCxn id="135" idx="1"/>
                          <a:endCxn id="123" idx="2"/>
                        </p:cNvCxnSpPr>
                        <p:nvPr/>
                      </p:nvCxnSpPr>
                      <p:spPr>
                        <a:xfrm rot="10800000">
                          <a:off x="1580974" y="661354"/>
                          <a:ext cx="728869" cy="329077"/>
                        </a:xfrm>
                        <a:prstGeom prst="curvedConnector2">
                          <a:avLst/>
                        </a:prstGeom>
                        <a:ln w="28575">
                          <a:solidFill>
                            <a:schemeClr val="bg2">
                              <a:lumMod val="25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3" name="Text Box 147"/>
                      <p:cNvSpPr txBox="1"/>
                      <p:nvPr/>
                    </p:nvSpPr>
                    <p:spPr>
                      <a:xfrm>
                        <a:off x="1116454" y="880016"/>
                        <a:ext cx="1006265" cy="22709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just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dirty="0">
                            <a:ln>
                              <a:noFill/>
                            </a:ln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relies on</a:t>
                        </a:r>
                        <a:endPara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129" name="Group 128"/>
                    <p:cNvGrpSpPr/>
                    <p:nvPr/>
                  </p:nvGrpSpPr>
                  <p:grpSpPr>
                    <a:xfrm>
                      <a:off x="-595543" y="1039141"/>
                      <a:ext cx="1456913" cy="515620"/>
                      <a:chOff x="-3424468" y="1039141"/>
                      <a:chExt cx="1456913" cy="515620"/>
                    </a:xfrm>
                  </p:grpSpPr>
                  <p:pic>
                    <p:nvPicPr>
                      <p:cNvPr id="130" name="Picture 129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938692" y="1286791"/>
                        <a:ext cx="261620" cy="26797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31" name="Rectangle 130"/>
                      <p:cNvSpPr/>
                      <p:nvPr/>
                    </p:nvSpPr>
                    <p:spPr>
                      <a:xfrm>
                        <a:off x="-3424468" y="1039141"/>
                        <a:ext cx="1456913" cy="23304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Model#1</a:t>
                        </a:r>
                        <a:endParaRPr lang="en-US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127" name="Curved Connector 126"/>
                  <p:cNvCxnSpPr>
                    <a:stCxn id="131" idx="3"/>
                    <a:endCxn id="123" idx="2"/>
                  </p:cNvCxnSpPr>
                  <p:nvPr/>
                </p:nvCxnSpPr>
                <p:spPr>
                  <a:xfrm flipV="1">
                    <a:off x="1885308" y="823278"/>
                    <a:ext cx="719603" cy="332386"/>
                  </a:xfrm>
                  <a:prstGeom prst="curvedConnector2">
                    <a:avLst/>
                  </a:prstGeom>
                  <a:ln w="28575">
                    <a:solidFill>
                      <a:schemeClr val="bg2">
                        <a:lumMod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258" y="1241390"/>
                  <a:ext cx="409575" cy="545465"/>
                </a:xfrm>
                <a:prstGeom prst="rect">
                  <a:avLst/>
                </a:prstGeom>
              </p:spPr>
            </p:pic>
          </p:grpSp>
          <p:sp>
            <p:nvSpPr>
              <p:cNvPr id="123" name="Rectangle 122"/>
              <p:cNvSpPr/>
              <p:nvPr/>
            </p:nvSpPr>
            <p:spPr>
              <a:xfrm>
                <a:off x="1623801" y="466487"/>
                <a:ext cx="1457394" cy="23304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Meta model</a:t>
                </a:r>
                <a:endParaRPr lang="en-US" sz="110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0" name="Oval 119"/>
            <p:cNvSpPr/>
            <p:nvPr/>
          </p:nvSpPr>
          <p:spPr>
            <a:xfrm>
              <a:off x="1168106" y="195566"/>
              <a:ext cx="2026553" cy="1066472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1" name="Text Box 133"/>
            <p:cNvSpPr txBox="1"/>
            <p:nvPr/>
          </p:nvSpPr>
          <p:spPr>
            <a:xfrm>
              <a:off x="1490525" y="-138228"/>
              <a:ext cx="1419127" cy="2374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Upper</a:t>
              </a:r>
              <a:r>
                <a:rPr lang="fr-FR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ontology</a:t>
              </a:r>
              <a:endPara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7901460" y="6389144"/>
            <a:ext cx="1691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Hybrid approach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481973" y="3897233"/>
            <a:ext cx="4708118" cy="2493011"/>
            <a:chOff x="-16738" y="0"/>
            <a:chExt cx="4708246" cy="2493511"/>
          </a:xfrm>
        </p:grpSpPr>
        <p:grpSp>
          <p:nvGrpSpPr>
            <p:cNvPr id="143" name="Group 142"/>
            <p:cNvGrpSpPr/>
            <p:nvPr/>
          </p:nvGrpSpPr>
          <p:grpSpPr>
            <a:xfrm>
              <a:off x="-16738" y="94351"/>
              <a:ext cx="4706847" cy="2399160"/>
              <a:chOff x="-16738" y="-137661"/>
              <a:chExt cx="4706847" cy="2399160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-16738" y="-137661"/>
                <a:ext cx="4706847" cy="2399160"/>
                <a:chOff x="-345204" y="-16538"/>
                <a:chExt cx="4707654" cy="2400975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-130354" y="177956"/>
                  <a:ext cx="4492804" cy="2206481"/>
                  <a:chOff x="45620" y="-165660"/>
                  <a:chExt cx="4493072" cy="2207213"/>
                </a:xfrm>
              </p:grpSpPr>
              <p:grpSp>
                <p:nvGrpSpPr>
                  <p:cNvPr id="153" name="Group 152"/>
                  <p:cNvGrpSpPr/>
                  <p:nvPr/>
                </p:nvGrpSpPr>
                <p:grpSpPr>
                  <a:xfrm>
                    <a:off x="45620" y="-165660"/>
                    <a:ext cx="4493072" cy="2207213"/>
                    <a:chOff x="83720" y="-156135"/>
                    <a:chExt cx="4493072" cy="2207213"/>
                  </a:xfrm>
                </p:grpSpPr>
                <p:grpSp>
                  <p:nvGrpSpPr>
                    <p:cNvPr id="155" name="Group 154"/>
                    <p:cNvGrpSpPr/>
                    <p:nvPr/>
                  </p:nvGrpSpPr>
                  <p:grpSpPr>
                    <a:xfrm>
                      <a:off x="83720" y="-156135"/>
                      <a:ext cx="4493072" cy="2207213"/>
                      <a:chOff x="-725905" y="-41835"/>
                      <a:chExt cx="4493072" cy="2207213"/>
                    </a:xfrm>
                  </p:grpSpPr>
                  <p:grpSp>
                    <p:nvGrpSpPr>
                      <p:cNvPr id="157" name="Group 156"/>
                      <p:cNvGrpSpPr/>
                      <p:nvPr/>
                    </p:nvGrpSpPr>
                    <p:grpSpPr>
                      <a:xfrm>
                        <a:off x="-725905" y="368000"/>
                        <a:ext cx="4493072" cy="1797378"/>
                        <a:chOff x="-725905" y="206075"/>
                        <a:chExt cx="4493072" cy="1797378"/>
                      </a:xfrm>
                    </p:grpSpPr>
                    <p:grpSp>
                      <p:nvGrpSpPr>
                        <p:cNvPr id="161" name="Group 160"/>
                        <p:cNvGrpSpPr/>
                        <p:nvPr/>
                      </p:nvGrpSpPr>
                      <p:grpSpPr>
                        <a:xfrm>
                          <a:off x="2357469" y="1383045"/>
                          <a:ext cx="699770" cy="620408"/>
                          <a:chOff x="-519081" y="297195"/>
                          <a:chExt cx="699770" cy="620408"/>
                        </a:xfrm>
                      </p:grpSpPr>
                      <p:pic>
                        <p:nvPicPr>
                          <p:cNvPr id="165" name="Picture 16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80931" y="297195"/>
                            <a:ext cx="261620" cy="26797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66" name="Picture 16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519081" y="382933"/>
                            <a:ext cx="614680" cy="53467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162" name="Rectangle 161"/>
                        <p:cNvSpPr/>
                        <p:nvPr/>
                      </p:nvSpPr>
                      <p:spPr>
                        <a:xfrm>
                          <a:off x="2309842" y="1140175"/>
                          <a:ext cx="1457325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Model#2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63" name="Rectangle 162"/>
                        <p:cNvSpPr/>
                        <p:nvPr/>
                      </p:nvSpPr>
                      <p:spPr>
                        <a:xfrm>
                          <a:off x="-723924" y="439437"/>
                          <a:ext cx="1550331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 meta model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64" name="Rectangle 163"/>
                        <p:cNvSpPr/>
                        <p:nvPr/>
                      </p:nvSpPr>
                      <p:spPr>
                        <a:xfrm>
                          <a:off x="-725905" y="206075"/>
                          <a:ext cx="1550331" cy="23336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Abstract syntax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158" name="Group 157"/>
                      <p:cNvGrpSpPr/>
                      <p:nvPr/>
                    </p:nvGrpSpPr>
                    <p:grpSpPr>
                      <a:xfrm>
                        <a:off x="2283967" y="-41835"/>
                        <a:ext cx="1456913" cy="515621"/>
                        <a:chOff x="-544958" y="-41835"/>
                        <a:chExt cx="1456913" cy="515621"/>
                      </a:xfrm>
                    </p:grpSpPr>
                    <p:pic>
                      <p:nvPicPr>
                        <p:cNvPr id="159" name="Picture 15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59182" y="205816"/>
                          <a:ext cx="261620" cy="26797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60" name="Rectangle 159"/>
                        <p:cNvSpPr/>
                        <p:nvPr/>
                      </p:nvSpPr>
                      <p:spPr>
                        <a:xfrm>
                          <a:off x="-544958" y="-41835"/>
                          <a:ext cx="1456913" cy="23304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D0D0D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Model#1</a:t>
                          </a:r>
                          <a:endParaRPr lang="en-US" sz="110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156" name="Picture 155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50768" y="160414"/>
                      <a:ext cx="409575" cy="54546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7389" y="710900"/>
                    <a:ext cx="1550543" cy="61902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Meta model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solidFill>
                          <a:srgbClr val="0D0D0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1" name="Oval 150"/>
                <p:cNvSpPr/>
                <p:nvPr/>
              </p:nvSpPr>
              <p:spPr>
                <a:xfrm>
                  <a:off x="-328463" y="296294"/>
                  <a:ext cx="1944991" cy="1678434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2" name="Text Box 563"/>
                <p:cNvSpPr txBox="1"/>
                <p:nvPr/>
              </p:nvSpPr>
              <p:spPr>
                <a:xfrm>
                  <a:off x="-345204" y="-16538"/>
                  <a:ext cx="1950138" cy="27512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1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Fragmented</a:t>
                  </a:r>
                  <a:r>
                    <a:rPr lang="fr-FR" sz="11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1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Upper</a:t>
                  </a:r>
                  <a:r>
                    <a:rPr lang="fr-FR" sz="11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1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ontology</a:t>
                  </a:r>
                  <a:endParaRPr lang="en-US" sz="14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Rectangle 146"/>
                  <p:cNvSpPr/>
                  <p:nvPr/>
                </p:nvSpPr>
                <p:spPr>
                  <a:xfrm>
                    <a:off x="238835" y="1132764"/>
                    <a:ext cx="471918" cy="27977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𝑆𝑢𝑏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7" name="Rectangle 1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835" y="1132764"/>
                    <a:ext cx="471918" cy="27977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Rectangle 147"/>
                  <p:cNvSpPr/>
                  <p:nvPr/>
                </p:nvSpPr>
                <p:spPr>
                  <a:xfrm>
                    <a:off x="730155" y="1132764"/>
                    <a:ext cx="471805" cy="279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𝑆𝑢𝑏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8" name="Rectangle 1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155" y="1132764"/>
                    <a:ext cx="471805" cy="27940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Rectangle 148"/>
                  <p:cNvSpPr/>
                  <p:nvPr/>
                </p:nvSpPr>
                <p:spPr>
                  <a:xfrm>
                    <a:off x="1214650" y="1132764"/>
                    <a:ext cx="471918" cy="27977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𝑆𝑢𝑏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D0D0D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11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9" name="Rectangle 14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650" y="1132764"/>
                    <a:ext cx="471918" cy="27977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/>
                <p:cNvSpPr/>
                <p:nvPr/>
              </p:nvSpPr>
              <p:spPr>
                <a:xfrm>
                  <a:off x="3234519" y="1344309"/>
                  <a:ext cx="1456989" cy="28763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𝑆𝑢𝑏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200">
                      <a:solidFill>
                        <a:srgbClr val="0D0D0D"/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Meta model</a:t>
                  </a:r>
                  <a:endParaRPr lang="en-US" sz="11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4" name="Rectangle 1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4519" y="1344309"/>
                  <a:ext cx="1456989" cy="28763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428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/>
                <p:cNvSpPr/>
                <p:nvPr/>
              </p:nvSpPr>
              <p:spPr>
                <a:xfrm>
                  <a:off x="3207223" y="0"/>
                  <a:ext cx="1456989" cy="28763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𝑆𝑢𝑏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D0D0D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200">
                      <a:solidFill>
                        <a:srgbClr val="0D0D0D"/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Meta model</a:t>
                  </a:r>
                  <a:endParaRPr lang="en-US" sz="11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5" name="Rectangle 1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7223" y="0"/>
                  <a:ext cx="1456989" cy="28763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428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7" name="Rectangle 166"/>
          <p:cNvSpPr/>
          <p:nvPr/>
        </p:nvSpPr>
        <p:spPr>
          <a:xfrm>
            <a:off x="1329577" y="6390244"/>
            <a:ext cx="3306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Fragmented Hybrid (FH) approach</a:t>
            </a:r>
          </a:p>
        </p:txBody>
      </p:sp>
    </p:spTree>
    <p:extLst>
      <p:ext uri="{BB962C8B-B14F-4D97-AF65-F5344CB8AC3E}">
        <p14:creationId xmlns:p14="http://schemas.microsoft.com/office/powerpoint/2010/main" val="5981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Ontology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modeling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18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093370" y="5277033"/>
            <a:ext cx="571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Local Ontology with Linked Data (MLO-LD) approach</a:t>
            </a:r>
          </a:p>
        </p:txBody>
      </p:sp>
      <p:grpSp>
        <p:nvGrpSpPr>
          <p:cNvPr id="168" name="Group 167"/>
          <p:cNvGrpSpPr/>
          <p:nvPr/>
        </p:nvGrpSpPr>
        <p:grpSpPr>
          <a:xfrm>
            <a:off x="2093884" y="1604853"/>
            <a:ext cx="8004232" cy="3446529"/>
            <a:chOff x="0" y="0"/>
            <a:chExt cx="5448793" cy="2246845"/>
          </a:xfrm>
        </p:grpSpPr>
        <p:grpSp>
          <p:nvGrpSpPr>
            <p:cNvPr id="169" name="Group 168"/>
            <p:cNvGrpSpPr/>
            <p:nvPr/>
          </p:nvGrpSpPr>
          <p:grpSpPr>
            <a:xfrm>
              <a:off x="0" y="0"/>
              <a:ext cx="5448793" cy="2246845"/>
              <a:chOff x="421419" y="0"/>
              <a:chExt cx="5448793" cy="2246845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421419" y="0"/>
                <a:ext cx="5448793" cy="2246845"/>
                <a:chOff x="0" y="0"/>
                <a:chExt cx="5448793" cy="2246845"/>
              </a:xfrm>
            </p:grpSpPr>
            <p:grpSp>
              <p:nvGrpSpPr>
                <p:cNvPr id="173" name="Group 172"/>
                <p:cNvGrpSpPr/>
                <p:nvPr/>
              </p:nvGrpSpPr>
              <p:grpSpPr>
                <a:xfrm>
                  <a:off x="0" y="0"/>
                  <a:ext cx="5448793" cy="2246845"/>
                  <a:chOff x="0" y="0"/>
                  <a:chExt cx="5448793" cy="2246845"/>
                </a:xfrm>
              </p:grpSpPr>
              <p:grpSp>
                <p:nvGrpSpPr>
                  <p:cNvPr id="175" name="Group 174"/>
                  <p:cNvGrpSpPr/>
                  <p:nvPr/>
                </p:nvGrpSpPr>
                <p:grpSpPr>
                  <a:xfrm>
                    <a:off x="0" y="0"/>
                    <a:ext cx="5448793" cy="2246845"/>
                    <a:chOff x="0" y="0"/>
                    <a:chExt cx="5448793" cy="2246845"/>
                  </a:xfrm>
                </p:grpSpPr>
                <p:cxnSp>
                  <p:nvCxnSpPr>
                    <p:cNvPr id="177" name="Curved Connector 176"/>
                    <p:cNvCxnSpPr/>
                    <p:nvPr/>
                  </p:nvCxnSpPr>
                  <p:spPr>
                    <a:xfrm rot="10800000" flipV="1">
                      <a:off x="2878372" y="318052"/>
                      <a:ext cx="1119864" cy="647168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8" name="Group 177"/>
                    <p:cNvGrpSpPr/>
                    <p:nvPr/>
                  </p:nvGrpSpPr>
                  <p:grpSpPr>
                    <a:xfrm>
                      <a:off x="3991555" y="95415"/>
                      <a:ext cx="1456826" cy="1074447"/>
                      <a:chOff x="-540" y="89839"/>
                      <a:chExt cx="1456826" cy="1074447"/>
                    </a:xfrm>
                  </p:grpSpPr>
                  <p:sp>
                    <p:nvSpPr>
                      <p:cNvPr id="198" name="Rectangle 197"/>
                      <p:cNvSpPr/>
                      <p:nvPr/>
                    </p:nvSpPr>
                    <p:spPr>
                      <a:xfrm>
                        <a:off x="-540" y="89839"/>
                        <a:ext cx="1456826" cy="44525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i="1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Model reference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HTTP URI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pic>
                    <p:nvPicPr>
                      <p:cNvPr id="199" name="Picture 198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86270" y="550744"/>
                        <a:ext cx="260985" cy="26733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0" name="Picture 199"/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8992" y="619456"/>
                        <a:ext cx="408940" cy="54483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9" name="Group 178"/>
                    <p:cNvGrpSpPr/>
                    <p:nvPr/>
                  </p:nvGrpSpPr>
                  <p:grpSpPr>
                    <a:xfrm>
                      <a:off x="0" y="0"/>
                      <a:ext cx="2026285" cy="1870075"/>
                      <a:chOff x="0" y="0"/>
                      <a:chExt cx="2026553" cy="1870582"/>
                    </a:xfrm>
                  </p:grpSpPr>
                  <p:sp>
                    <p:nvSpPr>
                      <p:cNvPr id="193" name="Oval 192"/>
                      <p:cNvSpPr/>
                      <p:nvPr/>
                    </p:nvSpPr>
                    <p:spPr>
                      <a:xfrm>
                        <a:off x="0" y="0"/>
                        <a:ext cx="2026553" cy="1870582"/>
                      </a:xfrm>
                      <a:prstGeom prst="ellipse">
                        <a:avLst/>
                      </a:prstGeom>
                      <a:noFill/>
                      <a:ln w="22225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 sz="2400">
                          <a:latin typeface="+mj-lt"/>
                        </a:endParaRPr>
                      </a:p>
                    </p:txBody>
                  </p:sp>
                  <p:sp>
                    <p:nvSpPr>
                      <p:cNvPr id="194" name="Rectangle 193"/>
                      <p:cNvSpPr/>
                      <p:nvPr/>
                    </p:nvSpPr>
                    <p:spPr>
                      <a:xfrm>
                        <a:off x="285419" y="322419"/>
                        <a:ext cx="1457238" cy="23327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Abstract syntax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5" name="Rectangle 194"/>
                      <p:cNvSpPr/>
                      <p:nvPr/>
                    </p:nvSpPr>
                    <p:spPr>
                      <a:xfrm>
                        <a:off x="285419" y="554983"/>
                        <a:ext cx="1457238" cy="23327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Meta meta model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6" name="Rectangle 195"/>
                      <p:cNvSpPr/>
                      <p:nvPr/>
                    </p:nvSpPr>
                    <p:spPr>
                      <a:xfrm>
                        <a:off x="285419" y="787547"/>
                        <a:ext cx="1457307" cy="76510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Shared meta models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pic>
                    <p:nvPicPr>
                      <p:cNvPr id="197" name="Picture 196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12698" y="924971"/>
                        <a:ext cx="945515" cy="777875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80" name="Can 179"/>
                    <p:cNvSpPr/>
                    <p:nvPr/>
                  </p:nvSpPr>
                  <p:spPr>
                    <a:xfrm>
                      <a:off x="2170706" y="95415"/>
                      <a:ext cx="1273817" cy="1534138"/>
                    </a:xfrm>
                    <a:prstGeom prst="can">
                      <a:avLst>
                        <a:gd name="adj" fmla="val 12837"/>
                      </a:avLst>
                    </a:prstGeom>
                    <a:noFill/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Manufacturer </a:t>
                      </a:r>
                      <a:r>
                        <a:rPr lang="fr-FR" sz="16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181" name="Picture 180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44418" y="787179"/>
                      <a:ext cx="327025" cy="3536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2" name="Text Box 479"/>
                    <p:cNvSpPr txBox="1"/>
                    <p:nvPr/>
                  </p:nvSpPr>
                  <p:spPr>
                    <a:xfrm>
                      <a:off x="1932167" y="1057523"/>
                      <a:ext cx="714332" cy="21423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relies on</a:t>
                      </a:r>
                      <a:endParaRPr lang="en-US" sz="12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83" name="Group 182"/>
                    <p:cNvGrpSpPr/>
                    <p:nvPr/>
                  </p:nvGrpSpPr>
                  <p:grpSpPr>
                    <a:xfrm>
                      <a:off x="3991555" y="1224501"/>
                      <a:ext cx="1457238" cy="1022344"/>
                      <a:chOff x="-270" y="44415"/>
                      <a:chExt cx="1457238" cy="1022344"/>
                    </a:xfrm>
                  </p:grpSpPr>
                  <p:grpSp>
                    <p:nvGrpSpPr>
                      <p:cNvPr id="189" name="Group 188"/>
                      <p:cNvGrpSpPr/>
                      <p:nvPr/>
                    </p:nvGrpSpPr>
                    <p:grpSpPr>
                      <a:xfrm>
                        <a:off x="47571" y="467037"/>
                        <a:ext cx="699727" cy="599722"/>
                        <a:chOff x="-519081" y="254781"/>
                        <a:chExt cx="699770" cy="599937"/>
                      </a:xfrm>
                    </p:grpSpPr>
                    <p:pic>
                      <p:nvPicPr>
                        <p:cNvPr id="191" name="Picture 19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80931" y="254781"/>
                          <a:ext cx="261620" cy="26797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2" name="Picture 19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519081" y="320048"/>
                          <a:ext cx="614680" cy="534670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190" name="Rectangle 189"/>
                      <p:cNvSpPr/>
                      <p:nvPr/>
                    </p:nvSpPr>
                    <p:spPr>
                      <a:xfrm>
                        <a:off x="-270" y="44415"/>
                        <a:ext cx="1457238" cy="39204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i="1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Model reference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>
                            <a:solidFill>
                              <a:srgbClr val="0D0D0D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HTTP URI</a:t>
                        </a:r>
                        <a:endParaRPr lang="en-US" sz="12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cxnSp>
                  <p:nvCxnSpPr>
                    <p:cNvPr id="184" name="Straight Arrow Connector 183"/>
                    <p:cNvCxnSpPr/>
                    <p:nvPr/>
                  </p:nvCxnSpPr>
                  <p:spPr>
                    <a:xfrm flipV="1">
                      <a:off x="1741336" y="962108"/>
                      <a:ext cx="805896" cy="204834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85" name="Picture 184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71639" y="1144988"/>
                      <a:ext cx="326390" cy="35306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86" name="Curved Connector 185"/>
                    <p:cNvCxnSpPr/>
                    <p:nvPr/>
                  </p:nvCxnSpPr>
                  <p:spPr>
                    <a:xfrm rot="10800000">
                      <a:off x="2997642" y="1319916"/>
                      <a:ext cx="996669" cy="96037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158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Straight Arrow Connector 186"/>
                    <p:cNvCxnSpPr/>
                    <p:nvPr/>
                  </p:nvCxnSpPr>
                  <p:spPr>
                    <a:xfrm>
                      <a:off x="1741336" y="1256306"/>
                      <a:ext cx="930195" cy="60242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2258171" y="499913"/>
                      <a:ext cx="1104680" cy="233175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Models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76" name="Text Box 589"/>
                  <p:cNvSpPr txBox="1"/>
                  <p:nvPr/>
                </p:nvSpPr>
                <p:spPr>
                  <a:xfrm>
                    <a:off x="3442915" y="548640"/>
                    <a:ext cx="714267" cy="214215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just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>
                        <a:ln>
                          <a:noFill/>
                        </a:ln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refers to</a:t>
                    </a:r>
                    <a:endParaRPr lang="en-US" sz="120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4" name="Text Box 591"/>
                <p:cNvSpPr txBox="1"/>
                <p:nvPr/>
              </p:nvSpPr>
              <p:spPr>
                <a:xfrm>
                  <a:off x="3395207" y="1176793"/>
                  <a:ext cx="714202" cy="214194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ln>
                        <a:noFill/>
                      </a:ln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refers to</a:t>
                  </a:r>
                  <a:endParaRPr lang="en-US" sz="12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72" name="Curved Connector 171"/>
              <p:cNvCxnSpPr>
                <a:stCxn id="185" idx="2"/>
                <a:endCxn id="170" idx="0"/>
              </p:cNvCxnSpPr>
              <p:nvPr/>
            </p:nvCxnSpPr>
            <p:spPr>
              <a:xfrm rot="16200000" flipH="1">
                <a:off x="3290883" y="1463015"/>
                <a:ext cx="298918" cy="368693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Text Box 608"/>
            <p:cNvSpPr txBox="1"/>
            <p:nvPr/>
          </p:nvSpPr>
          <p:spPr>
            <a:xfrm>
              <a:off x="2449002" y="1796995"/>
              <a:ext cx="1509116" cy="21334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20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Returns RDF graph</a:t>
              </a:r>
              <a:endPara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8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heterogeneity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vs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Enrichment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19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1" name="Picture 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01" y="1274877"/>
            <a:ext cx="8071381" cy="54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5" y="-3944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35" y="1045542"/>
            <a:ext cx="10515600" cy="202365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i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Ambient environments</a:t>
            </a: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Numerous </a:t>
            </a:r>
            <a:r>
              <a:rPr lang="en-US" b="1" i="1" dirty="0" smtClean="0">
                <a:solidFill>
                  <a:schemeClr val="accent1"/>
                </a:solidFill>
                <a:latin typeface="+mj-lt"/>
              </a:rPr>
              <a:t>devices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integrated in everyday life physical </a:t>
            </a:r>
            <a:r>
              <a:rPr lang="en-US" b="1" i="1" dirty="0">
                <a:solidFill>
                  <a:schemeClr val="accent1"/>
                </a:solidFill>
                <a:latin typeface="+mj-lt"/>
              </a:rPr>
              <a:t>objects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(chair, table, lamp, etc…) and physical environments (house, building, vehicle, etc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…)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79" y="5171225"/>
            <a:ext cx="2227893" cy="1591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965" y="5171224"/>
            <a:ext cx="2374142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082" y="5524817"/>
            <a:ext cx="2085429" cy="958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65" y="5171225"/>
            <a:ext cx="1925964" cy="159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461" y="5161895"/>
            <a:ext cx="2829810" cy="1591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9468"/>
            <a:ext cx="2743200" cy="365125"/>
          </a:xfrm>
        </p:spPr>
        <p:txBody>
          <a:bodyPr/>
          <a:lstStyle/>
          <a:p>
            <a:fld id="{45F2F79D-F039-4945-B65A-BF7160B6D37C}" type="slidenum">
              <a:rPr lang="en-US" smtClean="0"/>
              <a:t>2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5989" y="199728"/>
            <a:ext cx="2919570" cy="11826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6862" y="2925996"/>
            <a:ext cx="104613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implement </a:t>
            </a:r>
            <a:r>
              <a:rPr lang="en-US" sz="2400" b="1" i="1" dirty="0">
                <a:solidFill>
                  <a:schemeClr val="accent1"/>
                </a:solidFill>
                <a:latin typeface="+mj-lt"/>
              </a:rPr>
              <a:t>resources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interacting with objects (actuator) and/or gathering data (sensor) accessible from </a:t>
            </a:r>
            <a:r>
              <a:rPr lang="en-US" sz="2400" b="1" i="1" dirty="0" smtClean="0">
                <a:solidFill>
                  <a:schemeClr val="accent1"/>
                </a:solidFill>
                <a:latin typeface="+mj-lt"/>
              </a:rPr>
              <a:t>services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chemeClr val="accent1"/>
                </a:solidFill>
                <a:latin typeface="+mj-lt"/>
              </a:rPr>
              <a:t>Services </a:t>
            </a:r>
            <a:r>
              <a:rPr lang="en-US" sz="2400" b="1" i="1" dirty="0">
                <a:solidFill>
                  <a:schemeClr val="accent1"/>
                </a:solidFill>
                <a:latin typeface="+mj-lt"/>
              </a:rPr>
              <a:t>are selected by ambient applications that make them work in concert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assist users in several distinct domains (healthcare, smart houses, smart cities, etc…).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54" y="791072"/>
            <a:ext cx="1382450" cy="1203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42065" y="10254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Object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66983"/>
            <a:ext cx="2743200" cy="365125"/>
          </a:xfrm>
        </p:spPr>
        <p:txBody>
          <a:bodyPr/>
          <a:lstStyle/>
          <a:p>
            <a:fld id="{45F2F79D-F039-4945-B65A-BF7160B6D37C}" type="slidenum">
              <a:rPr lang="en-US" smtClean="0"/>
              <a:t>20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794" y="1488256"/>
            <a:ext cx="6007395" cy="1297686"/>
          </a:xfrm>
          <a:prstGeom prst="roundRect">
            <a:avLst>
              <a:gd name="adj" fmla="val 5742"/>
            </a:avLst>
          </a:prstGeom>
          <a:solidFill>
            <a:schemeClr val="accent4">
              <a:lumMod val="20000"/>
              <a:lumOff val="80000"/>
              <a:alpha val="17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34975" y="1438346"/>
            <a:ext cx="757130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Manufacturer ⊑ Company					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mtt12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Oven ⊑ Appliance ⊓ ∀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hasManufacturer.Manufacturer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mtt12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Oven(iQ700)							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mtt12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Manufacturer(Siemens)						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mtt12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hasManufacturer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mtt12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(iQ700; Siemens)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833803" y="3854686"/>
            <a:ext cx="3510044" cy="2441389"/>
            <a:chOff x="667035" y="2497842"/>
            <a:chExt cx="3510044" cy="2441389"/>
          </a:xfrm>
        </p:grpSpPr>
        <p:grpSp>
          <p:nvGrpSpPr>
            <p:cNvPr id="17" name="Group 16"/>
            <p:cNvGrpSpPr/>
            <p:nvPr/>
          </p:nvGrpSpPr>
          <p:grpSpPr>
            <a:xfrm>
              <a:off x="667035" y="2503967"/>
              <a:ext cx="3510044" cy="2435264"/>
              <a:chOff x="296427" y="60290"/>
              <a:chExt cx="3510152" cy="2435451"/>
            </a:xfrm>
          </p:grpSpPr>
          <p:sp>
            <p:nvSpPr>
              <p:cNvPr id="19" name="Text Box 59"/>
              <p:cNvSpPr txBox="1"/>
              <p:nvPr/>
            </p:nvSpPr>
            <p:spPr>
              <a:xfrm>
                <a:off x="1070150" y="2265903"/>
                <a:ext cx="1664703" cy="22983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+mj-lt"/>
                    <a:ea typeface="Times New Roman" panose="02020603050405020304" pitchFamily="18" charset="0"/>
                    <a:cs typeface="Courier New" panose="02070309020205020404" pitchFamily="49" charset="0"/>
                  </a:rPr>
                  <a:t>ex:hasManufacturer</a:t>
                </a:r>
                <a:endParaRPr lang="en-US" sz="140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96427" y="60290"/>
                <a:ext cx="3510152" cy="1953896"/>
                <a:chOff x="0" y="0"/>
                <a:chExt cx="3510152" cy="1953896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0" y="0"/>
                  <a:ext cx="3510152" cy="1953894"/>
                  <a:chOff x="214685" y="0"/>
                  <a:chExt cx="3510624" cy="1954171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214685" y="0"/>
                    <a:ext cx="3510624" cy="1954171"/>
                    <a:chOff x="214685" y="0"/>
                    <a:chExt cx="3510624" cy="1954171"/>
                  </a:xfrm>
                </p:grpSpPr>
                <p:sp>
                  <p:nvSpPr>
                    <p:cNvPr id="28" name="Text Box 44"/>
                    <p:cNvSpPr txBox="1"/>
                    <p:nvPr/>
                  </p:nvSpPr>
                  <p:spPr>
                    <a:xfrm>
                      <a:off x="2289583" y="485027"/>
                      <a:ext cx="1430655" cy="22987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rdfs:subClassOf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214685" y="0"/>
                      <a:ext cx="3510624" cy="1954171"/>
                      <a:chOff x="214685" y="0"/>
                      <a:chExt cx="3510624" cy="1954171"/>
                    </a:xfrm>
                  </p:grpSpPr>
                  <p:sp>
                    <p:nvSpPr>
                      <p:cNvPr id="30" name="Text Box 45"/>
                      <p:cNvSpPr txBox="1"/>
                      <p:nvPr/>
                    </p:nvSpPr>
                    <p:spPr>
                      <a:xfrm>
                        <a:off x="2294654" y="1288111"/>
                        <a:ext cx="1430655" cy="2298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just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 err="1">
                            <a:effectLst/>
                            <a:latin typeface="+mj-lt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a:t>rdf:type</a:t>
                        </a:r>
                        <a:endPara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214685" y="0"/>
                        <a:ext cx="2706583" cy="1954171"/>
                        <a:chOff x="214685" y="0"/>
                        <a:chExt cx="2706583" cy="1954171"/>
                      </a:xfrm>
                    </p:grpSpPr>
                    <p:sp>
                      <p:nvSpPr>
                        <p:cNvPr id="32" name="Rounded Rectangle 31"/>
                        <p:cNvSpPr/>
                        <p:nvPr/>
                      </p:nvSpPr>
                      <p:spPr>
                        <a:xfrm>
                          <a:off x="1744442" y="0"/>
                          <a:ext cx="1089328" cy="332105"/>
                        </a:xfrm>
                        <a:prstGeom prst="roundRect">
                          <a:avLst/>
                        </a:prstGeom>
                        <a:noFill/>
                        <a:ln w="25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ex:Appliance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3" name="Rounded Rectangle 32"/>
                        <p:cNvSpPr/>
                        <p:nvPr/>
                      </p:nvSpPr>
                      <p:spPr>
                        <a:xfrm>
                          <a:off x="214686" y="834887"/>
                          <a:ext cx="1319916" cy="332105"/>
                        </a:xfrm>
                        <a:prstGeom prst="roundRect">
                          <a:avLst/>
                        </a:prstGeom>
                        <a:noFill/>
                        <a:ln w="25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ex:Manufacturer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4" name="Rounded Rectangle 33"/>
                        <p:cNvSpPr/>
                        <p:nvPr/>
                      </p:nvSpPr>
                      <p:spPr>
                        <a:xfrm>
                          <a:off x="1657010" y="834887"/>
                          <a:ext cx="1264258" cy="332105"/>
                        </a:xfrm>
                        <a:prstGeom prst="roundRect">
                          <a:avLst/>
                        </a:prstGeom>
                        <a:noFill/>
                        <a:ln w="25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ex:Oven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5" name="Rounded Rectangle 34"/>
                        <p:cNvSpPr/>
                        <p:nvPr/>
                      </p:nvSpPr>
                      <p:spPr>
                        <a:xfrm>
                          <a:off x="1657009" y="1622066"/>
                          <a:ext cx="1264258" cy="332105"/>
                        </a:xfrm>
                        <a:prstGeom prst="roundRect">
                          <a:avLst/>
                        </a:prstGeom>
                        <a:noFill/>
                        <a:ln w="25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ex:iQ700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36" name="Straight Arrow Connector 35"/>
                        <p:cNvCxnSpPr>
                          <a:stCxn id="34" idx="0"/>
                          <a:endCxn id="32" idx="2"/>
                        </p:cNvCxnSpPr>
                        <p:nvPr/>
                      </p:nvCxnSpPr>
                      <p:spPr>
                        <a:xfrm flipH="1" flipV="1">
                          <a:off x="2289105" y="332105"/>
                          <a:ext cx="34" cy="502782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Straight Arrow Connector 36"/>
                        <p:cNvCxnSpPr>
                          <a:stCxn id="35" idx="0"/>
                          <a:endCxn id="34" idx="2"/>
                        </p:cNvCxnSpPr>
                        <p:nvPr/>
                      </p:nvCxnSpPr>
                      <p:spPr>
                        <a:xfrm flipV="1">
                          <a:off x="2289138" y="1166992"/>
                          <a:ext cx="1" cy="455074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" name="Text Box 43"/>
                        <p:cNvSpPr txBox="1"/>
                        <p:nvPr/>
                      </p:nvSpPr>
                      <p:spPr>
                        <a:xfrm>
                          <a:off x="857869" y="478903"/>
                          <a:ext cx="1431235" cy="22987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rdfs:subClassOf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9" name="Rounded Rectangle 38"/>
                        <p:cNvSpPr/>
                        <p:nvPr/>
                      </p:nvSpPr>
                      <p:spPr>
                        <a:xfrm>
                          <a:off x="214685" y="1614115"/>
                          <a:ext cx="1319530" cy="332105"/>
                        </a:xfrm>
                        <a:prstGeom prst="roundRect">
                          <a:avLst/>
                        </a:prstGeom>
                        <a:noFill/>
                        <a:ln w="25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 smtClean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a:t>ex:Siemens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40" name="Straight Arrow Connector 39"/>
                        <p:cNvCxnSpPr>
                          <a:stCxn id="39" idx="0"/>
                          <a:endCxn id="33" idx="2"/>
                        </p:cNvCxnSpPr>
                        <p:nvPr/>
                      </p:nvCxnSpPr>
                      <p:spPr>
                        <a:xfrm flipV="1">
                          <a:off x="874450" y="1166992"/>
                          <a:ext cx="194" cy="447123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7" name="Straight Arrow Connector 26"/>
                  <p:cNvCxnSpPr>
                    <a:stCxn id="33" idx="0"/>
                  </p:cNvCxnSpPr>
                  <p:nvPr/>
                </p:nvCxnSpPr>
                <p:spPr>
                  <a:xfrm flipH="1" flipV="1">
                    <a:off x="874450" y="331517"/>
                    <a:ext cx="194" cy="50337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Curved Connector 24"/>
                <p:cNvCxnSpPr>
                  <a:stCxn id="35" idx="2"/>
                  <a:endCxn id="39" idx="2"/>
                </p:cNvCxnSpPr>
                <p:nvPr/>
              </p:nvCxnSpPr>
              <p:spPr>
                <a:xfrm rot="5400000" flipH="1">
                  <a:off x="1362952" y="1242671"/>
                  <a:ext cx="7950" cy="1414499"/>
                </a:xfrm>
                <a:prstGeom prst="curvedConnector3">
                  <a:avLst>
                    <a:gd name="adj1" fmla="val -2875472"/>
                  </a:avLst>
                </a:prstGeom>
                <a:ln w="25400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Rounded Rectangle 40"/>
            <p:cNvSpPr/>
            <p:nvPr/>
          </p:nvSpPr>
          <p:spPr>
            <a:xfrm>
              <a:off x="780888" y="2497842"/>
              <a:ext cx="1089025" cy="331470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Courier New" panose="02070309020205020404" pitchFamily="49" charset="0"/>
                </a:rPr>
                <a:t>ex:Company</a:t>
              </a:r>
              <a:endParaRPr lang="en-US" sz="14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 Box 45"/>
          <p:cNvSpPr txBox="1"/>
          <p:nvPr/>
        </p:nvSpPr>
        <p:spPr>
          <a:xfrm>
            <a:off x="710749" y="3475398"/>
            <a:ext cx="1430421" cy="2298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+mj-lt"/>
                <a:ea typeface="Times New Roman" panose="02020603050405020304" pitchFamily="18" charset="0"/>
                <a:cs typeface="Courier New" panose="02070309020205020404" pitchFamily="49" charset="0"/>
              </a:rPr>
              <a:t>rdf:type</a:t>
            </a:r>
            <a:endParaRPr lang="en-US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7296468"/>
                  </p:ext>
                </p:extLst>
              </p:nvPr>
            </p:nvGraphicFramePr>
            <p:xfrm>
              <a:off x="4619253" y="3763884"/>
              <a:ext cx="3678555" cy="263347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6600"/>
                    <a:gridCol w="1143000"/>
                    <a:gridCol w="1798955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 syntax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Comments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 abstraction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C(a)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Concept assertion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rdf:type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r(a,b)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assertion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 ⊑ D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 ≡ D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Concept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inclusions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rdfs:subClassOf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owl:equivalentClass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⊑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1400">
                            <a:effectLst/>
                          </a:endParaRPr>
                        </a:p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≡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inclusions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owl:subPropertyOf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owl:equivalentProperty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Func(r)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Func. roles   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 1R, &gt;2R)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owl:functionalProperty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Trans(R)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transitivity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effectLst/>
                            </a:rPr>
                            <a:t>owl:TransitiveProperty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7296468"/>
                  </p:ext>
                </p:extLst>
              </p:nvPr>
            </p:nvGraphicFramePr>
            <p:xfrm>
              <a:off x="4619253" y="3763884"/>
              <a:ext cx="3678555" cy="262299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6600"/>
                    <a:gridCol w="1143000"/>
                    <a:gridCol w="1798955"/>
                  </a:tblGrid>
                  <a:tr h="42843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 syntax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Comments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 abstraction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C(a)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Concept assertion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rdf:type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r(a,b)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assertion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 ⊑ D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 ≡ D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Concept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inclusions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rdfs:subClassOf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owl:equivalentClass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826" t="-354167" r="-403306" b="-168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inclusions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owl:subPropertyOf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owl:equivalentProperty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Func(r)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Func. roles   </a:t>
                          </a:r>
                          <a:endParaRPr lang="en-US" sz="140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 1R, &gt;2R)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owl:functionalProperty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Trans(R)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Role transitivity</a:t>
                          </a:r>
                          <a:endParaRPr lang="en-US" sz="14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effectLst/>
                            </a:rPr>
                            <a:t>owl:TransitiveProperty</a:t>
                          </a:r>
                          <a:endParaRPr lang="en-US" sz="14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4664357"/>
                  </p:ext>
                </p:extLst>
              </p:nvPr>
            </p:nvGraphicFramePr>
            <p:xfrm>
              <a:off x="8911327" y="455621"/>
              <a:ext cx="3233420" cy="19751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2950"/>
                    <a:gridCol w="845185"/>
                    <a:gridCol w="845185"/>
                    <a:gridCol w="800100"/>
                  </a:tblGrid>
                  <a:tr h="0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Axioms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effectLst/>
                            </a:rPr>
                            <a:t>RBox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TBox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ABox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⊑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C(a) r(a,b)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Extensions…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>
                              <a:effectLst/>
                              <a:latin typeface="Lucida Handwriting" panose="03010101010101010101" pitchFamily="66" charset="0"/>
                            </a:rPr>
                            <a:t>ALC</a:t>
                          </a:r>
                          <a:endParaRPr lang="en-US" sz="1100" b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+S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Trans(R)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+I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+H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⊑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+F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Func(r)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4664357"/>
                  </p:ext>
                </p:extLst>
              </p:nvPr>
            </p:nvGraphicFramePr>
            <p:xfrm>
              <a:off x="8911327" y="455621"/>
              <a:ext cx="3233420" cy="19751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2950"/>
                    <a:gridCol w="845185"/>
                    <a:gridCol w="845185"/>
                    <a:gridCol w="800100"/>
                  </a:tblGrid>
                  <a:tr h="219456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Axioms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1945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err="1">
                              <a:effectLst/>
                            </a:rPr>
                            <a:t>RBox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TBox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ABox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88489" t="-208333" r="-97842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C(a) r(a,b)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Extensions…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>
                              <a:effectLst/>
                              <a:latin typeface="Lucida Handwriting" panose="03010101010101010101" pitchFamily="66" charset="0"/>
                            </a:rPr>
                            <a:t>ALC</a:t>
                          </a:r>
                          <a:endParaRPr lang="en-US" sz="1100" b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+S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Trans(R)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+I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+H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88489" t="-711111" r="-197842" b="-136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Lucida Handwriting" panose="03010101010101010101" pitchFamily="66" charset="0"/>
                            </a:rPr>
                            <a:t>+F</a:t>
                          </a:r>
                          <a:endParaRPr lang="en-US" sz="11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Func(r)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0554751"/>
                  </p:ext>
                </p:extLst>
              </p:nvPr>
            </p:nvGraphicFramePr>
            <p:xfrm>
              <a:off x="6567944" y="672459"/>
              <a:ext cx="2339958" cy="2852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08000"/>
                    <a:gridCol w="1831958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Constructors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⊤,⊥,A,¬A,C⊓D,∀R.⊤,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∀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oMath>
                          </a14:m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Extensions…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ALC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¬C , C ⊔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∃R.C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S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Roles transitivity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+I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</a:t>
                          </a:r>
                          <a:r>
                            <a:rPr lang="en-US" sz="1200" baseline="30000">
                              <a:effectLst/>
                            </a:rPr>
                            <a:t>-1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+H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Roles hierarchy   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+F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Functional roles  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+N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(≥nR)</a:t>
                          </a:r>
                        </a:p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(≤nR)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+Q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(≥nR.C)</a:t>
                          </a:r>
                        </a:p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(≤nR.C)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+O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0554751"/>
                  </p:ext>
                </p:extLst>
              </p:nvPr>
            </p:nvGraphicFramePr>
            <p:xfrm>
              <a:off x="6567944" y="672459"/>
              <a:ext cx="2339958" cy="2852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08000"/>
                    <a:gridCol w="1831958"/>
                  </a:tblGrid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DL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Constructors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28239" t="-111111" r="-1329" b="-1138889"/>
                          </a:stretch>
                        </a:blipFill>
                      </a:tcPr>
                    </a:tc>
                  </a:tr>
                  <a:tr h="219456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Extensions…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ALC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28239" t="-311111" r="-1329" b="-938889"/>
                          </a:stretch>
                        </a:blipFill>
                      </a:tcPr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S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Roles transitivity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+I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</a:t>
                          </a:r>
                          <a:r>
                            <a:rPr lang="en-US" sz="1200" baseline="30000">
                              <a:effectLst/>
                            </a:rPr>
                            <a:t>-1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+H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Roles hierarchy   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+F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Functional roles          </a:t>
                          </a:r>
                          <a:endParaRPr lang="en-US" sz="120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+N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(≥nR)</a:t>
                          </a:r>
                        </a:p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(≤nR)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+Q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(≥nR.C)</a:t>
                          </a:r>
                        </a:p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(≤nR.C)</a:t>
                          </a:r>
                          <a:endParaRPr lang="en-US" sz="12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945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Lucida Handwriting" panose="03010101010101010101" pitchFamily="66" charset="0"/>
                            </a:rPr>
                            <a:t>+O</a:t>
                          </a:r>
                          <a:endParaRPr lang="en-US" sz="1200" b="0" dirty="0">
                            <a:effectLst/>
                            <a:latin typeface="Lucida Handwriting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5"/>
                          <a:stretch>
                            <a:fillRect l="-28239" t="-1213889" r="-1329" b="-3611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Description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Logics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319785"/>
                  </p:ext>
                </p:extLst>
              </p:nvPr>
            </p:nvGraphicFramePr>
            <p:xfrm>
              <a:off x="92810" y="3193298"/>
              <a:ext cx="4222750" cy="3493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6600"/>
                    <a:gridCol w="2000250"/>
                    <a:gridCol w="1485900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DL syntax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Description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 syntax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Atomic concept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URI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⊤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Top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owl:Thing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⊥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Bottom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owl:Nothing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C,D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Complex concept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owl:Class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Atomic role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owl:ObjectProperty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owl:datatypeProperty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¬C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Negation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owl:complementOf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 ⊓ D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Intersection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owl:intersectionOf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⊔</m:t>
                                </m:r>
                                <m:r>
                                  <a:rPr lang="en-US" sz="10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sz="105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⊔</m:t>
                              </m:r>
                              <m:r>
                                <a:rPr lang="en-US" sz="1000">
                                  <a:effectLst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sz="1000">
                              <a:effectLst/>
                            </a:rPr>
                            <a:t> =⊥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Union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Disjointure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owl:unionOf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owl:disjointWith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.⊤</m:t>
                                </m:r>
                              </m:oMath>
                            </m:oMathPara>
                          </a14:m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All individuals of the domain of 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∃R.C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Existential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owl:someValuesFrom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∀R.C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Value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owl:allValuesFrom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R</a:t>
                          </a:r>
                          <a:r>
                            <a:rPr lang="en-US" sz="1000" baseline="30000">
                              <a:effectLst/>
                            </a:rPr>
                            <a:t>-1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Inverse role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owl:inverseProperty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Number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ow:minCardinality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owl:maxCardinality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Qualified number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Individuals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owl:oneOf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5" name="Table 10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319785"/>
                  </p:ext>
                </p:extLst>
              </p:nvPr>
            </p:nvGraphicFramePr>
            <p:xfrm>
              <a:off x="92810" y="3193298"/>
              <a:ext cx="4222750" cy="3493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36600"/>
                    <a:gridCol w="2000250"/>
                    <a:gridCol w="1485900"/>
                  </a:tblGrid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DL syntax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Description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 syntax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Atomic concept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URI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⊤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Top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owl:Thing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⊥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Bottom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owl:Nothing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C,D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Complex concept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owl:Class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Atomic role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owl:ObjectProperty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owl:datatypeProperty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¬C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Negation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owl:complementOf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C ⊓ D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Intersection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owl:intersectionOf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826" t="-445902" r="-476860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Union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Disjointure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owl:unionOf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owl:disjointWith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011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826" t="-1009091" r="-476860" b="-64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All individuals of the domain of 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∃R.C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Existential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owl:someValuesFrom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∀R.C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Value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owl:allValuesFrom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R</a:t>
                          </a:r>
                          <a:r>
                            <a:rPr lang="en-US" sz="1000" baseline="30000">
                              <a:effectLst/>
                            </a:rPr>
                            <a:t>-1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Inverse role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owl:inverseProperty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nR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Number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ow:minCardinality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owl:maxCardinality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nR.C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Qualified number restriction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826" t="-860000" r="-47686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Individuals</a:t>
                          </a:r>
                          <a:endParaRPr lang="en-US" sz="1050">
                            <a:effectLst/>
                          </a:endParaRPr>
                        </a:p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 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owl:oneOf</a:t>
                          </a:r>
                          <a:endParaRPr lang="en-US" sz="1050" dirty="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080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87265"/>
              </p:ext>
            </p:extLst>
          </p:nvPr>
        </p:nvGraphicFramePr>
        <p:xfrm>
          <a:off x="166926" y="3688335"/>
          <a:ext cx="11858147" cy="3047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982"/>
                <a:gridCol w="1636390"/>
                <a:gridCol w="2971639"/>
                <a:gridCol w="1636390"/>
                <a:gridCol w="3880746"/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OWL Family</a:t>
                      </a:r>
                      <a:endParaRPr lang="en-US" sz="1200" dirty="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DLs Family</a:t>
                      </a:r>
                      <a:endParaRPr lang="en-US" sz="1200" dirty="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Worst-case reasoning* combined Complexity**</a:t>
                      </a:r>
                      <a:endParaRPr lang="en-US" sz="1200" dirty="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Expressivity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Comments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OWL Lite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Lucida Handwriting" panose="03010101010101010101" pitchFamily="66" charset="0"/>
                        </a:rPr>
                        <a:t>SHIF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Lucida Handwriting" panose="030101010101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EXPTIME</a:t>
                      </a:r>
                      <a:r>
                        <a:rPr lang="en-US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OWL DL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Lucida Handwriting" panose="03010101010101010101" pitchFamily="66" charset="0"/>
                        </a:rPr>
                        <a:t>SHOIN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Lucida Handwriting" panose="030101010101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NEXPTIME</a:t>
                      </a:r>
                      <a:r>
                        <a:rPr lang="en-US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+++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OWL Full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Non decidable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+++++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OWL 2 DL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Lucida Handwriting" panose="03010101010101010101" pitchFamily="66" charset="0"/>
                        </a:rPr>
                        <a:t>SROIQ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Lucida Handwriting" panose="030101010101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N2EXPTIME</a:t>
                      </a:r>
                      <a:r>
                        <a:rPr lang="en-US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++++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32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OWL 2 EL</a:t>
                      </a:r>
                      <a:endParaRPr lang="en-US" sz="1200" dirty="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Lucida Handwriting" panose="03010101010101010101" pitchFamily="66" charset="0"/>
                        </a:rPr>
                        <a:t>EL++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Lucida Handwriting" panose="030101010101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PTIME</a:t>
                      </a:r>
                      <a:r>
                        <a:rPr lang="en-US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For applications that need to create ontologies with very large number of classes and/or properties (</a:t>
                      </a:r>
                      <a:r>
                        <a:rPr lang="en-US" sz="1200" i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TBox</a:t>
                      </a: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OWL 2 QL</a:t>
                      </a:r>
                      <a:endParaRPr lang="en-US" sz="120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DL-Lite based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NLOGSPACE</a:t>
                      </a:r>
                      <a:r>
                        <a:rPr lang="en-US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+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For applications that want to reason on top of very large volumes of data (</a:t>
                      </a:r>
                      <a:r>
                        <a:rPr lang="en-US" sz="1200" i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ABox</a:t>
                      </a: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60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OWL 2 RL</a:t>
                      </a:r>
                      <a:endParaRPr lang="en-US" sz="1200" dirty="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PTIME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For applications that want to describe rules in ontologies.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659" y="842647"/>
            <a:ext cx="12036056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Ontology Consistency, Class Expression Satisfiability, Class Expression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Subsumption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Instance Checking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complexity measured with respect to both the size of the axioms, the size of the assertions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EXPTIME</a:t>
            </a:r>
            <a:r>
              <a:rPr lang="en-US" altLang="en-US" sz="1100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The set of problems resolved by deterministic Turing machine using at most exponential time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NEXPTIME	: The set of problems resolved by non-deterministic Turing machines using at most exponential time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N2EXPTIME	: The set of problems resolved by non-deterministic Turing machines using at most double exponential time.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PTIME	: The set of problems resolved by deterministic Turing machine using at most polynomial time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3000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NLOGSPACE	: The set of problems resolved by Turing machines using at most logarithmic working memory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Note:  NLOGSPACE ⊆ PTIME ⊆ EXPTIME ⊆ NEXPTIME ⊆ N2EXPTIME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OWL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computational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Complexity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34716" y="1072551"/>
            <a:ext cx="5829300" cy="2527300"/>
            <a:chOff x="0" y="0"/>
            <a:chExt cx="5829300" cy="2527300"/>
          </a:xfrm>
        </p:grpSpPr>
        <p:cxnSp>
          <p:nvCxnSpPr>
            <p:cNvPr id="10" name="Straight Arrow Connector 9"/>
            <p:cNvCxnSpPr>
              <a:stCxn id="17" idx="0"/>
              <a:endCxn id="59" idx="2"/>
            </p:cNvCxnSpPr>
            <p:nvPr/>
          </p:nvCxnSpPr>
          <p:spPr>
            <a:xfrm flipH="1" flipV="1">
              <a:off x="606425" y="1016000"/>
              <a:ext cx="628650" cy="38735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0" y="0"/>
              <a:ext cx="5829300" cy="2527300"/>
              <a:chOff x="0" y="0"/>
              <a:chExt cx="5829300" cy="25273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0"/>
                <a:ext cx="5346700" cy="2527300"/>
                <a:chOff x="0" y="0"/>
                <a:chExt cx="5346700" cy="25273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0" y="0"/>
                  <a:ext cx="5346700" cy="2476500"/>
                  <a:chOff x="0" y="0"/>
                  <a:chExt cx="5346700" cy="2476500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0" y="0"/>
                    <a:ext cx="5346700" cy="2476500"/>
                    <a:chOff x="0" y="0"/>
                    <a:chExt cx="5346700" cy="2476500"/>
                  </a:xfrm>
                </p:grpSpPr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317500" y="0"/>
                      <a:ext cx="5029200" cy="2476500"/>
                      <a:chOff x="82550" y="0"/>
                      <a:chExt cx="5029200" cy="2476500"/>
                    </a:xfrm>
                  </p:grpSpPr>
                  <p:sp>
                    <p:nvSpPr>
                      <p:cNvPr id="20" name="Text Box 190"/>
                      <p:cNvSpPr txBox="1"/>
                      <p:nvPr/>
                    </p:nvSpPr>
                    <p:spPr>
                      <a:xfrm>
                        <a:off x="2444750" y="1104900"/>
                        <a:ext cx="641350" cy="77470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l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050">
                            <a:effectLst/>
                            <a:latin typeface="Lucida Calligraphy" panose="03010101010101010101" pitchFamily="66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N</a:t>
                        </a:r>
                        <a:r>
                          <a:rPr lang="fr-FR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endParaRPr lang="en-US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just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GB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GB" sz="1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≥</a:t>
                        </a:r>
                        <a:r>
                          <a:rPr lang="en-GB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nR)</a:t>
                        </a:r>
                        <a:endParaRPr lang="en-US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algn="just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GB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GB" sz="1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≤</a:t>
                        </a:r>
                        <a:r>
                          <a:rPr lang="en-GB" sz="110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nR)</a:t>
                        </a:r>
                        <a:endParaRPr lang="en-US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21" name="Group 20"/>
                      <p:cNvGrpSpPr/>
                      <p:nvPr/>
                    </p:nvGrpSpPr>
                    <p:grpSpPr>
                      <a:xfrm>
                        <a:off x="82550" y="0"/>
                        <a:ext cx="5029200" cy="2476500"/>
                        <a:chOff x="82550" y="0"/>
                        <a:chExt cx="5029200" cy="2476500"/>
                      </a:xfrm>
                    </p:grpSpPr>
                    <p:sp>
                      <p:nvSpPr>
                        <p:cNvPr id="22" name="Text Box 189"/>
                        <p:cNvSpPr txBox="1"/>
                        <p:nvPr/>
                      </p:nvSpPr>
                      <p:spPr>
                        <a:xfrm>
                          <a:off x="1079500" y="2000250"/>
                          <a:ext cx="1168400" cy="47625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r-FR" sz="1050">
                              <a:effectLst/>
                              <a:latin typeface="Lucida Calligraphy" panose="03010101010101010101" pitchFamily="66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r-FR" sz="1050">
                              <a:effectLst/>
                              <a:latin typeface="cmr10" panose="020B0500000000000000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Functional roles </a:t>
                          </a:r>
                          <a:endParaRPr lang="en-US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3" name="Group 22"/>
                        <p:cNvGrpSpPr/>
                        <p:nvPr/>
                      </p:nvGrpSpPr>
                      <p:grpSpPr>
                        <a:xfrm>
                          <a:off x="82550" y="0"/>
                          <a:ext cx="5029200" cy="2305050"/>
                          <a:chOff x="82550" y="0"/>
                          <a:chExt cx="5029200" cy="2305050"/>
                        </a:xfrm>
                      </p:grpSpPr>
                      <p:grpSp>
                        <p:nvGrpSpPr>
                          <p:cNvPr id="24" name="Group 23"/>
                          <p:cNvGrpSpPr/>
                          <p:nvPr/>
                        </p:nvGrpSpPr>
                        <p:grpSpPr>
                          <a:xfrm>
                            <a:off x="82550" y="0"/>
                            <a:ext cx="5029200" cy="2305050"/>
                            <a:chOff x="0" y="0"/>
                            <a:chExt cx="5029200" cy="2305050"/>
                          </a:xfrm>
                        </p:grpSpPr>
                        <p:grpSp>
                          <p:nvGrpSpPr>
                            <p:cNvPr id="31" name="Group 30"/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5029200" cy="2273300"/>
                              <a:chOff x="0" y="0"/>
                              <a:chExt cx="5029200" cy="2273300"/>
                            </a:xfrm>
                          </p:grpSpPr>
                          <p:grpSp>
                            <p:nvGrpSpPr>
                              <p:cNvPr id="33" name="Group 32"/>
                              <p:cNvGrpSpPr/>
                              <p:nvPr/>
                            </p:nvGrpSpPr>
                            <p:grpSpPr>
                              <a:xfrm>
                                <a:off x="0" y="0"/>
                                <a:ext cx="5029200" cy="2273300"/>
                                <a:chOff x="0" y="190500"/>
                                <a:chExt cx="5029200" cy="2273300"/>
                              </a:xfrm>
                            </p:grpSpPr>
                            <p:grpSp>
                              <p:nvGrpSpPr>
                                <p:cNvPr id="35" name="Group 34"/>
                                <p:cNvGrpSpPr/>
                                <p:nvPr/>
                              </p:nvGrpSpPr>
                              <p:grpSpPr>
                                <a:xfrm>
                                  <a:off x="0" y="190500"/>
                                  <a:ext cx="5029200" cy="2273300"/>
                                  <a:chOff x="0" y="190500"/>
                                  <a:chExt cx="5029200" cy="2273300"/>
                                </a:xfrm>
                              </p:grpSpPr>
                              <p:grpSp>
                                <p:nvGrpSpPr>
                                  <p:cNvPr id="38" name="Group 37"/>
                                  <p:cNvGrpSpPr/>
                                  <p:nvPr/>
                                </p:nvGrpSpPr>
                                <p:grpSpPr>
                                  <a:xfrm>
                                    <a:off x="0" y="190500"/>
                                    <a:ext cx="5029200" cy="2273300"/>
                                    <a:chOff x="0" y="190500"/>
                                    <a:chExt cx="5029200" cy="2273300"/>
                                  </a:xfrm>
                                </p:grpSpPr>
                                <p:grpSp>
                                  <p:nvGrpSpPr>
                                    <p:cNvPr id="40" name="Group 39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0" y="190500"/>
                                      <a:ext cx="4800600" cy="2273300"/>
                                      <a:chOff x="412750" y="12700"/>
                                      <a:chExt cx="4800600" cy="2273300"/>
                                    </a:xfrm>
                                  </p:grpSpPr>
                                  <p:sp>
                                    <p:nvSpPr>
                                      <p:cNvPr id="42" name="Text Box 170"/>
                                      <p:cNvSpPr txBox="1"/>
                                      <p:nvPr/>
                                    </p:nvSpPr>
                                    <p:spPr>
                                      <a:xfrm>
                                        <a:off x="2101849" y="19050"/>
                                        <a:ext cx="539751" cy="552450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ln w="6350">
                                        <a:noFill/>
                                      </a:ln>
                                      <a:effectLst/>
                                    </p:spPr>
                                    <p:style>
                                      <a:lnRef idx="0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dk1"/>
                                      </a:fontRef>
                                    </p:style>
                                    <p:txBody>
      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      <a:prstTxWarp prst="textNoShape">
                                          <a:avLst/>
                                        </a:prstTxWarp>
                                        <a:noAutofit/>
                                      </a:bodyPr>
                                      <a:lstStyle/>
                                      <a:p>
                                        <a:pPr marL="0" marR="0" algn="just">
                                          <a:lnSpc>
                                            <a:spcPct val="12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</a:pPr>
                                        <a:r>
                                          <a:rPr lang="fr-FR" sz="105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a:t>C</a:t>
                                        </a:r>
                                        <a:r>
                                          <a:rPr lang="fr-FR" sz="1050">
                                            <a:effectLst/>
                                            <a:latin typeface="cmr10" panose="020B0500000000000000" pitchFamily="34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a:t> </a:t>
                                        </a:r>
                                        <a:endParaRPr lang="en-US" sz="1050">
                                          <a:effectLst/>
                                          <a:latin typeface="cmr10" panose="020B0500000000000000" pitchFamily="34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endParaRPr>
                                      </a:p>
                                      <a:p>
                                        <a:pPr marL="0" marR="0" algn="just">
                                          <a:lnSpc>
                                            <a:spcPct val="12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</a:pPr>
                                        <a:r>
                                          <a:rPr lang="fr-FR" sz="1050">
                                            <a:effectLst/>
                                            <a:latin typeface="cmr10" panose="020B0500000000000000" pitchFamily="34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a:t>(</a:t>
                                        </a:r>
                                        <a:r>
                                          <a:rPr lang="fr-FR" sz="105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a:t>¬</a:t>
                                        </a:r>
                                        <a:r>
                                          <a:rPr lang="fr-FR" sz="1050">
                                            <a:effectLst/>
                                            <a:latin typeface="cmr10" panose="020B0500000000000000" pitchFamily="34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a:t>C)</a:t>
                                        </a:r>
                                        <a:endParaRPr lang="en-US" sz="1050">
                                          <a:effectLst/>
                                          <a:latin typeface="cmr10" panose="020B0500000000000000" pitchFamily="34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endParaRPr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43" name="Group 42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412750" y="12700"/>
                                        <a:ext cx="4800600" cy="2273300"/>
                                        <a:chOff x="412750" y="12700"/>
                                        <a:chExt cx="4800600" cy="2273300"/>
                                      </a:xfrm>
                                    </p:grpSpPr>
                                    <p:sp>
                                      <p:nvSpPr>
                                        <p:cNvPr id="44" name="Text Box 169"/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1460501" y="19050"/>
                                          <a:ext cx="641348" cy="552450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 w="6350">
                                          <a:noFill/>
                                        </a:ln>
                                        <a:effectLst/>
                                      </p:spPr>
                                      <p:style>
                                        <a:lnRef idx="0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dk1"/>
                                        </a:fontRef>
                                      </p:style>
                                      <p:txBody>
        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        <a:prstTxWarp prst="textNoShape">
                                            <a:avLst/>
                                          </a:prstTxWarp>
                                          <a:noAutofit/>
                                        </a:bodyPr>
                                        <a:lstStyle/>
                                        <a:p>
                                          <a:pPr marL="0" marR="0" algn="l">
                                            <a:lnSpc>
                                              <a:spcPct val="120000"/>
                                            </a:lnSpc>
                                            <a:spcBef>
                                              <a:spcPts val="0"/>
                                            </a:spcBef>
                                            <a:spcAft>
                                              <a:spcPts val="0"/>
                                            </a:spcAft>
                                          </a:pPr>
                                          <a:r>
                                            <a:rPr lang="fr-FR" sz="105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a:t>Ԑ</a:t>
                                          </a:r>
                                          <a:r>
                                            <a:rPr lang="fr-FR" sz="1050">
                                              <a:effectLst/>
                                              <a:latin typeface="cmr10" panose="020B0500000000000000" pitchFamily="34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a:t> (</a:t>
                                          </a:r>
                                          <a:r>
                                            <a:rPr lang="fr-FR" sz="105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a:t>∃</a:t>
                                          </a:r>
                                          <a:r>
                                            <a:rPr lang="fr-FR" sz="1050">
                                              <a:effectLst/>
                                              <a:latin typeface="cmr10" panose="020B0500000000000000" pitchFamily="34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a:t>R.C)</a:t>
                                          </a:r>
                                          <a:endParaRPr lang="en-US" sz="1050">
                                            <a:effectLst/>
                                            <a:latin typeface="cmr10" panose="020B0500000000000000" pitchFamily="34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endParaRPr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45" name="Group 44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412750" y="12700"/>
                                          <a:ext cx="4800600" cy="2273300"/>
                                          <a:chOff x="412750" y="12700"/>
                                          <a:chExt cx="4800600" cy="2273300"/>
                                        </a:xfrm>
                                      </p:grpSpPr>
                                      <mc:AlternateContent xmlns:mc="http://schemas.openxmlformats.org/markup-compatibility/2006" xmlns:a14="http://schemas.microsoft.com/office/drawing/2010/main">
                                        <mc:Choice Requires="a14">
                                          <p:sp>
                                            <p:nvSpPr>
                                              <p:cNvPr id="46" name="Text Box 168"/>
                                              <p:cNvSpPr txBox="1"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762000" y="12700"/>
                                                <a:ext cx="889000" cy="558800"/>
                                              </a:xfrm>
                                              <a:prstGeom prst="rect">
                                                <a:avLst/>
                                              </a:prstGeom>
                                              <a:noFill/>
                                              <a:ln w="6350">
                                                <a:noFill/>
                                              </a:ln>
                                              <a:effectLst/>
                                            </p:spPr>
                                            <p:style>
                                              <a:lnRef idx="0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dk1"/>
                                              </a:fontRef>
                                            </p:style>
                                            <p:txBody>
              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              <a:prstTxWarp prst="textNoShape">
                                                  <a:avLst/>
                                                </a:prstTxWarp>
                                                <a:noAutofit/>
                                              </a:bodyPr>
                                              <a:lstStyle/>
                                              <a:p>
                                                <a:pPr marL="0" marR="0" algn="l">
                                                  <a:lnSpc>
                                                    <a:spcPct val="120000"/>
                                                  </a:lnSpc>
                                                  <a:spcBef>
                                                    <a:spcPts val="0"/>
                                                  </a:spcBef>
                                                  <a:spcAft>
                                                    <a:spcPts val="0"/>
                                                  </a:spcAft>
                                                </a:pPr>
                                                <a:r>
                                                  <a:rPr lang="fr-FR" sz="1050">
                                                    <a:effectLst/>
                                                    <a:latin typeface="Lucida Calligraphy" panose="03010101010101010101" pitchFamily="66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a:t>U</a:t>
                                                </a:r>
                                                <a:r>
                                                  <a:rPr lang="fr-FR" sz="1050">
                                                    <a:effectLst/>
                                                    <a:latin typeface="cmr10" panose="020B0500000000000000" pitchFamily="34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a:t> </a:t>
                                                </a:r>
                                                <a:endParaRPr lang="en-US" sz="1050">
                                                  <a:effectLst/>
                                                  <a:latin typeface="cmr10" panose="020B0500000000000000" pitchFamily="34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endParaRPr>
                                              </a:p>
                                              <a:p>
                                                <a:pPr marL="0" marR="0" algn="just">
                                                  <a:lnSpc>
                                                    <a:spcPct val="120000"/>
                                                  </a:lnSpc>
                                                  <a:spcBef>
                                                    <a:spcPts val="0"/>
                                                  </a:spcBef>
                                                  <a:spcAft>
                                                    <a:spcPts val="0"/>
                                                  </a:spcAft>
                                                </a:pPr>
                                                <a:r>
                                                  <a:rPr lang="fr-FR" sz="1050">
                                                    <a:effectLst/>
                                                    <a:latin typeface="cmr10" panose="020B0500000000000000" pitchFamily="34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a:t>(</a:t>
                                                </a:r>
                                                <a14:m>
                                                  <m:oMath xmlns:m="http://schemas.openxmlformats.org/officeDocument/2006/math">
                                                    <m:r>
                                                      <a:rPr lang="fr-FR" sz="105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  <m:t>𝐶</m:t>
                                                    </m:r>
                                                    <m:r>
                                                      <a:rPr lang="fr-FR" sz="105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  <m:t>⊔</m:t>
                                                    </m:r>
                                                    <m:r>
                                                      <a:rPr lang="fr-FR" sz="105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  <m:t>𝐷</m:t>
                                                    </m:r>
                                                  </m:oMath>
                                                </a14:m>
                                                <a:r>
                                                  <a:rPr lang="fr-FR" sz="1050">
                                                    <a:effectLst/>
                                                    <a:latin typeface="cmr10" panose="020B0500000000000000" pitchFamily="34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a:t>)</a:t>
                                                </a:r>
                                                <a:endParaRPr lang="en-US" sz="1050">
                                                  <a:effectLst/>
                                                  <a:latin typeface="cmr10" panose="020B0500000000000000" pitchFamily="34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endParaRPr>
                                              </a:p>
                                            </p:txBody>
                                          </p:sp>
                                        </mc:Choice>
                                        <mc:Fallback xmlns="">
                                          <p:sp>
                                            <p:nvSpPr>
                                              <p:cNvPr id="85" name="Text Box 168"/>
                                              <p:cNvSpPr txBox="1">
                                                <a:spLocks noRot="1" noChangeAspect="1" noMove="1" noResize="1" noEditPoints="1" noAdjustHandles="1" noChangeArrowheads="1" noChangeShapeType="1" noTextEdit="1"/>
                                              </p:cNvSpPr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762000" y="12700"/>
                                                <a:ext cx="889000" cy="558800"/>
                                              </a:xfrm>
                                              <a:prstGeom prst="rect">
                                                <a:avLst/>
                                              </a:prstGeom>
                                              <a:blipFill rotWithShape="0">
                                                <a:blip r:embed="rId6"/>
                                                <a:stretch>
                                                  <a:fillRect/>
                                                </a:stretch>
                                              </a:blipFill>
                                              <a:ln w="6350">
                                                <a:noFill/>
                                              </a:ln>
                                              <a:effectLst/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r>
                                                  <a:rPr lang="en-US">
                                                    <a:noFill/>
                                                  </a:rPr>
                                                  <a:t> </a:t>
                                                </a:r>
                                              </a:p>
                                            </p:txBody>
                                          </p:sp>
                                        </mc:Fallback>
                                      </mc:AlternateContent>
                                      <p:grpSp>
                                        <p:nvGrpSpPr>
                                          <p:cNvPr id="47" name="Group 46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412750" y="571500"/>
                                            <a:ext cx="4800600" cy="1714500"/>
                                            <a:chOff x="412750" y="266700"/>
                                            <a:chExt cx="4800600" cy="1714500"/>
                                          </a:xfrm>
                                        </p:grpSpPr>
                                        <p:grpSp>
                                          <p:nvGrpSpPr>
                                            <p:cNvPr id="48" name="Group 47"/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412750" y="469900"/>
                                              <a:ext cx="4800600" cy="1511300"/>
                                              <a:chOff x="0" y="0"/>
                                              <a:chExt cx="4800600" cy="151130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52" name="Group 51"/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0" y="0"/>
                                                <a:ext cx="4800600" cy="1511300"/>
                                                <a:chOff x="704850" y="0"/>
                                                <a:chExt cx="4800600" cy="151130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54" name="Group 53"/>
                                                <p:cNvGrpSpPr/>
                                                <p:nvPr/>
                                              </p:nvGrpSpPr>
                                              <p:grpSpPr>
                                                <a:xfrm>
                                                  <a:off x="704850" y="0"/>
                                                  <a:ext cx="4800600" cy="1511300"/>
                                                  <a:chOff x="0" y="0"/>
                                                  <a:chExt cx="4800600" cy="151130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56" name="Group 55"/>
                                                  <p:cNvGrpSpPr/>
                                                  <p:nvPr/>
                                                </p:nvGrpSpPr>
                                                <p:grpSpPr>
                                                  <a:xfrm>
                                                    <a:off x="0" y="0"/>
                                                    <a:ext cx="4800600" cy="1511300"/>
                                                    <a:chOff x="0" y="0"/>
                                                    <a:chExt cx="4800600" cy="151130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59" name="Rectangle 58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0" y="0"/>
                                                      <a:ext cx="577850" cy="254000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25400">
                                                      <a:solidFill>
                                                        <a:schemeClr val="tx1"/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  <a:noAutofit/>
                                                    </a:bodyPr>
                                                    <a:lstStyle/>
                                                    <a:p>
                                                      <a:pPr marL="0" marR="0" algn="ctr">
                                                        <a:lnSpc>
                                                          <a:spcPct val="120000"/>
                                                        </a:lnSpc>
                                                        <a:spcBef>
                                                          <a:spcPts val="0"/>
                                                        </a:spcBef>
                                                        <a:spcAft>
                                                          <a:spcPts val="0"/>
                                                        </a:spcAft>
                                                      </a:pPr>
                                                      <a:r>
                                                        <a:rPr lang="fr-FR" sz="1050">
                                                          <a:solidFill>
                                                            <a:srgbClr val="0D0D0D"/>
                                                          </a:solidFill>
                                                          <a:effectLst/>
                                                          <a:latin typeface="Lucida Calligraphy" panose="03010101010101010101" pitchFamily="66" charset="0"/>
                                                          <a:ea typeface="Times New Roman" panose="02020603050405020304" pitchFamily="18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a:t>AL</a:t>
                                                      </a:r>
                                                      <a:endParaRPr lang="en-US" sz="1050">
                                                        <a:effectLst/>
                                                        <a:latin typeface="cmr10" panose="020B0500000000000000" pitchFamily="34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endParaRP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60" name="Rectangle 59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1047750" y="0"/>
                                                      <a:ext cx="577850" cy="254000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25400">
                                                      <a:solidFill>
                                                        <a:schemeClr val="tx1"/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  <a:noAutofit/>
                                                    </a:bodyPr>
                                                    <a:lstStyle/>
                                                    <a:p>
                                                      <a:pPr marL="0" marR="0" algn="ctr">
                                                        <a:lnSpc>
                                                          <a:spcPct val="120000"/>
                                                        </a:lnSpc>
                                                        <a:spcBef>
                                                          <a:spcPts val="0"/>
                                                        </a:spcBef>
                                                        <a:spcAft>
                                                          <a:spcPts val="0"/>
                                                        </a:spcAft>
                                                      </a:pPr>
                                                      <a:r>
                                                        <a:rPr lang="fr-FR" sz="1050">
                                                          <a:solidFill>
                                                            <a:srgbClr val="0D0D0D"/>
                                                          </a:solidFill>
                                                          <a:effectLst/>
                                                          <a:latin typeface="Lucida Calligraphy" panose="03010101010101010101" pitchFamily="66" charset="0"/>
                                                          <a:ea typeface="Times New Roman" panose="02020603050405020304" pitchFamily="18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a:t>ALC</a:t>
                                                      </a:r>
                                                      <a:endParaRPr lang="en-US" sz="1050">
                                                        <a:effectLst/>
                                                        <a:latin typeface="cmr10" panose="020B0500000000000000" pitchFamily="34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endParaRP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61" name="Rectangle 60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3352800" y="0"/>
                                                      <a:ext cx="577850" cy="254000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25400">
                                                      <a:solidFill>
                                                        <a:schemeClr val="tx1"/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  <a:noAutofit/>
                                                    </a:bodyPr>
                                                    <a:lstStyle/>
                                                    <a:p>
                                                      <a:pPr marL="0" marR="0" algn="ctr">
                                                        <a:lnSpc>
                                                          <a:spcPct val="120000"/>
                                                        </a:lnSpc>
                                                        <a:spcBef>
                                                          <a:spcPts val="0"/>
                                                        </a:spcBef>
                                                        <a:spcAft>
                                                          <a:spcPts val="0"/>
                                                        </a:spcAft>
                                                      </a:pPr>
                                                      <a:r>
                                                        <a:rPr lang="fr-FR" sz="1050">
                                                          <a:solidFill>
                                                            <a:srgbClr val="0D0D0D"/>
                                                          </a:solidFill>
                                                          <a:effectLst/>
                                                          <a:latin typeface="Lucida Calligraphy" panose="03010101010101010101" pitchFamily="66" charset="0"/>
                                                          <a:ea typeface="Times New Roman" panose="02020603050405020304" pitchFamily="18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a:t>SH</a:t>
                                                      </a:r>
                                                      <a:endParaRPr lang="en-US" sz="1050">
                                                        <a:effectLst/>
                                                        <a:latin typeface="cmr10" panose="020B0500000000000000" pitchFamily="34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endParaRP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62" name="Rectangle 61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3930650" y="685800"/>
                                                      <a:ext cx="869950" cy="254000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25400">
                                                      <a:solidFill>
                                                        <a:schemeClr val="tx1"/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  <a:noAutofit/>
                                                    </a:bodyPr>
                                                    <a:lstStyle/>
                                                    <a:p>
                                                      <a:pPr marL="0" marR="0" algn="ctr">
                                                        <a:lnSpc>
                                                          <a:spcPct val="120000"/>
                                                        </a:lnSpc>
                                                        <a:spcBef>
                                                          <a:spcPts val="0"/>
                                                        </a:spcBef>
                                                        <a:spcAft>
                                                          <a:spcPts val="0"/>
                                                        </a:spcAft>
                                                      </a:pPr>
                                                      <a:r>
                                                        <a:rPr lang="fr-FR" sz="1050">
                                                          <a:solidFill>
                                                            <a:srgbClr val="0D0D0D"/>
                                                          </a:solidFill>
                                                          <a:effectLst/>
                                                          <a:latin typeface="Lucida Calligraphy" panose="03010101010101010101" pitchFamily="66" charset="0"/>
                                                          <a:ea typeface="Times New Roman" panose="02020603050405020304" pitchFamily="18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a:t>SHOIN</a:t>
                                                      </a:r>
                                                      <a:endParaRPr lang="en-US" sz="1050">
                                                        <a:effectLst/>
                                                        <a:latin typeface="cmr10" panose="020B0500000000000000" pitchFamily="34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endParaRP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63" name="Rectangle 62"/>
                                                    <p:cNvSpPr/>
                                                    <p:nvPr/>
                                                  </p:nvSpPr>
                                                  <p:spPr>
                                                    <a:xfrm>
                                                      <a:off x="2838450" y="1257300"/>
                                                      <a:ext cx="869950" cy="254000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25400">
                                                      <a:solidFill>
                                                        <a:schemeClr val="tx1"/>
                                                      </a:solidFill>
                                                    </a:ln>
                                                  </p:spPr>
                                                  <p:style>
                                                    <a:lnRef idx="2">
                                                      <a:schemeClr val="accent1">
                                                        <a:shade val="50000"/>
                                                      </a:schemeClr>
                                                    </a:lnRef>
                                                    <a:fillRef idx="1">
                                                      <a:schemeClr val="accent1"/>
                                                    </a:fillRef>
                                                    <a:effectRef idx="0">
                                                      <a:schemeClr val="accent1"/>
                                                    </a:effectRef>
                                                    <a:fontRef idx="minor">
                                                      <a:schemeClr val="lt1"/>
                                                    </a:fontRef>
                                                  </p:style>
                                                  <p:txBody>
        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        <a:prstTxWarp prst="textNoShape">
                                                        <a:avLst/>
                                                      </a:prstTxWarp>
                                                      <a:noAutofit/>
                                                    </a:bodyPr>
                                                    <a:lstStyle/>
                                                    <a:p>
                                                      <a:pPr marL="0" marR="0" algn="ctr">
                                                        <a:lnSpc>
                                                          <a:spcPct val="120000"/>
                                                        </a:lnSpc>
                                                        <a:spcBef>
                                                          <a:spcPts val="0"/>
                                                        </a:spcBef>
                                                        <a:spcAft>
                                                          <a:spcPts val="0"/>
                                                        </a:spcAft>
                                                      </a:pPr>
                                                      <a:r>
                                                        <a:rPr lang="fr-FR" sz="1050">
                                                          <a:solidFill>
                                                            <a:srgbClr val="0D0D0D"/>
                                                          </a:solidFill>
                                                          <a:effectLst/>
                                                          <a:latin typeface="Lucida Calligraphy" panose="03010101010101010101" pitchFamily="66" charset="0"/>
                                                          <a:ea typeface="Times New Roman" panose="02020603050405020304" pitchFamily="18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a:t>SHIF</a:t>
                                                      </a:r>
                                                      <a:endParaRPr lang="en-US" sz="1050">
                                                        <a:effectLst/>
                                                        <a:latin typeface="cmr10" panose="020B0500000000000000" pitchFamily="34" charset="0"/>
                                                        <a:ea typeface="Times New Roman" panose="02020603050405020304" pitchFamily="18" charset="0"/>
                                                        <a:cs typeface="Times New Roman" panose="02020603050405020304" pitchFamily="18" charset="0"/>
                                                      </a:endParaRPr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cxnSp>
                                                <p:nvCxnSpPr>
                                                  <p:cNvPr id="57" name="Straight Arrow Connector 56"/>
                                                  <p:cNvCxnSpPr>
                                                    <a:stCxn id="59" idx="3"/>
                                                    <a:endCxn id="60" idx="1"/>
                                                  </p:cNvCxnSpPr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577850" y="127000"/>
                                                    <a:ext cx="469900" cy="0"/>
                                                  </a:xfrm>
                                                  <a:prstGeom prst="straightConnector1">
                                                    <a:avLst/>
                                                  </a:prstGeom>
                                                  <a:ln w="25400">
                                                    <a:solidFill>
                                                      <a:schemeClr val="tx1">
                                                        <a:lumMod val="85000"/>
                                                        <a:lumOff val="15000"/>
                                                      </a:schemeClr>
                                                    </a:solidFill>
                                                    <a:tailEnd type="triangle"/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  <p:cxnSp>
                                                <p:nvCxnSpPr>
                                                  <p:cNvPr id="58" name="Straight Arrow Connector 57"/>
                                                  <p:cNvCxnSpPr>
                                                    <a:stCxn id="60" idx="3"/>
                                                    <a:endCxn id="61" idx="1"/>
                                                  </p:cNvCxnSpPr>
                                                  <p:nvPr/>
                                                </p:nvCxnSpPr>
                                                <p:spPr>
                                                  <a:xfrm>
                                                    <a:off x="1625600" y="127000"/>
                                                    <a:ext cx="1727200" cy="0"/>
                                                  </a:xfrm>
                                                  <a:prstGeom prst="straightConnector1">
                                                    <a:avLst/>
                                                  </a:prstGeom>
                                                  <a:ln w="25400">
                                                    <a:solidFill>
                                                      <a:schemeClr val="tx1">
                                                        <a:lumMod val="85000"/>
                                                        <a:lumOff val="15000"/>
                                                      </a:schemeClr>
                                                    </a:solidFill>
                                                    <a:tailEnd type="triangle"/>
                                                  </a:ln>
                                                </p:spPr>
                                                <p:style>
                                                  <a:lnRef idx="1">
                                                    <a:schemeClr val="accent1"/>
                                                  </a:lnRef>
                                                  <a:fillRef idx="0">
                                                    <a:schemeClr val="accent1"/>
                                                  </a:fillRef>
                                                  <a:effectRef idx="0">
                                                    <a:schemeClr val="accent1"/>
                                                  </a:effectRef>
                                                  <a:fontRef idx="minor">
                                                    <a:schemeClr val="tx1"/>
                                                  </a:fontRef>
                                                </p:style>
                                              </p:cxnSp>
                                            </p:grpSp>
                                            <p:cxnSp>
                                              <p:nvCxnSpPr>
                                                <p:cNvPr id="55" name="Straight Arrow Connector 54"/>
                                                <p:cNvCxnSpPr>
                                                  <a:stCxn id="61" idx="2"/>
                                                  <a:endCxn id="63" idx="0"/>
                                                </p:cNvCxnSpPr>
                                                <p:nvPr/>
                                              </p:nvCxnSpPr>
                                              <p:spPr>
                                                <a:xfrm flipH="1">
                                                  <a:off x="3978275" y="254000"/>
                                                  <a:ext cx="368300" cy="1003300"/>
                                                </a:xfrm>
                                                <a:prstGeom prst="straightConnector1">
                                                  <a:avLst/>
                                                </a:prstGeom>
                                                <a:ln w="25400">
                                                  <a:solidFill>
                                                    <a:schemeClr val="tx1">
                                                      <a:lumMod val="85000"/>
                                                      <a:lumOff val="15000"/>
                                                    </a:schemeClr>
                                                  </a:solidFill>
                                                  <a:tailEnd type="triangle"/>
                                                </a:ln>
                                              </p:spPr>
                                              <p:style>
                                                <a:lnRef idx="1">
                                                  <a:schemeClr val="accent1"/>
                                                </a:lnRef>
                                                <a:fillRef idx="0">
                                                  <a:schemeClr val="accent1"/>
                                                </a:fillRef>
                                                <a:effectRef idx="0">
                                                  <a:schemeClr val="accent1"/>
                                                </a:effectRef>
                                                <a:fontRef idx="minor">
                                                  <a:schemeClr val="tx1"/>
                                                </a:fontRef>
                                              </p:style>
                                            </p:cxnSp>
                                          </p:grpSp>
                                          <p:cxnSp>
                                            <p:nvCxnSpPr>
                                              <p:cNvPr id="53" name="Straight Arrow Connector 52"/>
                                              <p:cNvCxnSpPr>
                                                <a:stCxn id="61" idx="2"/>
                                                <a:endCxn id="62" idx="0"/>
                                              </p:cNvCxnSpPr>
                                              <p:nvPr/>
                                            </p:nvCxnSpPr>
                                            <p:spPr>
                                              <a:xfrm>
                                                <a:off x="3641725" y="254000"/>
                                                <a:ext cx="723900" cy="431800"/>
                                              </a:xfrm>
                                              <a:prstGeom prst="straightConnector1">
                                                <a:avLst/>
                                              </a:prstGeom>
                                              <a:ln w="25400">
                                                <a:solidFill>
                                                  <a:schemeClr val="tx1">
                                                    <a:lumMod val="85000"/>
                                                    <a:lumOff val="15000"/>
                                                  </a:schemeClr>
                                                </a:solidFill>
                                                <a:tailEnd type="triangle"/>
                                              </a:ln>
                                            </p:spPr>
                                            <p:style>
                                              <a:lnRef idx="1">
                                                <a:schemeClr val="accent1"/>
                                              </a:lnRef>
                                              <a:fillRef idx="0">
                                                <a:schemeClr val="accent1"/>
                                              </a:fillRef>
                                              <a:effectRef idx="0">
                                                <a:schemeClr val="accent1"/>
                                              </a:effectRef>
                                              <a:fontRef idx="minor">
                                                <a:schemeClr val="tx1"/>
                                              </a:fontRef>
                                            </p:style>
                                          </p:cxnSp>
                                        </p:grpSp>
                                        <p:cxnSp>
                                          <p:nvCxnSpPr>
                                            <p:cNvPr id="49" name="Straight Arrow Connector 48"/>
                                            <p:cNvCxnSpPr>
                                              <a:stCxn id="46" idx="2"/>
                                              <a:endCxn id="60" idx="0"/>
                                            </p:cNvCxnSpPr>
                                            <p:nvPr/>
                                          </p:nvCxnSpPr>
                                          <p:spPr>
                                            <a:xfrm>
                                              <a:off x="1206500" y="266700"/>
                                              <a:ext cx="542925" cy="203200"/>
                                            </a:xfrm>
                                            <a:prstGeom prst="straightConnector1">
                                              <a:avLst/>
                                            </a:prstGeom>
                                            <a:ln w="12700">
                                              <a:solidFill>
                                                <a:schemeClr val="tx1"/>
                                              </a:solidFill>
                                              <a:prstDash val="sysDash"/>
                                              <a:tailEnd type="triangle"/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cxnSp>
                                          <p:nvCxnSpPr>
                                            <p:cNvPr id="50" name="Straight Arrow Connector 49"/>
                                            <p:cNvCxnSpPr>
                                              <a:stCxn id="44" idx="2"/>
                                              <a:endCxn id="60" idx="0"/>
                                            </p:cNvCxnSpPr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1749425" y="266700"/>
                                              <a:ext cx="31750" cy="203200"/>
                                            </a:xfrm>
                                            <a:prstGeom prst="straightConnector1">
                                              <a:avLst/>
                                            </a:prstGeom>
                                            <a:ln w="12700">
                                              <a:solidFill>
                                                <a:schemeClr val="tx1"/>
                                              </a:solidFill>
                                              <a:prstDash val="sysDash"/>
                                              <a:tailEnd type="triangle"/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  <p:cxnSp>
                                          <p:nvCxnSpPr>
                                            <p:cNvPr id="51" name="Straight Arrow Connector 50"/>
                                            <p:cNvCxnSpPr>
                                              <a:stCxn id="42" idx="2"/>
                                              <a:endCxn id="60" idx="0"/>
                                            </p:cNvCxnSpPr>
                                            <p:nvPr/>
                                          </p:nvCxnSpPr>
                                          <p:spPr>
                                            <a:xfrm flipH="1">
                                              <a:off x="1749425" y="266700"/>
                                              <a:ext cx="622300" cy="203200"/>
                                            </a:xfrm>
                                            <a:prstGeom prst="straightConnector1">
                                              <a:avLst/>
                                            </a:prstGeom>
                                            <a:ln w="12700">
                                              <a:solidFill>
                                                <a:schemeClr val="tx1"/>
                                              </a:solidFill>
                                              <a:prstDash val="sysDash"/>
                                              <a:tailEnd type="triangle"/>
                                            </a:ln>
                                          </p:spPr>
                                          <p:style>
                                            <a:lnRef idx="1">
                                              <a:schemeClr val="accent1"/>
                                            </a:lnRef>
                                            <a:fillRef idx="0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tx1"/>
                                            </a:fontRef>
                                          </p:style>
                                        </p:cxnSp>
                                      </p:grpSp>
                                    </p:grpSp>
                                  </p:grpSp>
                                </p:grpSp>
                                <p:sp>
                                  <p:nvSpPr>
                                    <p:cNvPr id="41" name="Text Box 178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600450" y="190500"/>
                                      <a:ext cx="1428750" cy="55880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6350">
                                      <a:noFill/>
                                    </a:ln>
                                    <a:effectLst/>
                                  </p:spPr>
                                  <p:style>
                                    <a:lnRef idx="0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algn="l">
                                        <a:lnSpc>
                                          <a:spcPct val="12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</a:pPr>
                                      <a:r>
                                        <a:rPr lang="fr-FR" sz="1050">
                                          <a:effectLst/>
                                          <a:latin typeface="Lucida Calligraphy" panose="03010101010101010101" pitchFamily="66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a:t>S</a:t>
                                      </a:r>
                                      <a:endParaRPr lang="en-US" sz="1050">
                                        <a:effectLst/>
                                        <a:latin typeface="cmr10" panose="020B0500000000000000" pitchFamily="34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endParaRPr>
                                    </a:p>
                                    <a:p>
                                      <a:pPr marL="0" marR="0" algn="just">
                                        <a:lnSpc>
                                          <a:spcPct val="12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</a:pPr>
                                      <a:r>
                                        <a:rPr lang="fr-FR" sz="1050">
                                          <a:effectLst/>
                                          <a:latin typeface="cmr10" panose="020B0500000000000000" pitchFamily="34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a:t>(Roles transitivity)</a:t>
                                      </a:r>
                                      <a:endParaRPr lang="en-US" sz="1050">
                                        <a:effectLst/>
                                        <a:latin typeface="cmr10" panose="020B0500000000000000" pitchFamily="34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9" name="Text Box 179"/>
                                  <p:cNvSpPr txBox="1"/>
                                  <p:nvPr/>
                                </p:nvSpPr>
                                <p:spPr>
                                  <a:xfrm>
                                    <a:off x="2508250" y="196850"/>
                                    <a:ext cx="1428750" cy="5588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6350">
                                    <a:noFill/>
                                  </a:ln>
                                  <a:effectLst/>
                                </p:spPr>
                                <p:style>
                                  <a:lnRef idx="0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algn="l">
                                      <a:lnSpc>
                                        <a:spcPct val="12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</a:pPr>
                                    <a:r>
                                      <a:rPr lang="fr-FR" sz="1050">
                                        <a:effectLst/>
                                        <a:latin typeface="Lucida Calligraphy" panose="03010101010101010101" pitchFamily="66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H</a:t>
                                    </a:r>
                                    <a:endParaRPr lang="en-US" sz="1050">
                                      <a:effectLst/>
                                      <a:latin typeface="cmr10" panose="020B0500000000000000" pitchFamily="34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  <a:p>
                                    <a:pPr marL="0" marR="0" algn="just">
                                      <a:lnSpc>
                                        <a:spcPct val="12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</a:pPr>
                                    <a:r>
                                      <a:rPr lang="fr-FR" sz="1050">
                                        <a:effectLst/>
                                        <a:latin typeface="cmr10" panose="020B0500000000000000" pitchFamily="34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(Roles hierarchy)</a:t>
                                    </a:r>
                                    <a:endParaRPr lang="en-US" sz="1050">
                                      <a:effectLst/>
                                      <a:latin typeface="cmr10" panose="020B0500000000000000" pitchFamily="34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36" name="Straight Arrow Connector 35"/>
                                <p:cNvCxnSpPr>
                                  <a:stCxn id="39" idx="2"/>
                                  <a:endCxn id="61" idx="0"/>
                                </p:cNvCxnSpPr>
                                <p:nvPr/>
                              </p:nvCxnSpPr>
                              <p:spPr>
                                <a:xfrm>
                                  <a:off x="3222625" y="755650"/>
                                  <a:ext cx="419100" cy="196850"/>
                                </a:xfrm>
                                <a:prstGeom prst="straightConnector1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  <a:prstDash val="sysDash"/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" name="Straight Arrow Connector 36"/>
                                <p:cNvCxnSpPr>
                                  <a:stCxn id="41" idx="2"/>
                                  <a:endCxn id="61" idx="0"/>
                                </p:cNvCxnSpPr>
                                <p:nvPr/>
                              </p:nvCxnSpPr>
                              <p:spPr>
                                <a:xfrm flipH="1">
                                  <a:off x="3641725" y="749300"/>
                                  <a:ext cx="673100" cy="203200"/>
                                </a:xfrm>
                                <a:prstGeom prst="straightConnector1">
                                  <a:avLst/>
                                </a:prstGeom>
                                <a:ln w="12700">
                                  <a:solidFill>
                                    <a:schemeClr val="tx1"/>
                                  </a:solidFill>
                                  <a:prstDash val="sysDash"/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34" name="Text Box 185"/>
                              <p:cNvSpPr txBox="1"/>
                              <p:nvPr/>
                            </p:nvSpPr>
                            <p:spPr>
                              <a:xfrm>
                                <a:off x="4470400" y="971550"/>
                                <a:ext cx="330200" cy="27305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  <a:effectLst/>
                            </p:spPr>
                            <p:style>
                              <a:lnRef idx="0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algn="l">
                                  <a:lnSpc>
                                    <a:spcPct val="12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</a:pPr>
                                <a:r>
                                  <a:rPr lang="fr-FR" sz="1050">
                                    <a:effectLst/>
                                    <a:latin typeface="Lucida Calligraphy" panose="03010101010101010101" pitchFamily="66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O</a:t>
                                </a:r>
                                <a:r>
                                  <a:rPr lang="fr-FR" sz="1050">
                                    <a:effectLst/>
                                    <a:latin typeface="cmr10" panose="020B0500000000000000" pitchFamily="34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 </a:t>
                                </a:r>
                                <a:endParaRPr lang="en-US" sz="1050">
                                  <a:effectLst/>
                                  <a:latin typeface="cmr10" panose="020B0500000000000000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2" name="Text Box 187"/>
                            <p:cNvSpPr txBox="1"/>
                            <p:nvPr/>
                          </p:nvSpPr>
                          <p:spPr>
                            <a:xfrm>
                              <a:off x="4318000" y="2032000"/>
                              <a:ext cx="330200" cy="27305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  <a:effectLst/>
                          </p:spPr>
                          <p:style>
                            <a:lnRef idx="0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l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fr-FR" sz="1050">
                                  <a:effectLst/>
                                  <a:latin typeface="Lucida Calligraphy" panose="03010101010101010101" pitchFamily="66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I</a:t>
                              </a:r>
                              <a:r>
                                <a:rPr lang="fr-FR" sz="1050">
                                  <a:effectLst/>
                                  <a:latin typeface="cmr10" panose="020B0500000000000000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 </a:t>
                              </a:r>
                              <a:endParaRPr lang="en-US" sz="1050">
                                <a:effectLst/>
                                <a:latin typeface="cmr10" panose="020B0500000000000000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5" name="Straight Arrow Connector 24"/>
                          <p:cNvCxnSpPr>
                            <a:stCxn id="19" idx="0"/>
                            <a:endCxn id="59" idx="2"/>
                          </p:cNvCxnSpPr>
                          <p:nvPr/>
                        </p:nvCxnSpPr>
                        <p:spPr>
                          <a:xfrm flipV="1">
                            <a:off x="85408" y="1016000"/>
                            <a:ext cx="286067" cy="57150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6" name="Straight Arrow Connector 25"/>
                          <p:cNvCxnSpPr>
                            <a:stCxn id="20" idx="3"/>
                            <a:endCxn id="62" idx="1"/>
                          </p:cNvCxnSpPr>
                          <p:nvPr/>
                        </p:nvCxnSpPr>
                        <p:spPr>
                          <a:xfrm>
                            <a:off x="3086100" y="1492250"/>
                            <a:ext cx="927100" cy="8255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7" name="Straight Arrow Connector 26"/>
                          <p:cNvCxnSpPr>
                            <a:stCxn id="22" idx="3"/>
                            <a:endCxn id="63" idx="1"/>
                          </p:cNvCxnSpPr>
                          <p:nvPr/>
                        </p:nvCxnSpPr>
                        <p:spPr>
                          <a:xfrm flipV="1">
                            <a:off x="2247900" y="2146300"/>
                            <a:ext cx="673100" cy="92075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8" name="Straight Arrow Connector 27"/>
                          <p:cNvCxnSpPr>
                            <a:stCxn id="32" idx="0"/>
                            <a:endCxn id="62" idx="2"/>
                          </p:cNvCxnSpPr>
                          <p:nvPr/>
                        </p:nvCxnSpPr>
                        <p:spPr>
                          <a:xfrm flipH="1" flipV="1">
                            <a:off x="4448175" y="1701800"/>
                            <a:ext cx="117475" cy="33020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9" name="Straight Arrow Connector 28"/>
                          <p:cNvCxnSpPr>
                            <a:stCxn id="32" idx="1"/>
                            <a:endCxn id="63" idx="3"/>
                          </p:cNvCxnSpPr>
                          <p:nvPr/>
                        </p:nvCxnSpPr>
                        <p:spPr>
                          <a:xfrm flipH="1" flipV="1">
                            <a:off x="3790950" y="2146300"/>
                            <a:ext cx="609600" cy="22225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0" name="Straight Arrow Connector 29"/>
                          <p:cNvCxnSpPr>
                            <a:stCxn id="34" idx="2"/>
                            <a:endCxn id="62" idx="0"/>
                          </p:cNvCxnSpPr>
                          <p:nvPr/>
                        </p:nvCxnSpPr>
                        <p:spPr>
                          <a:xfrm flipH="1">
                            <a:off x="4448175" y="1244600"/>
                            <a:ext cx="269875" cy="20320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  <p:sp>
                  <p:nvSpPr>
                    <p:cNvPr id="19" name="Text Box 200"/>
                    <p:cNvSpPr txBox="1"/>
                    <p:nvPr/>
                  </p:nvSpPr>
                  <p:spPr>
                    <a:xfrm>
                      <a:off x="0" y="1587500"/>
                      <a:ext cx="640715" cy="2921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05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∀</a:t>
                      </a:r>
                      <a:r>
                        <a:rPr lang="fr-FR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R.C)</a:t>
                      </a:r>
                      <a:endParaRPr lang="en-US" sz="1050"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 Box 201"/>
                      <p:cNvSpPr txBox="1"/>
                      <p:nvPr/>
                    </p:nvSpPr>
                    <p:spPr>
                      <a:xfrm>
                        <a:off x="857250" y="1403350"/>
                        <a:ext cx="755650" cy="29845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l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fr-FR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(</a:t>
                        </a:r>
                        <a14:m>
                          <m:oMath xmlns:m="http://schemas.openxmlformats.org/officeDocument/2006/math">
                            <m:r>
                              <a:rPr lang="fr-FR" sz="105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fr-FR" sz="105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⊓</m:t>
                            </m:r>
                            <m:r>
                              <a:rPr lang="fr-FR" sz="105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oMath>
                        </a14:m>
                        <a:r>
                          <a:rPr lang="fr-FR" sz="1050">
                            <a:effectLst/>
                            <a:latin typeface="cmr10" panose="020B0500000000000000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050">
                          <a:effectLst/>
                          <a:latin typeface="cmr10" panose="020B05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 Box 20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7250" y="1403350"/>
                        <a:ext cx="755650" cy="298450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b="-6122"/>
                        </a:stretch>
                      </a:blipFill>
                      <a:ln w="6350"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" name="Text Box 205"/>
                <p:cNvSpPr txBox="1"/>
                <p:nvPr/>
              </p:nvSpPr>
              <p:spPr>
                <a:xfrm>
                  <a:off x="3187700" y="2273300"/>
                  <a:ext cx="838200" cy="25400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050" b="1">
                      <a:effectLst/>
                      <a:latin typeface="cmr10" panose="020B0500000000000000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OWL Lite</a:t>
                  </a:r>
                  <a:endParaRPr lang="en-US" sz="1050"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Text Box 206"/>
              <p:cNvSpPr txBox="1"/>
              <p:nvPr/>
            </p:nvSpPr>
            <p:spPr>
              <a:xfrm>
                <a:off x="5080000" y="1447800"/>
                <a:ext cx="749300" cy="2540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050" b="1"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OWL DL</a:t>
                </a:r>
                <a:endParaRPr lang="en-US" sz="105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34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Reasoners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3" y="1217567"/>
            <a:ext cx="10148298" cy="53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13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TBox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23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54" name="Curved Connector 153"/>
          <p:cNvCxnSpPr>
            <a:stCxn id="170" idx="6"/>
            <a:endCxn id="167" idx="1"/>
          </p:cNvCxnSpPr>
          <p:nvPr/>
        </p:nvCxnSpPr>
        <p:spPr>
          <a:xfrm>
            <a:off x="4429489" y="4860627"/>
            <a:ext cx="139689" cy="26789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urved Connector 141"/>
          <p:cNvCxnSpPr>
            <a:stCxn id="152" idx="2"/>
            <a:endCxn id="164" idx="0"/>
          </p:cNvCxnSpPr>
          <p:nvPr/>
        </p:nvCxnSpPr>
        <p:spPr>
          <a:xfrm rot="5400000">
            <a:off x="4399224" y="1215111"/>
            <a:ext cx="687979" cy="233805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609925" y="1455445"/>
            <a:ext cx="7615446" cy="944424"/>
            <a:chOff x="3609925" y="1455445"/>
            <a:chExt cx="7615446" cy="944424"/>
          </a:xfrm>
        </p:grpSpPr>
        <p:sp>
          <p:nvSpPr>
            <p:cNvPr id="143" name="Oval 142"/>
            <p:cNvSpPr/>
            <p:nvPr/>
          </p:nvSpPr>
          <p:spPr>
            <a:xfrm>
              <a:off x="9431383" y="1455445"/>
              <a:ext cx="1781288" cy="639579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Reasoning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09925" y="1505416"/>
              <a:ext cx="4604627" cy="53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GCI + Corr. +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Inferences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6" name="Curved Connector 145"/>
            <p:cNvCxnSpPr>
              <a:stCxn id="169" idx="3"/>
              <a:endCxn id="143" idx="6"/>
            </p:cNvCxnSpPr>
            <p:nvPr/>
          </p:nvCxnSpPr>
          <p:spPr>
            <a:xfrm flipV="1">
              <a:off x="11212671" y="1775234"/>
              <a:ext cx="12700" cy="624635"/>
            </a:xfrm>
            <a:prstGeom prst="curvedConnector3">
              <a:avLst>
                <a:gd name="adj1" fmla="val 180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urved Connector 139"/>
            <p:cNvCxnSpPr>
              <a:stCxn id="143" idx="2"/>
              <a:endCxn id="152" idx="3"/>
            </p:cNvCxnSpPr>
            <p:nvPr/>
          </p:nvCxnSpPr>
          <p:spPr>
            <a:xfrm rot="10800000">
              <a:off x="8214554" y="1772784"/>
              <a:ext cx="1216831" cy="245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Curved Connector 137"/>
          <p:cNvCxnSpPr>
            <a:stCxn id="167" idx="3"/>
            <a:endCxn id="171" idx="2"/>
          </p:cNvCxnSpPr>
          <p:nvPr/>
        </p:nvCxnSpPr>
        <p:spPr>
          <a:xfrm>
            <a:off x="6566262" y="5128524"/>
            <a:ext cx="83684" cy="252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88903" y="2723843"/>
            <a:ext cx="4405860" cy="3168288"/>
            <a:chOff x="4488903" y="2723843"/>
            <a:chExt cx="4405860" cy="3168288"/>
          </a:xfrm>
        </p:grpSpPr>
        <p:sp>
          <p:nvSpPr>
            <p:cNvPr id="166" name="Rectangle 165"/>
            <p:cNvSpPr/>
            <p:nvPr/>
          </p:nvSpPr>
          <p:spPr>
            <a:xfrm>
              <a:off x="4964158" y="2723843"/>
              <a:ext cx="3930605" cy="534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Correspondences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6649946" y="4369976"/>
              <a:ext cx="1908657" cy="1522155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r>
                <a:rPr lang="en-US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Integration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8" name="Curved Connector 147"/>
            <p:cNvCxnSpPr>
              <a:stCxn id="171" idx="0"/>
              <a:endCxn id="166" idx="2"/>
            </p:cNvCxnSpPr>
            <p:nvPr/>
          </p:nvCxnSpPr>
          <p:spPr>
            <a:xfrm rot="16200000" flipV="1">
              <a:off x="6711170" y="3476871"/>
              <a:ext cx="1111397" cy="674813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64" idx="3"/>
              <a:endCxn id="171" idx="1"/>
            </p:cNvCxnSpPr>
            <p:nvPr/>
          </p:nvCxnSpPr>
          <p:spPr>
            <a:xfrm>
              <a:off x="4488903" y="2995507"/>
              <a:ext cx="2440559" cy="1597384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541181" y="2132501"/>
            <a:ext cx="8671490" cy="3056818"/>
            <a:chOff x="2541181" y="2132501"/>
            <a:chExt cx="8671490" cy="3056818"/>
          </a:xfrm>
        </p:grpSpPr>
        <p:sp>
          <p:nvSpPr>
            <p:cNvPr id="168" name="Oval 167"/>
            <p:cNvSpPr/>
            <p:nvPr/>
          </p:nvSpPr>
          <p:spPr>
            <a:xfrm>
              <a:off x="8558604" y="3667164"/>
              <a:ext cx="1908657" cy="1522155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r>
                <a:rPr lang="en-US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Integration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801239" y="2132501"/>
              <a:ext cx="3411432" cy="534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Corr. + GCI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8" name="Curved Connector 157"/>
            <p:cNvCxnSpPr>
              <a:stCxn id="168" idx="0"/>
              <a:endCxn id="169" idx="2"/>
            </p:cNvCxnSpPr>
            <p:nvPr/>
          </p:nvCxnSpPr>
          <p:spPr>
            <a:xfrm rot="16200000" flipV="1">
              <a:off x="9009983" y="3164211"/>
              <a:ext cx="999925" cy="5977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urved Connector 155"/>
            <p:cNvCxnSpPr>
              <a:stCxn id="130" idx="6"/>
              <a:endCxn id="168" idx="1"/>
            </p:cNvCxnSpPr>
            <p:nvPr/>
          </p:nvCxnSpPr>
          <p:spPr>
            <a:xfrm>
              <a:off x="2541181" y="3516197"/>
              <a:ext cx="6296940" cy="373880"/>
            </a:xfrm>
            <a:prstGeom prst="curvedConnector2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urved Connector 133"/>
            <p:cNvCxnSpPr>
              <a:endCxn id="168" idx="1"/>
            </p:cNvCxnSpPr>
            <p:nvPr/>
          </p:nvCxnSpPr>
          <p:spPr>
            <a:xfrm rot="16200000" flipH="1">
              <a:off x="8213983" y="3265940"/>
              <a:ext cx="624709" cy="623568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60533" y="1497622"/>
            <a:ext cx="5605729" cy="4693190"/>
            <a:chOff x="960533" y="1497622"/>
            <a:chExt cx="5605729" cy="4693190"/>
          </a:xfrm>
        </p:grpSpPr>
        <p:sp>
          <p:nvSpPr>
            <p:cNvPr id="150" name="Text Box 365"/>
            <p:cNvSpPr txBox="1"/>
            <p:nvPr/>
          </p:nvSpPr>
          <p:spPr>
            <a:xfrm>
              <a:off x="2322842" y="5701528"/>
              <a:ext cx="2678316" cy="46221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6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Matching</a:t>
              </a:r>
              <a:r>
                <a:rPr lang="fr-FR" sz="16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6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r>
                <a:rPr lang="fr-FR" sz="16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= 1.0</a:t>
              </a:r>
              <a:endPara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60533" y="1497622"/>
              <a:ext cx="5605729" cy="4242116"/>
              <a:chOff x="960533" y="1497622"/>
              <a:chExt cx="5605729" cy="4242116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1236612" y="3981679"/>
                <a:ext cx="1031834" cy="958990"/>
                <a:chOff x="0" y="0"/>
                <a:chExt cx="697713" cy="511970"/>
              </a:xfrm>
            </p:grpSpPr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28" y="0"/>
                  <a:ext cx="260985" cy="267970"/>
                </a:xfrm>
                <a:prstGeom prst="rect">
                  <a:avLst/>
                </a:prstGeom>
              </p:spPr>
            </p:pic>
            <p:pic>
              <p:nvPicPr>
                <p:cNvPr id="173" name="Picture 17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88711"/>
                  <a:ext cx="614045" cy="423259"/>
                </a:xfrm>
                <a:prstGeom prst="rect">
                  <a:avLst/>
                </a:prstGeom>
              </p:spPr>
            </p:pic>
          </p:grpSp>
          <p:sp>
            <p:nvSpPr>
              <p:cNvPr id="164" name="Rectangle 163"/>
              <p:cNvSpPr/>
              <p:nvPr/>
            </p:nvSpPr>
            <p:spPr>
              <a:xfrm>
                <a:off x="2659468" y="2728138"/>
                <a:ext cx="1829435" cy="5347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b="1" dirty="0" err="1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Knowledge</a:t>
                </a:r>
                <a:r>
                  <a:rPr lang="fr-FR" b="1" dirty="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base</a:t>
                </a:r>
                <a:endParaRPr lang="en-US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57797" y="3265369"/>
                <a:ext cx="717878" cy="53444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000" b="1" dirty="0" err="1" smtClean="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TBox</a:t>
                </a:r>
                <a:endParaRPr lang="en-US" sz="16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569179" y="4861322"/>
                <a:ext cx="1997083" cy="5344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000" b="1" dirty="0" err="1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Correspondences</a:t>
                </a:r>
                <a:endParaRPr lang="en-US" sz="16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383805" y="3981515"/>
                <a:ext cx="2045683" cy="175822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000" b="1" dirty="0" err="1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Automatic</a:t>
                </a:r>
                <a:endParaRPr lang="en-US" sz="20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000" b="1" dirty="0" err="1" smtClean="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Alignment</a:t>
                </a:r>
                <a:r>
                  <a:rPr lang="fr-FR" sz="2000" b="1" dirty="0" smtClean="0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endParaRPr lang="en-US" sz="20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000" b="1" dirty="0" err="1">
                    <a:solidFill>
                      <a:srgbClr val="0D0D0D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Matching</a:t>
                </a:r>
                <a:endParaRPr lang="en-US" sz="20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2" name="Curved Connector 161"/>
              <p:cNvCxnSpPr>
                <a:stCxn id="130" idx="6"/>
                <a:endCxn id="170" idx="0"/>
              </p:cNvCxnSpPr>
              <p:nvPr/>
            </p:nvCxnSpPr>
            <p:spPr>
              <a:xfrm>
                <a:off x="2541181" y="3516197"/>
                <a:ext cx="865466" cy="465317"/>
              </a:xfrm>
              <a:prstGeom prst="curvedConnector2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>
                <a:stCxn id="164" idx="2"/>
                <a:endCxn id="170" idx="0"/>
              </p:cNvCxnSpPr>
              <p:nvPr/>
            </p:nvCxnSpPr>
            <p:spPr>
              <a:xfrm flipH="1">
                <a:off x="3406648" y="3262874"/>
                <a:ext cx="167539" cy="718640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Cloud 131"/>
              <p:cNvSpPr/>
              <p:nvPr/>
            </p:nvSpPr>
            <p:spPr>
              <a:xfrm>
                <a:off x="960533" y="1497622"/>
                <a:ext cx="2463048" cy="1069969"/>
              </a:xfrm>
              <a:prstGeom prst="cloud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3B3838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LD HTTP URIs dereferencing</a:t>
                </a:r>
                <a:endParaRPr lang="en-US" sz="28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lowchart: Summing Junction 129"/>
              <p:cNvSpPr/>
              <p:nvPr/>
            </p:nvSpPr>
            <p:spPr>
              <a:xfrm>
                <a:off x="2268443" y="3365304"/>
                <a:ext cx="272738" cy="301785"/>
              </a:xfrm>
              <a:prstGeom prst="flowChartSummingJunction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200">
                  <a:latin typeface="+mj-lt"/>
                </a:endParaRPr>
              </a:p>
            </p:txBody>
          </p:sp>
          <p:cxnSp>
            <p:nvCxnSpPr>
              <p:cNvPr id="128" name="Curved Connector 127"/>
              <p:cNvCxnSpPr>
                <a:stCxn id="132" idx="1"/>
                <a:endCxn id="130" idx="0"/>
              </p:cNvCxnSpPr>
              <p:nvPr/>
            </p:nvCxnSpPr>
            <p:spPr>
              <a:xfrm rot="16200000" flipH="1">
                <a:off x="1899007" y="2859499"/>
                <a:ext cx="798853" cy="212755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urved Connector 125"/>
              <p:cNvCxnSpPr>
                <a:stCxn id="165" idx="3"/>
                <a:endCxn id="130" idx="2"/>
              </p:cNvCxnSpPr>
              <p:nvPr/>
            </p:nvCxnSpPr>
            <p:spPr>
              <a:xfrm flipV="1">
                <a:off x="2075675" y="3516197"/>
                <a:ext cx="192769" cy="16393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805" y="5621000"/>
              <a:ext cx="569812" cy="569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4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ABox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24</a:t>
            </a:fld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83" name="Curved Connector 182"/>
          <p:cNvCxnSpPr>
            <a:stCxn id="197" idx="3"/>
            <a:endCxn id="194" idx="0"/>
          </p:cNvCxnSpPr>
          <p:nvPr/>
        </p:nvCxnSpPr>
        <p:spPr>
          <a:xfrm rot="5400000">
            <a:off x="3339217" y="4510741"/>
            <a:ext cx="409100" cy="208385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767743" y="2304515"/>
            <a:ext cx="6917978" cy="4138815"/>
            <a:chOff x="3767743" y="2304515"/>
            <a:chExt cx="6917978" cy="4138815"/>
          </a:xfrm>
        </p:grpSpPr>
        <p:sp>
          <p:nvSpPr>
            <p:cNvPr id="195" name="Oval 194"/>
            <p:cNvSpPr/>
            <p:nvPr/>
          </p:nvSpPr>
          <p:spPr>
            <a:xfrm>
              <a:off x="8841340" y="5180613"/>
              <a:ext cx="1844381" cy="1262717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r>
                <a:rPr lang="en-US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Integration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067114" y="2304515"/>
              <a:ext cx="3481975" cy="701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Corr. +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ABox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+ Local </a:t>
              </a: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inferences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Curved Connector 186"/>
            <p:cNvCxnSpPr>
              <a:stCxn id="195" idx="0"/>
              <a:endCxn id="196" idx="2"/>
            </p:cNvCxnSpPr>
            <p:nvPr/>
          </p:nvCxnSpPr>
          <p:spPr>
            <a:xfrm rot="16200000" flipV="1">
              <a:off x="8198480" y="3615562"/>
              <a:ext cx="2174677" cy="955428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urved Connector 184"/>
            <p:cNvCxnSpPr>
              <a:stCxn id="113" idx="5"/>
              <a:endCxn id="195" idx="2"/>
            </p:cNvCxnSpPr>
            <p:nvPr/>
          </p:nvCxnSpPr>
          <p:spPr>
            <a:xfrm rot="16200000" flipH="1">
              <a:off x="6050479" y="3021111"/>
              <a:ext cx="508126" cy="5073597"/>
            </a:xfrm>
            <a:prstGeom prst="curvedConnector2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>
              <a:stCxn id="193" idx="3"/>
              <a:endCxn id="195" idx="1"/>
            </p:cNvCxnSpPr>
            <p:nvPr/>
          </p:nvCxnSpPr>
          <p:spPr>
            <a:xfrm>
              <a:off x="6914713" y="3069452"/>
              <a:ext cx="2196729" cy="2296082"/>
            </a:xfrm>
            <a:prstGeom prst="curvedConnector2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514430" y="2779249"/>
            <a:ext cx="4918550" cy="3164935"/>
            <a:chOff x="3514430" y="2779249"/>
            <a:chExt cx="4918550" cy="3164935"/>
          </a:xfrm>
        </p:grpSpPr>
        <p:sp>
          <p:nvSpPr>
            <p:cNvPr id="193" name="Rectangle 192"/>
            <p:cNvSpPr/>
            <p:nvPr/>
          </p:nvSpPr>
          <p:spPr>
            <a:xfrm>
              <a:off x="3514430" y="2779249"/>
              <a:ext cx="3400284" cy="580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Corr. +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Mapping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6588599" y="4244346"/>
              <a:ext cx="1844381" cy="1262717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r>
                <a:rPr lang="en-US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Integration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7" name="Curved Connector 176"/>
            <p:cNvCxnSpPr>
              <a:stCxn id="194" idx="3"/>
              <a:endCxn id="198" idx="4"/>
            </p:cNvCxnSpPr>
            <p:nvPr/>
          </p:nvCxnSpPr>
          <p:spPr>
            <a:xfrm flipV="1">
              <a:off x="3514507" y="5507063"/>
              <a:ext cx="3996283" cy="437121"/>
            </a:xfrm>
            <a:prstGeom prst="curvedConnector2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urved Connector 122"/>
            <p:cNvCxnSpPr>
              <a:stCxn id="198" idx="0"/>
              <a:endCxn id="193" idx="2"/>
            </p:cNvCxnSpPr>
            <p:nvPr/>
          </p:nvCxnSpPr>
          <p:spPr>
            <a:xfrm rot="16200000" flipV="1">
              <a:off x="5920335" y="2653891"/>
              <a:ext cx="884693" cy="2296219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Curved Connector 116"/>
          <p:cNvCxnSpPr>
            <a:stCxn id="181" idx="1"/>
            <a:endCxn id="191" idx="1"/>
          </p:cNvCxnSpPr>
          <p:nvPr/>
        </p:nvCxnSpPr>
        <p:spPr>
          <a:xfrm rot="10800000" flipV="1">
            <a:off x="1364296" y="1763162"/>
            <a:ext cx="980051" cy="1327715"/>
          </a:xfrm>
          <a:prstGeom prst="curvedConnector3">
            <a:avLst>
              <a:gd name="adj1" fmla="val 12332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344345" y="1328103"/>
            <a:ext cx="8204744" cy="1327124"/>
            <a:chOff x="2344345" y="1328103"/>
            <a:chExt cx="8204744" cy="1327124"/>
          </a:xfrm>
        </p:grpSpPr>
        <p:sp>
          <p:nvSpPr>
            <p:cNvPr id="118" name="Oval 117"/>
            <p:cNvSpPr/>
            <p:nvPr/>
          </p:nvSpPr>
          <p:spPr>
            <a:xfrm>
              <a:off x="7837716" y="1328103"/>
              <a:ext cx="1756876" cy="870260"/>
            </a:xfrm>
            <a:prstGeom prst="ellipse">
              <a:avLst/>
            </a:prstGeom>
            <a:noFill/>
            <a:ln w="508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Global </a:t>
              </a: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Reasoning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344345" y="1434130"/>
              <a:ext cx="4722771" cy="658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base + </a:t>
              </a: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ABox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+ Corr. + Local/Global </a:t>
              </a: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Inferences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1" name="Curved Connector 120"/>
            <p:cNvCxnSpPr>
              <a:stCxn id="196" idx="3"/>
              <a:endCxn id="118" idx="6"/>
            </p:cNvCxnSpPr>
            <p:nvPr/>
          </p:nvCxnSpPr>
          <p:spPr>
            <a:xfrm flipH="1" flipV="1">
              <a:off x="9594591" y="1763233"/>
              <a:ext cx="954498" cy="891994"/>
            </a:xfrm>
            <a:prstGeom prst="curvedConnector3">
              <a:avLst>
                <a:gd name="adj1" fmla="val -2395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>
              <a:stCxn id="118" idx="2"/>
              <a:endCxn id="181" idx="3"/>
            </p:cNvCxnSpPr>
            <p:nvPr/>
          </p:nvCxnSpPr>
          <p:spPr>
            <a:xfrm rot="10800000">
              <a:off x="7067118" y="1763163"/>
              <a:ext cx="770599" cy="7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045619" y="3800996"/>
            <a:ext cx="2976515" cy="1631851"/>
            <a:chOff x="1045619" y="3800996"/>
            <a:chExt cx="2976515" cy="1631851"/>
          </a:xfrm>
        </p:grpSpPr>
        <p:grpSp>
          <p:nvGrpSpPr>
            <p:cNvPr id="190" name="Group 189"/>
            <p:cNvGrpSpPr/>
            <p:nvPr/>
          </p:nvGrpSpPr>
          <p:grpSpPr>
            <a:xfrm>
              <a:off x="1045619" y="4395230"/>
              <a:ext cx="997086" cy="968657"/>
              <a:chOff x="0" y="314272"/>
              <a:chExt cx="697713" cy="623381"/>
            </a:xfrm>
          </p:grpSpPr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728" y="314272"/>
                <a:ext cx="260985" cy="267970"/>
              </a:xfrm>
              <a:prstGeom prst="rect">
                <a:avLst/>
              </a:prstGeom>
            </p:spPr>
          </p:pic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02983"/>
                <a:ext cx="614045" cy="534670"/>
              </a:xfrm>
              <a:prstGeom prst="rect">
                <a:avLst/>
              </a:prstGeom>
            </p:spPr>
          </p:pic>
        </p:grpSp>
        <p:sp>
          <p:nvSpPr>
            <p:cNvPr id="192" name="Rectangle 191"/>
            <p:cNvSpPr/>
            <p:nvPr/>
          </p:nvSpPr>
          <p:spPr>
            <a:xfrm>
              <a:off x="1162723" y="3800996"/>
              <a:ext cx="819790" cy="4433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ABox</a:t>
              </a:r>
              <a:endParaRPr lang="en-US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9" name="Curved Connector 188"/>
            <p:cNvCxnSpPr>
              <a:stCxn id="192" idx="3"/>
              <a:endCxn id="113" idx="2"/>
            </p:cNvCxnSpPr>
            <p:nvPr/>
          </p:nvCxnSpPr>
          <p:spPr>
            <a:xfrm>
              <a:off x="1982513" y="4022672"/>
              <a:ext cx="302538" cy="969738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2285052" y="4551972"/>
              <a:ext cx="1737082" cy="880875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Local </a:t>
              </a: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Reasoning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948024" y="3641786"/>
            <a:ext cx="3129825" cy="2595002"/>
          </a:xfrm>
          <a:prstGeom prst="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64294" y="2869080"/>
            <a:ext cx="5868553" cy="3262067"/>
            <a:chOff x="1364294" y="2869080"/>
            <a:chExt cx="5868553" cy="326206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582" y="3547828"/>
              <a:ext cx="569812" cy="569812"/>
            </a:xfrm>
            <a:prstGeom prst="rect">
              <a:avLst/>
            </a:prstGeom>
          </p:spPr>
        </p:pic>
        <p:sp>
          <p:nvSpPr>
            <p:cNvPr id="191" name="Rectangle 190"/>
            <p:cNvSpPr/>
            <p:nvPr/>
          </p:nvSpPr>
          <p:spPr>
            <a:xfrm>
              <a:off x="1364294" y="2869080"/>
              <a:ext cx="2004496" cy="443596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489167" y="5757221"/>
              <a:ext cx="2025340" cy="373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Correspondences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4275304" y="4048972"/>
              <a:ext cx="2119492" cy="1522046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Automatic</a:t>
              </a:r>
              <a:r>
                <a:rPr lang="fr-FR" sz="2000" b="1" dirty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err="1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Alignment</a:t>
              </a:r>
              <a:r>
                <a:rPr lang="en-US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 err="1">
                  <a:solidFill>
                    <a:srgbClr val="0D0D0D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Matching</a:t>
              </a:r>
              <a:endPara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 Box 429"/>
            <p:cNvSpPr txBox="1"/>
            <p:nvPr/>
          </p:nvSpPr>
          <p:spPr>
            <a:xfrm>
              <a:off x="4595757" y="3674948"/>
              <a:ext cx="2637090" cy="3926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Matching</a:t>
              </a:r>
              <a:r>
                <a:rPr lang="fr-FR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r>
                <a:rPr lang="fr-FR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fr-FR" b="1" dirty="0" smtClea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1.0</a:t>
              </a:r>
              <a:endPara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" name="Curved Connector 110"/>
            <p:cNvCxnSpPr>
              <a:stCxn id="113" idx="6"/>
              <a:endCxn id="197" idx="2"/>
            </p:cNvCxnSpPr>
            <p:nvPr/>
          </p:nvCxnSpPr>
          <p:spPr>
            <a:xfrm flipV="1">
              <a:off x="4022134" y="4809995"/>
              <a:ext cx="253170" cy="18241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>
              <a:stCxn id="191" idx="2"/>
              <a:endCxn id="197" idx="1"/>
            </p:cNvCxnSpPr>
            <p:nvPr/>
          </p:nvCxnSpPr>
          <p:spPr>
            <a:xfrm rot="16200000" flipH="1">
              <a:off x="2996521" y="2682696"/>
              <a:ext cx="959193" cy="221915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7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56" y="3619963"/>
            <a:ext cx="3434632" cy="3031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7" y="967109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Rules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based on a knowledge representation model (RDF, OWL). Natural language rule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to RDF graph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(fixed by the user @design-time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US" i="1" u="sng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References</a:t>
            </a:r>
          </a:p>
          <a:p>
            <a:pPr lvl="3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Delpeuch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A., &amp; Preller, A. (2014, April). From natural language to RDF graphs with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pregroups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In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EACL'2014: 14th Conference of the European Chapter of the Association for Computational Linguistics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(pp. 55-62). EACL.</a:t>
            </a:r>
          </a:p>
          <a:p>
            <a:pPr lvl="3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Draicchio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F.,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Gangemi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Presutti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V., &amp;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Nuzzolese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A. G. (2013). Fred: From natural language text to RDF and owl in one click. In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Semantic Web: ESWC 2013 Satellite Events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(pp. 263-267). Springer Berlin Heidelberg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FR" b="1" u="sng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FR" b="1" u="sng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following NL rule: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Television located in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                                   living room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leads to get the following description: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18554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Enrich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generated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rule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semantic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description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@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design-time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LOV,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Wordnet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5178902" y="3903066"/>
            <a:ext cx="1077757" cy="4741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81" y="2613005"/>
            <a:ext cx="2695575" cy="301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96" y="2790029"/>
            <a:ext cx="3000375" cy="26479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6" y="4187825"/>
            <a:ext cx="2296474" cy="2572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49" y="4397236"/>
            <a:ext cx="2338179" cy="2362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758825"/>
            <a:ext cx="11849100" cy="58633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Enrich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generated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rule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semantic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description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@run-time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Continuous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lignments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KB content (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threshold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(1.0)),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Merge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new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discovered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concepts (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brought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by new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discovered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devices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annotations)</a:t>
            </a: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3015903" y="5213022"/>
            <a:ext cx="532151" cy="4741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9067" y="2017485"/>
            <a:ext cx="2227949" cy="1902582"/>
            <a:chOff x="7188408" y="2136023"/>
            <a:chExt cx="2049942" cy="172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408" y="2136023"/>
              <a:ext cx="2049942" cy="1727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929" y="2178357"/>
              <a:ext cx="808722" cy="51404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6" y="2136023"/>
            <a:ext cx="1661262" cy="16822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133" y="3863156"/>
            <a:ext cx="275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(1)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Rule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alignment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KB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1033" y="4076705"/>
            <a:ext cx="373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(2)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Rule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enriched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new concepts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720496" y="5207207"/>
            <a:ext cx="532151" cy="4741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16" y="1988971"/>
            <a:ext cx="3115783" cy="463321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(3/x)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5"/>
            <a:ext cx="12192000" cy="8177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063624"/>
            <a:ext cx="11810998" cy="58633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Now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extract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from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the KB,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@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run-time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,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the </a:t>
            </a:r>
            <a:r>
              <a:rPr lang="fr-FR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sub-ontology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u="sng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containing</a:t>
            </a:r>
            <a:r>
              <a:rPr lang="fr-FR" u="sng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concepts </a:t>
            </a:r>
            <a:r>
              <a:rPr lang="fr-FR" u="sng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defined</a:t>
            </a:r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in the </a:t>
            </a:r>
            <a:r>
              <a:rPr lang="fr-FR" u="sng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rule</a:t>
            </a:r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…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877293"/>
            <a:ext cx="3977381" cy="4027728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84667" y="5535689"/>
            <a:ext cx="12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  <a:cs typeface="Times New Roman" panose="02020603050405020304" pitchFamily="18" charset="0"/>
              </a:rPr>
              <a:t>KB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85" y="2705923"/>
            <a:ext cx="2399730" cy="35684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49885" y="5905021"/>
            <a:ext cx="12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Rule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21" y="1923513"/>
            <a:ext cx="4302596" cy="4864134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(4/x)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146715" y="2104062"/>
            <a:ext cx="3203319" cy="4741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5"/>
            <a:ext cx="12192000" cy="8177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334" y="1098460"/>
                <a:ext cx="11874620" cy="5863356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Then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we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compute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the </a:t>
                </a:r>
                <a:r>
                  <a:rPr lang="fr-FR" b="1" dirty="0" err="1">
                    <a:latin typeface="+mj-lt"/>
                    <a:cs typeface="Times New Roman" panose="02020603050405020304" pitchFamily="18" charset="0"/>
                  </a:rPr>
                  <a:t>similarity</a:t>
                </a:r>
                <a:r>
                  <a:rPr lang="fr-FR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)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between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rule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description model and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extracted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sub-ontology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Here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>
                    <a:latin typeface="+mj-lt"/>
                    <a:cs typeface="Times New Roman" panose="02020603050405020304" pitchFamily="18" charset="0"/>
                  </a:rPr>
                  <a:t>O</a:t>
                </a:r>
                <a:r>
                  <a:rPr lang="fr-FR" i="1" dirty="0" err="1" smtClean="0">
                    <a:latin typeface="+mj-lt"/>
                    <a:cs typeface="Times New Roman" panose="02020603050405020304" pitchFamily="18" charset="0"/>
                  </a:rPr>
                  <a:t>ntoSim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API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is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+mj-lt"/>
                    <a:cs typeface="Times New Roman" panose="02020603050405020304" pitchFamily="18" charset="0"/>
                  </a:rPr>
                  <a:t>used</a:t>
                </a:r>
                <a:r>
                  <a:rPr lang="fr-FR" dirty="0" smtClean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1" indent="0">
                  <a:buNone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334" y="1098460"/>
                <a:ext cx="11874620" cy="5863356"/>
              </a:xfrm>
              <a:blipFill rotWithShape="0">
                <a:blip r:embed="rId3"/>
                <a:stretch>
                  <a:fillRect l="-924" t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9" y="2061709"/>
            <a:ext cx="3012505" cy="4479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0589" y="6125413"/>
            <a:ext cx="15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Rule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79" y="2083861"/>
            <a:ext cx="3901671" cy="4410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05149" y="3598859"/>
                <a:ext cx="5834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</m:oMath>
                  </m:oMathPara>
                </a14:m>
                <a:endParaRPr lang="en-US" sz="28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149" y="3598859"/>
                <a:ext cx="58347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(5/x)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903668" y="4030138"/>
            <a:ext cx="3203319" cy="4741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45293" y="3293512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cs typeface="Times New Roman" panose="02020603050405020304" pitchFamily="18" charset="0"/>
              </a:rPr>
              <a:t>73.87%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3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6"/>
            <a:ext cx="12213576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02" y="1208620"/>
            <a:ext cx="6871141" cy="95706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Devices cooperation requires a strong interoperability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03" y="2259127"/>
            <a:ext cx="68226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this hypothesis, we can now focus at addressing the devices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semantic heterogeneity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SWoT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Semantic Web of Things)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Devices and services are annotated with </a:t>
            </a:r>
            <a:r>
              <a:rPr lang="en-US" sz="2400" b="1" i="1" dirty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semantically enriched  metadata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describing different knowledge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types about devices and services (contextual, structural and functional)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279" y="5858837"/>
            <a:ext cx="5993098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ts val="2400"/>
              </a:lnSpc>
            </a:pPr>
            <a:r>
              <a:rPr lang="fr-FR" sz="2800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+mj-lt"/>
              </a:rPr>
              <a:t>Goal : services selection relevancy </a:t>
            </a:r>
            <a:r>
              <a:rPr lang="en-US" sz="2800" b="1" dirty="0" smtClean="0">
                <a:solidFill>
                  <a:srgbClr val="00B050"/>
                </a:solidFill>
                <a:latin typeface="+mj-lt"/>
              </a:rPr>
              <a:t>improvement</a:t>
            </a:r>
            <a:endParaRPr lang="en-US" sz="2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98" y="2263152"/>
            <a:ext cx="696739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Work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on </a:t>
            </a:r>
            <a:r>
              <a:rPr lang="fr-FR" sz="2800" i="1" dirty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communication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protocols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  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Internet of Things) to cope with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technological heterogeneity</a:t>
            </a:r>
            <a:r>
              <a:rPr lang="en-US" sz="2800" i="1" dirty="0">
                <a:latin typeface="+mj-lt"/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Web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services approach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(WS-*,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REST)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are widely accepted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Web of Things).</a:t>
            </a:r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073924" y="2436"/>
            <a:ext cx="5129101" cy="6855564"/>
            <a:chOff x="7073924" y="2436"/>
            <a:chExt cx="5129101" cy="68555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24" y="2436"/>
              <a:ext cx="5129101" cy="685556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082591" y="4127636"/>
              <a:ext cx="5025990" cy="2492642"/>
              <a:chOff x="7082591" y="4127636"/>
              <a:chExt cx="5025990" cy="249264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7190072" y="4514249"/>
                <a:ext cx="45816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Technological</a:t>
                </a:r>
                <a:r>
                  <a:rPr lang="fr-FR" sz="20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fr-FR" sz="2000" b="1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heterogeneity</a:t>
                </a:r>
                <a:endParaRPr lang="en-US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7082591" y="4127636"/>
                <a:ext cx="5025990" cy="2492642"/>
                <a:chOff x="7082591" y="4127636"/>
                <a:chExt cx="5025990" cy="2492642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7199697" y="4552750"/>
                  <a:ext cx="4908884" cy="2067528"/>
                </a:xfrm>
                <a:prstGeom prst="roundRect">
                  <a:avLst>
                    <a:gd name="adj" fmla="val 6891"/>
                  </a:avLst>
                </a:prstGeom>
                <a:noFill/>
                <a:ln w="3492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082591" y="4127636"/>
                  <a:ext cx="45816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Communication </a:t>
                  </a:r>
                  <a:r>
                    <a:rPr lang="fr-FR" sz="2000" dirty="0" err="1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protocols</a:t>
                  </a:r>
                  <a:endParaRPr lang="en-US" sz="20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16" name="Group 15"/>
          <p:cNvGrpSpPr/>
          <p:nvPr/>
        </p:nvGrpSpPr>
        <p:grpSpPr>
          <a:xfrm>
            <a:off x="7188467" y="-99761"/>
            <a:ext cx="4908884" cy="3574481"/>
            <a:chOff x="7199697" y="3800084"/>
            <a:chExt cx="4908884" cy="3574481"/>
          </a:xfrm>
        </p:grpSpPr>
        <p:sp>
          <p:nvSpPr>
            <p:cNvPr id="17" name="TextBox 16"/>
            <p:cNvSpPr txBox="1"/>
            <p:nvPr/>
          </p:nvSpPr>
          <p:spPr>
            <a:xfrm>
              <a:off x="7237840" y="4097987"/>
              <a:ext cx="4581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 smtClean="0">
                  <a:solidFill>
                    <a:schemeClr val="bg2">
                      <a:lumMod val="25000"/>
                    </a:schemeClr>
                  </a:solidFill>
                </a:rPr>
                <a:t>Semantic</a:t>
              </a:r>
              <a:r>
                <a:rPr lang="fr-FR" sz="2000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fr-FR" sz="2000" b="1" dirty="0" err="1" smtClean="0">
                  <a:solidFill>
                    <a:schemeClr val="bg2">
                      <a:lumMod val="25000"/>
                    </a:schemeClr>
                  </a:solidFill>
                </a:rPr>
                <a:t>heterogeneity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199697" y="3800084"/>
              <a:ext cx="4908884" cy="3574481"/>
              <a:chOff x="7199697" y="3800084"/>
              <a:chExt cx="4908884" cy="3574481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7199697" y="4127637"/>
                <a:ext cx="4908884" cy="3246928"/>
              </a:xfrm>
              <a:prstGeom prst="roundRect">
                <a:avLst>
                  <a:gd name="adj" fmla="val 6891"/>
                </a:avLst>
              </a:prstGeom>
              <a:noFill/>
              <a:ln w="349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07722" y="3800084"/>
                <a:ext cx="45816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2">
                        <a:lumMod val="25000"/>
                      </a:schemeClr>
                    </a:solidFill>
                  </a:rPr>
                  <a:t>Application </a:t>
                </a:r>
                <a:r>
                  <a:rPr lang="fr-FR" sz="2000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domains</a:t>
                </a:r>
                <a:endParaRPr lang="en-US" sz="2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821227" y="-2212"/>
            <a:ext cx="5397964" cy="413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6492" y="6546715"/>
            <a:ext cx="4739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: Internet of </a:t>
            </a:r>
            <a:r>
              <a:rPr lang="fr-FR" sz="1400" dirty="0" err="1" smtClean="0"/>
              <a:t>Things</a:t>
            </a:r>
            <a:r>
              <a:rPr lang="fr-FR" sz="1400" dirty="0" smtClean="0"/>
              <a:t> – Architecture (IOT-A)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42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8" grpId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77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" y="1257037"/>
            <a:ext cx="6873499" cy="34212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Let’s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retrieve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&amp;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rank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the instances…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From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the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generated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sub-ontology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we</a:t>
            </a:r>
            <a:r>
              <a:rPr lang="fr-FR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can</a:t>
            </a:r>
            <a:r>
              <a:rPr lang="fr-FR" b="1" dirty="0" smtClean="0">
                <a:latin typeface="+mj-lt"/>
                <a:cs typeface="Times New Roman" panose="02020603050405020304" pitchFamily="18" charset="0"/>
              </a:rPr>
              <a:t> use keyword-</a:t>
            </a: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based</a:t>
            </a:r>
            <a:r>
              <a:rPr lang="fr-FR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queries</a:t>
            </a:r>
            <a:r>
              <a:rPr lang="fr-FR" b="1" dirty="0" smtClean="0">
                <a:latin typeface="+mj-lt"/>
                <a:cs typeface="Times New Roman" panose="02020603050405020304" pitchFamily="18" charset="0"/>
              </a:rPr>
              <a:t> to the KB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FR" dirty="0" smtClean="0">
                <a:latin typeface="+mj-lt"/>
                <a:cs typeface="Times New Roman" panose="02020603050405020304" pitchFamily="18" charset="0"/>
              </a:rPr>
              <a:t>TV (or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television</a:t>
            </a:r>
            <a:r>
              <a:rPr lang="fr-FR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or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telecasting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),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Device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(or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device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fr-FR" dirty="0">
              <a:latin typeface="+mj-lt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54" y="1257037"/>
            <a:ext cx="4770845" cy="539349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294769" y="3857897"/>
            <a:ext cx="1246709" cy="279328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896647" y="2503714"/>
            <a:ext cx="202019" cy="797442"/>
          </a:xfrm>
          <a:prstGeom prst="rightBrace">
            <a:avLst>
              <a:gd name="adj1" fmla="val 51960"/>
              <a:gd name="adj2" fmla="val 49079"/>
            </a:avLst>
          </a:prstGeom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08023" y="2987040"/>
            <a:ext cx="3805646" cy="228650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(6/x)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77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335" y="1272635"/>
                <a:ext cx="4457782" cy="4840786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By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querying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 KB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with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 keyword TV (or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television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telecasting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)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we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get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2000" i="1" dirty="0" err="1" smtClean="0">
                    <a:latin typeface="+mj-lt"/>
                    <a:cs typeface="Times New Roman" panose="02020603050405020304" pitchFamily="18" charset="0"/>
                  </a:rPr>
                  <a:t>TV_Sony</a:t>
                </a:r>
                <a:endParaRPr lang="fr-FR" sz="2000" i="1" dirty="0" smtClean="0">
                  <a:latin typeface="+mj-lt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Let’s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 smtClean="0">
                    <a:latin typeface="+mj-lt"/>
                    <a:cs typeface="Times New Roman" panose="02020603050405020304" pitchFamily="18" charset="0"/>
                  </a:rPr>
                  <a:t>rank</a:t>
                </a:r>
                <a:r>
                  <a:rPr lang="fr-FR" sz="2400" dirty="0" smtClean="0">
                    <a:latin typeface="+mj-lt"/>
                    <a:cs typeface="Times New Roman" panose="02020603050405020304" pitchFamily="18" charset="0"/>
                  </a:rPr>
                  <a:t> the instance…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Its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sub-ontology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has 6 concepts over 7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defined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in the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rule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+mj-lt"/>
                    <a:cs typeface="Times New Roman" panose="02020603050405020304" pitchFamily="18" charset="0"/>
                  </a:rPr>
                  <a:t>V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ideo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, Music, Service,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Device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LivingRoom</a:t>
                </a:r>
                <a:r>
                  <a:rPr lang="fr-FR" sz="20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and TV).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Thus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its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ranking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is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given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 as </a:t>
                </a:r>
                <a:r>
                  <a:rPr lang="fr-FR" sz="2000" dirty="0" err="1" smtClean="0">
                    <a:latin typeface="+mj-lt"/>
                    <a:cs typeface="Times New Roman" panose="02020603050405020304" pitchFamily="18" charset="0"/>
                  </a:rPr>
                  <a:t>follow</a:t>
                </a:r>
                <a:r>
                  <a:rPr lang="fr-FR" sz="2000" dirty="0" smtClean="0">
                    <a:latin typeface="+mj-lt"/>
                    <a:cs typeface="Times New Roman" panose="02020603050405020304" pitchFamily="18" charset="0"/>
                  </a:rPr>
                  <a:t>:</a:t>
                </a:r>
              </a:p>
              <a:p>
                <a:pPr marL="914400" lvl="2" indent="0">
                  <a:buNone/>
                </a:pPr>
                <a:endParaRPr lang="fr-FR" dirty="0">
                  <a:latin typeface="+mj-lt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fr-FR" sz="1800" dirty="0" smtClean="0">
                    <a:latin typeface="+mj-lt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fr-F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fr-FR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∗0.7387=63.31%</m:t>
                    </m:r>
                  </m:oMath>
                </a14:m>
                <a:r>
                  <a:rPr lang="fr-FR" sz="18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:endParaRPr lang="fr-FR" dirty="0">
                  <a:latin typeface="+mj-lt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fr-FR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335" y="1272635"/>
                <a:ext cx="4457782" cy="4840786"/>
              </a:xfrm>
              <a:blipFill rotWithShape="0">
                <a:blip r:embed="rId3"/>
                <a:stretch>
                  <a:fillRect l="-1915" t="-1763" r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013889" y="329811"/>
            <a:ext cx="3966443" cy="6414684"/>
            <a:chOff x="8013889" y="68549"/>
            <a:chExt cx="3966443" cy="64146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889" y="68549"/>
              <a:ext cx="3966443" cy="448410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410" y="4523035"/>
              <a:ext cx="2876550" cy="19601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013889" y="4489661"/>
              <a:ext cx="985521" cy="1993572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875960" y="4561367"/>
              <a:ext cx="104372" cy="1921866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643730" y="3678865"/>
              <a:ext cx="1246709" cy="999461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6" y="1290363"/>
            <a:ext cx="3000293" cy="4461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6075" y="5330823"/>
            <a:ext cx="15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Rule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7405" y="4802894"/>
            <a:ext cx="2913321" cy="792339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4667" y="77259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(7/x)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77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87" y="1281345"/>
            <a:ext cx="11149581" cy="43356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Overall</a:t>
            </a:r>
            <a:r>
              <a:rPr lang="fr-FR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+mj-lt"/>
                <a:cs typeface="Times New Roman" panose="02020603050405020304" pitchFamily="18" charset="0"/>
              </a:rPr>
              <a:t>results</a:t>
            </a:r>
            <a:endParaRPr lang="fr-FR" b="1" dirty="0" smtClean="0">
              <a:latin typeface="+mj-lt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rule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 : « </a:t>
            </a: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Television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located in the living room</a:t>
            </a:r>
            <a:r>
              <a:rPr lang="fr-FR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» </a:t>
            </a:r>
            <a:r>
              <a:rPr lang="fr-FR" dirty="0" err="1" smtClean="0">
                <a:latin typeface="+mj-lt"/>
                <a:cs typeface="Times New Roman" panose="02020603050405020304" pitchFamily="18" charset="0"/>
              </a:rPr>
              <a:t>gives</a:t>
            </a:r>
            <a:r>
              <a:rPr lang="fr-FR" dirty="0" smtClean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024237"/>
                  </p:ext>
                </p:extLst>
              </p:nvPr>
            </p:nvGraphicFramePr>
            <p:xfrm>
              <a:off x="1494866" y="2243147"/>
              <a:ext cx="8525455" cy="21419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9227"/>
                    <a:gridCol w="1811383"/>
                    <a:gridCol w="2090057"/>
                    <a:gridCol w="293478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Instance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j-lt"/>
                              <a:cs typeface="Times New Roman" panose="02020603050405020304" pitchFamily="18" charset="0"/>
                            </a:rPr>
                            <a:t>Similarity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nary>
                                          <m:naryPr>
                                            <m:chr m:val="⋂"/>
                                            <m:subHide m:val="on"/>
                                            <m:supHide m:val="on"/>
                                            <m:ctrlPr>
                                              <a:rPr lang="en-US" i="1" dirty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</m:nary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𝑠𝑎𝑡𝑖𝑠𝑓𝑖𝑎𝑏𝑖𝑙𝑖𝑡𝑦</m:t>
                              </m:r>
                              <m:r>
                                <a:rPr lang="fr-FR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nary>
                                        <m:naryPr>
                                          <m:chr m:val="⋂"/>
                                          <m:subHide m:val="on"/>
                                          <m:supHide m:val="on"/>
                                          <m:ctrlPr>
                                            <a:rPr lang="en-US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nary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den>
                              </m:f>
                            </m:oMath>
                          </a14:m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+mj-lt"/>
                              <a:cs typeface="Times New Roman" panose="02020603050405020304" pitchFamily="18" charset="0"/>
                            </a:rPr>
                            <a:t>*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en-US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TV_Sony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0.8571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63.31%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Ipad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0.5714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42.21%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smtClean="0">
                              <a:latin typeface="+mj-lt"/>
                              <a:cs typeface="Times New Roman" panose="02020603050405020304" pitchFamily="18" charset="0"/>
                            </a:rPr>
                            <a:t>Radio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0.5714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42.21%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TV_Philips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0.1428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10.55%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024237"/>
                  </p:ext>
                </p:extLst>
              </p:nvPr>
            </p:nvGraphicFramePr>
            <p:xfrm>
              <a:off x="1494866" y="2243147"/>
              <a:ext cx="8525455" cy="21419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9227"/>
                    <a:gridCol w="1811383"/>
                    <a:gridCol w="2090057"/>
                    <a:gridCol w="2934788"/>
                  </a:tblGrid>
                  <a:tr h="658559"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Instance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93603" t="-36697" r="-279125" b="-237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7638" t="-36697" r="-141691" b="-237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90456" t="-36697" r="-830" b="-23761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TV_Sony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0.8571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63.31%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Ipad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0.5714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42.21%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smtClean="0">
                              <a:latin typeface="+mj-lt"/>
                              <a:cs typeface="Times New Roman" panose="02020603050405020304" pitchFamily="18" charset="0"/>
                            </a:rPr>
                            <a:t>Radio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0.5714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42.21%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i="1" dirty="0" err="1" smtClean="0">
                              <a:latin typeface="+mj-lt"/>
                              <a:cs typeface="Times New Roman" panose="02020603050405020304" pitchFamily="18" charset="0"/>
                            </a:rPr>
                            <a:t>TV_Philips</a:t>
                          </a:r>
                          <a:endParaRPr lang="en-US" i="1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0.7387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0.1428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>
                              <a:latin typeface="+mj-lt"/>
                              <a:cs typeface="Times New Roman" panose="02020603050405020304" pitchFamily="18" charset="0"/>
                            </a:rPr>
                            <a:t>10.55%</a:t>
                          </a:r>
                          <a:endParaRPr lang="en-US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13252" y="4519746"/>
                <a:ext cx="81926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𝐴𝑚𝑜𝑢𝑛𝑡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𝑐𝑜𝑛𝑐𝑒𝑝𝑡𝑠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𝑑𝑒𝑓𝑖𝑛𝑒𝑑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𝑡𝑜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𝑞𝑢𝑎𝑙𝑖𝑓𝑦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𝑡h𝑒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𝑖𝑛𝑠𝑡𝑎𝑛𝑐𝑒𝑠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∈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52" y="4519746"/>
                <a:ext cx="819269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13252" y="4889078"/>
                <a:ext cx="68246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𝐴𝑚𝑜𝑢𝑛𝑡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𝑐𝑜𝑛𝑐𝑒𝑝𝑡𝑠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𝑑𝑒𝑓𝑖𝑛𝑒𝑑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𝑡h𝑒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𝑟𝑢𝑙𝑒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∈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ℕ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52" y="4889078"/>
                <a:ext cx="682462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 txBox="1">
            <a:spLocks/>
          </p:cNvSpPr>
          <p:nvPr/>
        </p:nvSpPr>
        <p:spPr>
          <a:xfrm>
            <a:off x="84667" y="77259"/>
            <a:ext cx="10515600" cy="51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 :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(8/x)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0"/>
            <a:ext cx="12189512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Modeling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466041" y="1204722"/>
            <a:ext cx="11347436" cy="78047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Metadata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relies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 formal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 description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models…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610600" y="5695950"/>
            <a:ext cx="2743200" cy="365125"/>
          </a:xfrm>
        </p:spPr>
        <p:txBody>
          <a:bodyPr/>
          <a:lstStyle/>
          <a:p>
            <a:fld id="{45F2F79D-F039-4945-B65A-BF7160B6D37C}" type="slidenum">
              <a:rPr lang="en-US" smtClean="0"/>
              <a:t>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75447" y="2218426"/>
            <a:ext cx="9985840" cy="1497850"/>
            <a:chOff x="1875447" y="2218426"/>
            <a:chExt cx="9985840" cy="1497850"/>
          </a:xfrm>
        </p:grpSpPr>
        <p:sp>
          <p:nvSpPr>
            <p:cNvPr id="89" name="Rectangle 88"/>
            <p:cNvSpPr/>
            <p:nvPr/>
          </p:nvSpPr>
          <p:spPr>
            <a:xfrm>
              <a:off x="2384090" y="2220548"/>
              <a:ext cx="3759462" cy="1490472"/>
            </a:xfrm>
            <a:prstGeom prst="rect">
              <a:avLst/>
            </a:prstGeom>
            <a:solidFill>
              <a:srgbClr val="D1E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6138553" y="2219745"/>
              <a:ext cx="5722734" cy="1489157"/>
              <a:chOff x="-17167" y="179466"/>
              <a:chExt cx="5114763" cy="695394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-17167" y="179466"/>
                <a:ext cx="5114763" cy="695394"/>
              </a:xfrm>
              <a:prstGeom prst="rect">
                <a:avLst/>
              </a:prstGeom>
              <a:solidFill>
                <a:srgbClr val="D1E0C3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>
                <a:off x="788451" y="297991"/>
                <a:ext cx="4153792" cy="435953"/>
                <a:chOff x="709838" y="95250"/>
                <a:chExt cx="4153792" cy="435953"/>
              </a:xfrm>
            </p:grpSpPr>
            <p:grpSp>
              <p:nvGrpSpPr>
                <p:cNvPr id="188" name="Group 187"/>
                <p:cNvGrpSpPr/>
                <p:nvPr/>
              </p:nvGrpSpPr>
              <p:grpSpPr>
                <a:xfrm>
                  <a:off x="1609600" y="95250"/>
                  <a:ext cx="3254030" cy="435953"/>
                  <a:chOff x="1609600" y="95250"/>
                  <a:chExt cx="3254030" cy="435953"/>
                </a:xfrm>
              </p:grpSpPr>
              <p:sp>
                <p:nvSpPr>
                  <p:cNvPr id="190" name="Oval 189"/>
                  <p:cNvSpPr/>
                  <p:nvPr/>
                </p:nvSpPr>
                <p:spPr>
                  <a:xfrm>
                    <a:off x="1609600" y="95250"/>
                    <a:ext cx="1651715" cy="18068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rdfs:Resource</a:t>
                    </a:r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3609767" y="370484"/>
                    <a:ext cx="1253863" cy="16071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rdfs:Class</a:t>
                    </a:r>
                  </a:p>
                </p:txBody>
              </p:sp>
            </p:grpSp>
            <p:cxnSp>
              <p:nvCxnSpPr>
                <p:cNvPr id="189" name="Curved Connector 188"/>
                <p:cNvCxnSpPr>
                  <a:stCxn id="185" idx="0"/>
                  <a:endCxn id="190" idx="2"/>
                </p:cNvCxnSpPr>
                <p:nvPr/>
              </p:nvCxnSpPr>
              <p:spPr>
                <a:xfrm rot="5400000" flipH="1" flipV="1">
                  <a:off x="1072281" y="-176850"/>
                  <a:ext cx="174875" cy="899762"/>
                </a:xfrm>
                <a:prstGeom prst="curvedConnector2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5" name="Oval 184"/>
            <p:cNvSpPr/>
            <p:nvPr/>
          </p:nvSpPr>
          <p:spPr>
            <a:xfrm>
              <a:off x="5965758" y="3041515"/>
              <a:ext cx="2148345" cy="3868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rdf:Property</a:t>
              </a:r>
            </a:p>
          </p:txBody>
        </p:sp>
        <p:sp>
          <p:nvSpPr>
            <p:cNvPr id="167" name="Text Box 954"/>
            <p:cNvSpPr txBox="1"/>
            <p:nvPr/>
          </p:nvSpPr>
          <p:spPr>
            <a:xfrm>
              <a:off x="8909284" y="2937660"/>
              <a:ext cx="1009349" cy="27276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rdf:type</a:t>
              </a:r>
            </a:p>
          </p:txBody>
        </p:sp>
        <p:sp>
          <p:nvSpPr>
            <p:cNvPr id="165" name="Text Box 955"/>
            <p:cNvSpPr txBox="1"/>
            <p:nvPr/>
          </p:nvSpPr>
          <p:spPr>
            <a:xfrm>
              <a:off x="6313174" y="2377784"/>
              <a:ext cx="1522450" cy="27276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rdfs:subClassOf</a:t>
              </a:r>
            </a:p>
          </p:txBody>
        </p:sp>
        <p:cxnSp>
          <p:nvCxnSpPr>
            <p:cNvPr id="159" name="Curved Connector 158"/>
            <p:cNvCxnSpPr>
              <a:stCxn id="185" idx="6"/>
              <a:endCxn id="191" idx="2"/>
            </p:cNvCxnSpPr>
            <p:nvPr/>
          </p:nvCxnSpPr>
          <p:spPr>
            <a:xfrm>
              <a:off x="8114103" y="3234932"/>
              <a:ext cx="2170459" cy="11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bg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urved Connector 155"/>
            <p:cNvCxnSpPr>
              <a:stCxn id="191" idx="0"/>
              <a:endCxn id="190" idx="6"/>
            </p:cNvCxnSpPr>
            <p:nvPr/>
          </p:nvCxnSpPr>
          <p:spPr>
            <a:xfrm rot="16200000" flipV="1">
              <a:off x="10242385" y="2319333"/>
              <a:ext cx="395936" cy="1091324"/>
            </a:xfrm>
            <a:prstGeom prst="curvedConnector2">
              <a:avLst/>
            </a:prstGeom>
            <a:ln w="190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 Box 965"/>
            <p:cNvSpPr txBox="1"/>
            <p:nvPr/>
          </p:nvSpPr>
          <p:spPr>
            <a:xfrm>
              <a:off x="9951012" y="2346107"/>
              <a:ext cx="1473356" cy="27276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rdfs:subClassOf</a:t>
              </a:r>
            </a:p>
          </p:txBody>
        </p:sp>
        <p:sp>
          <p:nvSpPr>
            <p:cNvPr id="142" name="Text Box 979"/>
            <p:cNvSpPr txBox="1"/>
            <p:nvPr/>
          </p:nvSpPr>
          <p:spPr>
            <a:xfrm>
              <a:off x="8056018" y="3399993"/>
              <a:ext cx="1009343" cy="27275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rdf:type</a:t>
              </a:r>
            </a:p>
          </p:txBody>
        </p:sp>
        <p:sp>
          <p:nvSpPr>
            <p:cNvPr id="138" name="Text Box 982"/>
            <p:cNvSpPr txBox="1"/>
            <p:nvPr/>
          </p:nvSpPr>
          <p:spPr>
            <a:xfrm>
              <a:off x="2122922" y="3061673"/>
              <a:ext cx="3691840" cy="654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Meta </a:t>
              </a:r>
              <a:r>
                <a:rPr lang="en-US" sz="2000" b="1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meta</a:t>
              </a: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Model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Standard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vocabularies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938" y="2285120"/>
              <a:ext cx="732381" cy="7422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840" y="2285178"/>
              <a:ext cx="735302" cy="7434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484" y="2284139"/>
              <a:ext cx="772081" cy="886968"/>
            </a:xfrm>
            <a:prstGeom prst="rect">
              <a:avLst/>
            </a:prstGeom>
          </p:spPr>
        </p:pic>
        <p:sp>
          <p:nvSpPr>
            <p:cNvPr id="103" name="Flowchart: Delay 102"/>
            <p:cNvSpPr/>
            <p:nvPr/>
          </p:nvSpPr>
          <p:spPr>
            <a:xfrm rot="10800000">
              <a:off x="1875447" y="2218426"/>
              <a:ext cx="508223" cy="1490472"/>
            </a:xfrm>
            <a:prstGeom prst="flowChartDelay">
              <a:avLst/>
            </a:prstGeom>
            <a:solidFill>
              <a:srgbClr val="D1E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385" y="2281907"/>
              <a:ext cx="775450" cy="89611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28061" y="3407136"/>
            <a:ext cx="10984905" cy="1954700"/>
            <a:chOff x="928061" y="3407136"/>
            <a:chExt cx="10984905" cy="1954700"/>
          </a:xfrm>
        </p:grpSpPr>
        <p:grpSp>
          <p:nvGrpSpPr>
            <p:cNvPr id="13" name="Group 12"/>
            <p:cNvGrpSpPr/>
            <p:nvPr/>
          </p:nvGrpSpPr>
          <p:grpSpPr>
            <a:xfrm>
              <a:off x="928061" y="3407136"/>
              <a:ext cx="10984905" cy="1954700"/>
              <a:chOff x="928061" y="3407136"/>
              <a:chExt cx="10984905" cy="19547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124757" y="3906761"/>
                <a:ext cx="2016427" cy="1452677"/>
              </a:xfrm>
              <a:prstGeom prst="rect">
                <a:avLst/>
              </a:prstGeom>
              <a:solidFill>
                <a:srgbClr val="D1E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335" y="3906792"/>
                <a:ext cx="4121461" cy="1452646"/>
              </a:xfrm>
              <a:prstGeom prst="rect">
                <a:avLst/>
              </a:prstGeom>
            </p:spPr>
          </p:pic>
          <p:grpSp>
            <p:nvGrpSpPr>
              <p:cNvPr id="208" name="Group 207"/>
              <p:cNvGrpSpPr/>
              <p:nvPr/>
            </p:nvGrpSpPr>
            <p:grpSpPr>
              <a:xfrm>
                <a:off x="6113733" y="3907940"/>
                <a:ext cx="5740112" cy="1453896"/>
                <a:chOff x="-22447" y="-6574"/>
                <a:chExt cx="5129785" cy="1345133"/>
              </a:xfrm>
            </p:grpSpPr>
            <p:grpSp>
              <p:nvGrpSpPr>
                <p:cNvPr id="218" name="Group 217"/>
                <p:cNvGrpSpPr/>
                <p:nvPr/>
              </p:nvGrpSpPr>
              <p:grpSpPr>
                <a:xfrm>
                  <a:off x="-1" y="-6574"/>
                  <a:ext cx="5107339" cy="1345133"/>
                  <a:chOff x="-16906" y="-3317"/>
                  <a:chExt cx="5107850" cy="678840"/>
                </a:xfrm>
              </p:grpSpPr>
              <p:sp>
                <p:nvSpPr>
                  <p:cNvPr id="220" name="Rectangle 219"/>
                  <p:cNvSpPr/>
                  <p:nvPr/>
                </p:nvSpPr>
                <p:spPr>
                  <a:xfrm>
                    <a:off x="-16906" y="-3317"/>
                    <a:ext cx="5107850" cy="678840"/>
                  </a:xfrm>
                  <a:prstGeom prst="rect">
                    <a:avLst/>
                  </a:prstGeom>
                  <a:solidFill>
                    <a:srgbClr val="D1E0C3"/>
                  </a:solidFill>
                  <a:ln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21" name="Group 220"/>
                  <p:cNvGrpSpPr/>
                  <p:nvPr/>
                </p:nvGrpSpPr>
                <p:grpSpPr>
                  <a:xfrm>
                    <a:off x="180066" y="270427"/>
                    <a:ext cx="4874799" cy="361286"/>
                    <a:chOff x="101453" y="67686"/>
                    <a:chExt cx="4874799" cy="361286"/>
                  </a:xfrm>
                </p:grpSpPr>
                <p:grpSp>
                  <p:nvGrpSpPr>
                    <p:cNvPr id="222" name="Group 221"/>
                    <p:cNvGrpSpPr/>
                    <p:nvPr/>
                  </p:nvGrpSpPr>
                  <p:grpSpPr>
                    <a:xfrm>
                      <a:off x="101453" y="150572"/>
                      <a:ext cx="4874799" cy="278400"/>
                      <a:chOff x="101453" y="150572"/>
                      <a:chExt cx="4874799" cy="278400"/>
                    </a:xfrm>
                  </p:grpSpPr>
                  <p:sp>
                    <p:nvSpPr>
                      <p:cNvPr id="224" name="Oval 223"/>
                      <p:cNvSpPr/>
                      <p:nvPr/>
                    </p:nvSpPr>
                    <p:spPr>
                      <a:xfrm>
                        <a:off x="101453" y="248286"/>
                        <a:ext cx="1162220" cy="180686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solidFill>
                              <a:srgbClr val="3B3838"/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ov:Oven</a:t>
                        </a:r>
                        <a:endParaRPr lang="en-US" sz="12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5" name="Oval 224"/>
                      <p:cNvSpPr/>
                      <p:nvPr/>
                    </p:nvSpPr>
                    <p:spPr>
                      <a:xfrm>
                        <a:off x="2995114" y="150572"/>
                        <a:ext cx="1981138" cy="16071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solidFill>
                              <a:srgbClr val="3B3838"/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ov:Manufacturer</a:t>
                        </a:r>
                        <a:endParaRPr lang="en-US" sz="16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cxnSp>
                  <p:nvCxnSpPr>
                    <p:cNvPr id="223" name="Curved Connector 222"/>
                    <p:cNvCxnSpPr>
                      <a:stCxn id="224" idx="0"/>
                      <a:endCxn id="219" idx="4"/>
                    </p:cNvCxnSpPr>
                    <p:nvPr/>
                  </p:nvCxnSpPr>
                  <p:spPr>
                    <a:xfrm rot="5400000" flipH="1" flipV="1">
                      <a:off x="592986" y="157264"/>
                      <a:ext cx="180599" cy="1444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19050"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19" name="Oval 218"/>
                <p:cNvSpPr/>
                <p:nvPr/>
              </p:nvSpPr>
              <p:spPr>
                <a:xfrm>
                  <a:off x="-22447" y="177914"/>
                  <a:ext cx="1603790" cy="3579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err="1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ov:Device</a:t>
                  </a:r>
                  <a:endParaRPr lang="en-US" sz="16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7" name="Oval 206"/>
              <p:cNvSpPr/>
              <p:nvPr/>
            </p:nvSpPr>
            <p:spPr>
              <a:xfrm>
                <a:off x="8076228" y="4129259"/>
                <a:ext cx="2617728" cy="344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rgbClr val="3B3838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ov:hasManufacturer</a:t>
                </a:r>
                <a:endParaRPr lang="en-US" sz="16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3" name="Curved Connector 202"/>
              <p:cNvCxnSpPr>
                <a:stCxn id="207" idx="2"/>
                <a:endCxn id="219" idx="6"/>
              </p:cNvCxnSpPr>
              <p:nvPr/>
            </p:nvCxnSpPr>
            <p:spPr>
              <a:xfrm rot="10800000">
                <a:off x="7908338" y="4300787"/>
                <a:ext cx="167891" cy="57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>
                <a:stCxn id="207" idx="4"/>
                <a:endCxn id="225" idx="2"/>
              </p:cNvCxnSpPr>
              <p:nvPr/>
            </p:nvCxnSpPr>
            <p:spPr>
              <a:xfrm rot="16200000" flipH="1">
                <a:off x="9305774" y="4552779"/>
                <a:ext cx="370394" cy="211759"/>
              </a:xfrm>
              <a:prstGeom prst="curvedConnector2">
                <a:avLst/>
              </a:prstGeom>
              <a:ln w="1905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Text Box 913"/>
              <p:cNvSpPr txBox="1"/>
              <p:nvPr/>
            </p:nvSpPr>
            <p:spPr>
              <a:xfrm>
                <a:off x="7570621" y="4286501"/>
                <a:ext cx="1196840" cy="2728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rdfs:domain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Text Box 915"/>
              <p:cNvSpPr txBox="1"/>
              <p:nvPr/>
            </p:nvSpPr>
            <p:spPr>
              <a:xfrm>
                <a:off x="9419318" y="4394835"/>
                <a:ext cx="1009349" cy="2728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rdfs:range</a:t>
                </a:r>
              </a:p>
            </p:txBody>
          </p:sp>
          <p:sp>
            <p:nvSpPr>
              <p:cNvPr id="195" name="Text Box 917"/>
              <p:cNvSpPr txBox="1"/>
              <p:nvPr/>
            </p:nvSpPr>
            <p:spPr>
              <a:xfrm>
                <a:off x="6964907" y="4511822"/>
                <a:ext cx="1576942" cy="2728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rdfs:subClassOf</a:t>
                </a:r>
              </a:p>
            </p:txBody>
          </p:sp>
          <p:sp>
            <p:nvSpPr>
              <p:cNvPr id="148" name="Text Box 970"/>
              <p:cNvSpPr txBox="1"/>
              <p:nvPr/>
            </p:nvSpPr>
            <p:spPr>
              <a:xfrm>
                <a:off x="10903616" y="4076942"/>
                <a:ext cx="1009350" cy="27275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rdf:type</a:t>
                </a:r>
              </a:p>
            </p:txBody>
          </p:sp>
          <p:sp>
            <p:nvSpPr>
              <p:cNvPr id="136" name="Text Box 984"/>
              <p:cNvSpPr txBox="1"/>
              <p:nvPr/>
            </p:nvSpPr>
            <p:spPr>
              <a:xfrm>
                <a:off x="3406935" y="4049429"/>
                <a:ext cx="3087325" cy="103656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Meta Model</a:t>
                </a:r>
                <a:endParaRPr lang="en-US" sz="20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Definition of </a:t>
                </a:r>
                <a:r>
                  <a:rPr lang="en-US" sz="1600" b="1" i="1" u="sng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terminology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b="1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Specific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Vocabularies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  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Ontologies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05" name="Flowchart: Delay 104"/>
              <p:cNvSpPr/>
              <p:nvPr/>
            </p:nvSpPr>
            <p:spPr>
              <a:xfrm rot="10800000">
                <a:off x="928061" y="3906760"/>
                <a:ext cx="326315" cy="1452677"/>
              </a:xfrm>
              <a:prstGeom prst="flowChartDelay">
                <a:avLst/>
              </a:prstGeom>
              <a:solidFill>
                <a:srgbClr val="D1E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6" name="Straight Arrow Connector 145"/>
              <p:cNvCxnSpPr>
                <a:stCxn id="219" idx="0"/>
                <a:endCxn id="191" idx="4"/>
              </p:cNvCxnSpPr>
              <p:nvPr/>
            </p:nvCxnSpPr>
            <p:spPr>
              <a:xfrm flipV="1">
                <a:off x="7011035" y="3407136"/>
                <a:ext cx="3974980" cy="7002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207" idx="0"/>
                <a:endCxn id="185" idx="4"/>
              </p:cNvCxnSpPr>
              <p:nvPr/>
            </p:nvCxnSpPr>
            <p:spPr>
              <a:xfrm flipH="1" flipV="1">
                <a:off x="7039931" y="3428348"/>
                <a:ext cx="2345161" cy="70091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Curved Connector 157"/>
            <p:cNvCxnSpPr>
              <a:stCxn id="225" idx="0"/>
              <a:endCxn id="191" idx="4"/>
            </p:cNvCxnSpPr>
            <p:nvPr/>
          </p:nvCxnSpPr>
          <p:spPr>
            <a:xfrm rot="5400000" flipH="1" flipV="1">
              <a:off x="10213284" y="3899017"/>
              <a:ext cx="1264611" cy="280851"/>
            </a:xfrm>
            <a:prstGeom prst="curvedConnector3">
              <a:avLst>
                <a:gd name="adj1" fmla="val -300"/>
              </a:avLst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31323" y="5015964"/>
            <a:ext cx="11730259" cy="1641824"/>
            <a:chOff x="131323" y="5015964"/>
            <a:chExt cx="11730259" cy="1641824"/>
          </a:xfrm>
        </p:grpSpPr>
        <p:grpSp>
          <p:nvGrpSpPr>
            <p:cNvPr id="17" name="Group 16"/>
            <p:cNvGrpSpPr/>
            <p:nvPr/>
          </p:nvGrpSpPr>
          <p:grpSpPr>
            <a:xfrm>
              <a:off x="131323" y="5589128"/>
              <a:ext cx="11730259" cy="1068660"/>
              <a:chOff x="131323" y="5589128"/>
              <a:chExt cx="11730259" cy="106866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31323" y="5589128"/>
                <a:ext cx="11730259" cy="1068660"/>
                <a:chOff x="131323" y="5589128"/>
                <a:chExt cx="11730259" cy="1068660"/>
              </a:xfrm>
            </p:grpSpPr>
            <p:grpSp>
              <p:nvGrpSpPr>
                <p:cNvPr id="239" name="Group 238"/>
                <p:cNvGrpSpPr/>
                <p:nvPr/>
              </p:nvGrpSpPr>
              <p:grpSpPr>
                <a:xfrm>
                  <a:off x="455229" y="5591528"/>
                  <a:ext cx="11406353" cy="1066260"/>
                  <a:chOff x="455229" y="6251928"/>
                  <a:chExt cx="11406353" cy="1066260"/>
                </a:xfrm>
              </p:grpSpPr>
              <p:grpSp>
                <p:nvGrpSpPr>
                  <p:cNvPr id="234" name="Group 233"/>
                  <p:cNvGrpSpPr/>
                  <p:nvPr/>
                </p:nvGrpSpPr>
                <p:grpSpPr>
                  <a:xfrm>
                    <a:off x="455229" y="6251928"/>
                    <a:ext cx="11406353" cy="1066260"/>
                    <a:chOff x="455229" y="5464527"/>
                    <a:chExt cx="11406353" cy="1066260"/>
                  </a:xfrm>
                </p:grpSpPr>
                <p:sp>
                  <p:nvSpPr>
                    <p:cNvPr id="193" name="Text Box 890"/>
                    <p:cNvSpPr txBox="1"/>
                    <p:nvPr/>
                  </p:nvSpPr>
                  <p:spPr>
                    <a:xfrm>
                      <a:off x="8008258" y="5600758"/>
                      <a:ext cx="1577573" cy="27280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ex:hasManufacturer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3" name="Text Box 992"/>
                    <p:cNvSpPr txBox="1"/>
                    <p:nvPr/>
                  </p:nvSpPr>
                  <p:spPr>
                    <a:xfrm>
                      <a:off x="2113455" y="5625048"/>
                      <a:ext cx="2838857" cy="27249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Represents real world objects</a:t>
                      </a:r>
                    </a:p>
                  </p:txBody>
                </p:sp>
                <p:grpSp>
                  <p:nvGrpSpPr>
                    <p:cNvPr id="210" name="Group 209"/>
                    <p:cNvGrpSpPr/>
                    <p:nvPr/>
                  </p:nvGrpSpPr>
                  <p:grpSpPr>
                    <a:xfrm>
                      <a:off x="455229" y="5464527"/>
                      <a:ext cx="11406353" cy="1066260"/>
                      <a:chOff x="-3706165" y="-107763"/>
                      <a:chExt cx="7413682" cy="986495"/>
                    </a:xfrm>
                  </p:grpSpPr>
                  <p:sp>
                    <p:nvSpPr>
                      <p:cNvPr id="212" name="Rectangle 211"/>
                      <p:cNvSpPr/>
                      <p:nvPr/>
                    </p:nvSpPr>
                    <p:spPr>
                      <a:xfrm>
                        <a:off x="-3706165" y="-107763"/>
                        <a:ext cx="7413682" cy="986495"/>
                      </a:xfrm>
                      <a:prstGeom prst="rect">
                        <a:avLst/>
                      </a:prstGeom>
                      <a:solidFill>
                        <a:srgbClr val="D1E0C3"/>
                      </a:solidFill>
                      <a:ln>
                        <a:noFill/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13" name="Group 212"/>
                      <p:cNvGrpSpPr/>
                      <p:nvPr/>
                    </p:nvGrpSpPr>
                    <p:grpSpPr>
                      <a:xfrm>
                        <a:off x="129666" y="202720"/>
                        <a:ext cx="3358538" cy="335147"/>
                        <a:chOff x="51053" y="-21"/>
                        <a:chExt cx="3358538" cy="335147"/>
                      </a:xfrm>
                    </p:grpSpPr>
                    <p:grpSp>
                      <p:nvGrpSpPr>
                        <p:cNvPr id="214" name="Group 213"/>
                        <p:cNvGrpSpPr/>
                        <p:nvPr/>
                      </p:nvGrpSpPr>
                      <p:grpSpPr>
                        <a:xfrm>
                          <a:off x="51053" y="-21"/>
                          <a:ext cx="3358538" cy="335147"/>
                          <a:chOff x="51053" y="-21"/>
                          <a:chExt cx="3358538" cy="335147"/>
                        </a:xfrm>
                      </p:grpSpPr>
                      <p:sp>
                        <p:nvSpPr>
                          <p:cNvPr id="216" name="Oval 215"/>
                          <p:cNvSpPr/>
                          <p:nvPr/>
                        </p:nvSpPr>
                        <p:spPr>
                          <a:xfrm>
                            <a:off x="51053" y="-16"/>
                            <a:ext cx="841035" cy="335142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rgbClr val="3B3838"/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ex:iQ700</a:t>
                            </a:r>
                            <a:endParaRPr lang="en-US" sz="1600" dirty="0"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17" name="Oval 216"/>
                          <p:cNvSpPr/>
                          <p:nvPr/>
                        </p:nvSpPr>
                        <p:spPr>
                          <a:xfrm>
                            <a:off x="2347528" y="-21"/>
                            <a:ext cx="1062063" cy="334645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ex:Siemens</a:t>
                            </a:r>
                            <a:endParaRPr lang="en-US" sz="12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5" name="Curved Connector 214"/>
                        <p:cNvCxnSpPr>
                          <a:stCxn id="216" idx="6"/>
                          <a:endCxn id="217" idx="2"/>
                        </p:cNvCxnSpPr>
                        <p:nvPr/>
                      </p:nvCxnSpPr>
                      <p:spPr>
                        <a:xfrm flipV="1">
                          <a:off x="892088" y="167302"/>
                          <a:ext cx="1455440" cy="254"/>
                        </a:xfrm>
                        <a:prstGeom prst="curvedConnector3">
                          <a:avLst/>
                        </a:prstGeom>
                        <a:ln w="19050">
                          <a:solidFill>
                            <a:schemeClr val="bg2">
                              <a:lumMod val="25000"/>
                            </a:schemeClr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134" name="Text Box 986"/>
                    <p:cNvSpPr txBox="1"/>
                    <p:nvPr/>
                  </p:nvSpPr>
                  <p:spPr>
                    <a:xfrm>
                      <a:off x="4571927" y="5637676"/>
                      <a:ext cx="1765985" cy="44614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Assertion</a:t>
                      </a:r>
                      <a:r>
                        <a:rPr lang="en-US" sz="1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facts</a:t>
                      </a:r>
                    </a:p>
                  </p:txBody>
                </p:sp>
                <p:pic>
                  <p:nvPicPr>
                    <p:cNvPr id="132" name="Picture 131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30423" y="5530876"/>
                      <a:ext cx="1289709" cy="93347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28" name="Straight Arrow Connector 227"/>
                    <p:cNvCxnSpPr/>
                    <p:nvPr/>
                  </p:nvCxnSpPr>
                  <p:spPr>
                    <a:xfrm flipH="1">
                      <a:off x="2098273" y="6075997"/>
                      <a:ext cx="2558394" cy="381"/>
                    </a:xfrm>
                    <a:prstGeom prst="straightConnector1">
                      <a:avLst/>
                    </a:prstGeom>
                    <a:ln w="31750"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Text Box 917"/>
                  <p:cNvSpPr txBox="1"/>
                  <p:nvPr/>
                </p:nvSpPr>
                <p:spPr>
                  <a:xfrm>
                    <a:off x="7885602" y="6421449"/>
                    <a:ext cx="1907037" cy="272802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just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ov</a:t>
                    </a:r>
                    <a:r>
                      <a:rPr lang="en-US" sz="1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:hasManufacturer</a:t>
                    </a:r>
                    <a:endParaRPr 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7" name="Flowchart: Delay 106"/>
                <p:cNvSpPr/>
                <p:nvPr/>
              </p:nvSpPr>
              <p:spPr>
                <a:xfrm rot="10800000">
                  <a:off x="131323" y="5589128"/>
                  <a:ext cx="326315" cy="1068659"/>
                </a:xfrm>
                <a:prstGeom prst="flowChartDelay">
                  <a:avLst/>
                </a:prstGeom>
                <a:solidFill>
                  <a:srgbClr val="D1E0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564168" y="5756823"/>
                <a:ext cx="4085984" cy="712382"/>
                <a:chOff x="4241998" y="297233"/>
                <a:chExt cx="4085984" cy="712382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7892553" y="502538"/>
                  <a:ext cx="435429" cy="46429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lowchart: Decision 107"/>
                <p:cNvSpPr/>
                <p:nvPr/>
              </p:nvSpPr>
              <p:spPr>
                <a:xfrm>
                  <a:off x="4247281" y="297233"/>
                  <a:ext cx="712382" cy="712382"/>
                </a:xfrm>
                <a:prstGeom prst="flowChartDecision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7920550" y="582333"/>
                  <a:ext cx="22758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928507" y="670938"/>
                  <a:ext cx="30302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7928499" y="759548"/>
                  <a:ext cx="22758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TextBox 111"/>
                <p:cNvSpPr txBox="1"/>
                <p:nvPr/>
              </p:nvSpPr>
              <p:spPr>
                <a:xfrm>
                  <a:off x="4241998" y="483925"/>
                  <a:ext cx="81363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i="1" dirty="0" smtClean="0">
                      <a:latin typeface="+mj-lt"/>
                      <a:cs typeface="Times New Roman" panose="02020603050405020304" pitchFamily="18" charset="0"/>
                    </a:rPr>
                    <a:t>Device</a:t>
                  </a:r>
                  <a:endParaRPr lang="en-US" i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22" name="Text Box 999"/>
            <p:cNvSpPr txBox="1"/>
            <p:nvPr/>
          </p:nvSpPr>
          <p:spPr>
            <a:xfrm>
              <a:off x="10709033" y="5244203"/>
              <a:ext cx="1009349" cy="27275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rdf:type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 Box 1001"/>
            <p:cNvSpPr txBox="1"/>
            <p:nvPr/>
          </p:nvSpPr>
          <p:spPr>
            <a:xfrm>
              <a:off x="6992613" y="5248494"/>
              <a:ext cx="1009047" cy="27249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rdf:type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1" name="Curved Connector 210"/>
            <p:cNvCxnSpPr/>
            <p:nvPr/>
          </p:nvCxnSpPr>
          <p:spPr>
            <a:xfrm rot="5400000" flipH="1" flipV="1">
              <a:off x="6677076" y="5594783"/>
              <a:ext cx="659115" cy="5562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urved Connector 204"/>
            <p:cNvCxnSpPr>
              <a:stCxn id="217" idx="0"/>
              <a:endCxn id="225" idx="4"/>
            </p:cNvCxnSpPr>
            <p:nvPr/>
          </p:nvCxnSpPr>
          <p:spPr>
            <a:xfrm rot="16200000" flipV="1">
              <a:off x="10250574" y="5470554"/>
              <a:ext cx="911152" cy="1972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9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89512" cy="81774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7936" y="1125473"/>
            <a:ext cx="11974063" cy="1139964"/>
            <a:chOff x="217936" y="760938"/>
            <a:chExt cx="11974063" cy="1455076"/>
          </a:xfrm>
        </p:grpSpPr>
        <p:sp>
          <p:nvSpPr>
            <p:cNvPr id="60" name="Rectangle 59"/>
            <p:cNvSpPr/>
            <p:nvPr/>
          </p:nvSpPr>
          <p:spPr>
            <a:xfrm>
              <a:off x="4124757" y="760939"/>
              <a:ext cx="2016427" cy="1452677"/>
            </a:xfrm>
            <a:prstGeom prst="rect">
              <a:avLst/>
            </a:prstGeom>
            <a:solidFill>
              <a:srgbClr val="D1E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3" y="760970"/>
              <a:ext cx="4121461" cy="1452646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6138844" y="762118"/>
              <a:ext cx="6053155" cy="1453896"/>
            </a:xfrm>
            <a:prstGeom prst="rect">
              <a:avLst/>
            </a:prstGeom>
            <a:solidFill>
              <a:srgbClr val="D1E0C3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lowchart: Delay 62"/>
            <p:cNvSpPr/>
            <p:nvPr/>
          </p:nvSpPr>
          <p:spPr>
            <a:xfrm rot="10800000">
              <a:off x="217936" y="760938"/>
              <a:ext cx="326315" cy="1452677"/>
            </a:xfrm>
            <a:prstGeom prst="flowChartDelay">
              <a:avLst/>
            </a:prstGeom>
            <a:solidFill>
              <a:srgbClr val="D1E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2"/>
            <a:ext cx="10515600" cy="717226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Modeling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471196" y="1135828"/>
            <a:ext cx="11158729" cy="101777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Most of the current approaches rely on a common meta model  (upper ontologies)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Application/domain specific</a:t>
            </a:r>
            <a:endParaRPr lang="en-US" sz="32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1196" y="4629744"/>
            <a:ext cx="1148274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do foresee that manufacturers will independently develop their own meta models (ontologies) to describe their devices…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development of a comprehensive ontology describing the world is unlikely to happen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3223" y="2271969"/>
            <a:ext cx="5463980" cy="2278742"/>
            <a:chOff x="223223" y="2271969"/>
            <a:chExt cx="5463980" cy="2278742"/>
          </a:xfrm>
        </p:grpSpPr>
        <p:grpSp>
          <p:nvGrpSpPr>
            <p:cNvPr id="8" name="Group 7"/>
            <p:cNvGrpSpPr/>
            <p:nvPr/>
          </p:nvGrpSpPr>
          <p:grpSpPr>
            <a:xfrm>
              <a:off x="883667" y="2271969"/>
              <a:ext cx="4362450" cy="2278742"/>
              <a:chOff x="0" y="-158478"/>
              <a:chExt cx="4362450" cy="227876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322295"/>
                <a:ext cx="4362450" cy="1797995"/>
                <a:chOff x="175982" y="-21274"/>
                <a:chExt cx="4362710" cy="179860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75982" y="-21274"/>
                  <a:ext cx="4362710" cy="1798604"/>
                  <a:chOff x="214082" y="-11749"/>
                  <a:chExt cx="4362710" cy="1798604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214082" y="-11749"/>
                    <a:ext cx="4362710" cy="1796405"/>
                    <a:chOff x="428395" y="102551"/>
                    <a:chExt cx="4362710" cy="1796405"/>
                  </a:xfrm>
                </p:grpSpPr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428395" y="102551"/>
                      <a:ext cx="4362710" cy="1796405"/>
                      <a:chOff x="-595543" y="102551"/>
                      <a:chExt cx="4362710" cy="1796405"/>
                    </a:xfrm>
                  </p:grpSpPr>
                  <p:grpSp>
                    <p:nvGrpSpPr>
                      <p:cNvPr id="20" name="Group 19"/>
                      <p:cNvGrpSpPr/>
                      <p:nvPr/>
                    </p:nvGrpSpPr>
                    <p:grpSpPr>
                      <a:xfrm>
                        <a:off x="657470" y="102551"/>
                        <a:ext cx="3109697" cy="1796405"/>
                        <a:chOff x="657470" y="-59374"/>
                        <a:chExt cx="3109697" cy="1796405"/>
                      </a:xfrm>
                    </p:grpSpPr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657470" y="-59374"/>
                          <a:ext cx="3109697" cy="1796405"/>
                          <a:chOff x="657470" y="-59374"/>
                          <a:chExt cx="3109697" cy="1796405"/>
                        </a:xfrm>
                      </p:grpSpPr>
                      <p:grpSp>
                        <p:nvGrpSpPr>
                          <p:cNvPr id="26" name="Group 25"/>
                          <p:cNvGrpSpPr/>
                          <p:nvPr/>
                        </p:nvGrpSpPr>
                        <p:grpSpPr>
                          <a:xfrm>
                            <a:off x="2357469" y="1116636"/>
                            <a:ext cx="699770" cy="620395"/>
                            <a:chOff x="-519081" y="30786"/>
                            <a:chExt cx="699770" cy="620395"/>
                          </a:xfrm>
                        </p:grpSpPr>
                        <p:pic>
                          <p:nvPicPr>
                            <p:cNvPr id="31" name="Picture 30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80931" y="30786"/>
                              <a:ext cx="261620" cy="26797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32" name="Picture 31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519081" y="116511"/>
                              <a:ext cx="614680" cy="53467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sp>
                        <p:nvSpPr>
                          <p:cNvPr id="27" name="Rectangle 26"/>
                          <p:cNvSpPr/>
                          <p:nvPr/>
                        </p:nvSpPr>
                        <p:spPr>
                          <a:xfrm>
                            <a:off x="2309842" y="873748"/>
                            <a:ext cx="1457325" cy="233363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Model#2</a:t>
                            </a:r>
                            <a:endParaRPr lang="en-US" sz="14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8" name="Rectangle 27"/>
                          <p:cNvSpPr/>
                          <p:nvPr/>
                        </p:nvSpPr>
                        <p:spPr>
                          <a:xfrm>
                            <a:off x="657470" y="195262"/>
                            <a:ext cx="1665842" cy="251091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Meta </a:t>
                            </a:r>
                            <a:r>
                              <a:rPr lang="en-US" sz="1600" dirty="0" err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meta</a:t>
                            </a: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model</a:t>
                            </a:r>
                            <a:endParaRPr lang="en-US" sz="14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9" name="Rectangle 28"/>
                          <p:cNvSpPr/>
                          <p:nvPr/>
                        </p:nvSpPr>
                        <p:spPr>
                          <a:xfrm>
                            <a:off x="657470" y="-59374"/>
                            <a:ext cx="1665842" cy="26485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Abstract syntax</a:t>
                            </a:r>
                            <a:endParaRPr lang="en-US" sz="14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cxnSp>
                        <p:nvCxnSpPr>
                          <p:cNvPr id="30" name="Curved Connector 29"/>
                          <p:cNvCxnSpPr>
                            <a:stCxn id="27" idx="1"/>
                            <a:endCxn id="13" idx="2"/>
                          </p:cNvCxnSpPr>
                          <p:nvPr/>
                        </p:nvCxnSpPr>
                        <p:spPr>
                          <a:xfrm rot="10800000">
                            <a:off x="1492446" y="710962"/>
                            <a:ext cx="817397" cy="279469"/>
                          </a:xfrm>
                          <a:prstGeom prst="curvedConnector2">
                            <a:avLst/>
                          </a:prstGeom>
                          <a:ln w="28575">
                            <a:solidFill>
                              <a:schemeClr val="bg2">
                                <a:lumMod val="25000"/>
                              </a:schemeClr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5" name="Text Box 147"/>
                        <p:cNvSpPr txBox="1"/>
                        <p:nvPr/>
                      </p:nvSpPr>
                      <p:spPr>
                        <a:xfrm>
                          <a:off x="1151332" y="880015"/>
                          <a:ext cx="955968" cy="23662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ln>
                                <a:noFill/>
                              </a:ln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relies on</a:t>
                          </a:r>
                          <a:endParaRPr lang="en-US" sz="16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21" name="Group 20"/>
                      <p:cNvGrpSpPr/>
                      <p:nvPr/>
                    </p:nvGrpSpPr>
                    <p:grpSpPr>
                      <a:xfrm>
                        <a:off x="-595543" y="1039141"/>
                        <a:ext cx="1456913" cy="515620"/>
                        <a:chOff x="-3424468" y="1039141"/>
                        <a:chExt cx="1456913" cy="515620"/>
                      </a:xfrm>
                    </p:grpSpPr>
                    <p:pic>
                      <p:nvPicPr>
                        <p:cNvPr id="22" name="Picture 2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2938692" y="1286791"/>
                          <a:ext cx="261620" cy="26797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-3424468" y="1039141"/>
                          <a:ext cx="1456913" cy="23304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Model#1</a:t>
                          </a:r>
                          <a:endParaRPr lang="en-US" sz="14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19" name="Curved Connector 18"/>
                    <p:cNvCxnSpPr>
                      <a:stCxn id="23" idx="3"/>
                      <a:endCxn id="13" idx="2"/>
                    </p:cNvCxnSpPr>
                    <p:nvPr/>
                  </p:nvCxnSpPr>
                  <p:spPr>
                    <a:xfrm flipV="1">
                      <a:off x="1885308" y="872886"/>
                      <a:ext cx="631076" cy="282778"/>
                    </a:xfrm>
                    <a:prstGeom prst="curvedConnector2">
                      <a:avLst/>
                    </a:prstGeom>
                    <a:ln w="28575"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258" y="1241390"/>
                    <a:ext cx="409575" cy="54546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1428995" y="487003"/>
                  <a:ext cx="1669951" cy="26205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Meta model</a:t>
                  </a:r>
                  <a:endParaRPr lang="en-US" sz="14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1072409" y="195566"/>
                <a:ext cx="2026553" cy="106647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Text Box 133"/>
              <p:cNvSpPr txBox="1"/>
              <p:nvPr/>
            </p:nvSpPr>
            <p:spPr>
              <a:xfrm>
                <a:off x="1362933" y="-158478"/>
                <a:ext cx="1704134" cy="25945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Upper ontology</a:t>
                </a:r>
                <a:endParaRPr lang="en-US" sz="2000" dirty="0">
                  <a:solidFill>
                    <a:schemeClr val="bg2">
                      <a:lumMod val="2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223223" y="3565688"/>
              <a:ext cx="858907" cy="896683"/>
              <a:chOff x="7618635" y="192442"/>
              <a:chExt cx="858907" cy="896683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042113" y="192442"/>
                <a:ext cx="435429" cy="4642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Decision 68"/>
              <p:cNvSpPr/>
              <p:nvPr/>
            </p:nvSpPr>
            <p:spPr>
              <a:xfrm>
                <a:off x="7618635" y="376743"/>
                <a:ext cx="712382" cy="712382"/>
              </a:xfrm>
              <a:prstGeom prst="flowChartDecision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8103430" y="288135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103430" y="376743"/>
                <a:ext cx="303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8103430" y="465352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7621298" y="555484"/>
                <a:ext cx="8136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latin typeface="+mj-lt"/>
                    <a:cs typeface="Times New Roman" panose="02020603050405020304" pitchFamily="18" charset="0"/>
                  </a:rPr>
                  <a:t>Device</a:t>
                </a:r>
                <a:endParaRPr lang="en-US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4828296" y="3565046"/>
              <a:ext cx="858907" cy="896683"/>
              <a:chOff x="7618635" y="192442"/>
              <a:chExt cx="858907" cy="89668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8042113" y="192442"/>
                <a:ext cx="435429" cy="4642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lowchart: Decision 75"/>
              <p:cNvSpPr/>
              <p:nvPr/>
            </p:nvSpPr>
            <p:spPr>
              <a:xfrm>
                <a:off x="7618635" y="376743"/>
                <a:ext cx="712382" cy="712382"/>
              </a:xfrm>
              <a:prstGeom prst="flowChartDecision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8103430" y="288135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8103430" y="376743"/>
                <a:ext cx="303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8103430" y="465352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7621298" y="563435"/>
                <a:ext cx="8136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latin typeface="+mj-lt"/>
                    <a:cs typeface="Times New Roman" panose="02020603050405020304" pitchFamily="18" charset="0"/>
                  </a:rPr>
                  <a:t>Device</a:t>
                </a:r>
                <a:endParaRPr lang="en-US" sz="1600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110943" y="2537149"/>
            <a:ext cx="6833847" cy="2012004"/>
            <a:chOff x="5110943" y="2537149"/>
            <a:chExt cx="6833847" cy="2012004"/>
          </a:xfrm>
        </p:grpSpPr>
        <p:grpSp>
          <p:nvGrpSpPr>
            <p:cNvPr id="65" name="Group 64"/>
            <p:cNvGrpSpPr/>
            <p:nvPr/>
          </p:nvGrpSpPr>
          <p:grpSpPr>
            <a:xfrm>
              <a:off x="5110943" y="2537149"/>
              <a:ext cx="6762558" cy="2012004"/>
              <a:chOff x="4665674" y="2568952"/>
              <a:chExt cx="6762558" cy="201200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365567" y="2568952"/>
                <a:ext cx="5062665" cy="2012004"/>
                <a:chOff x="6365567" y="2289168"/>
                <a:chExt cx="5062665" cy="2012004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6679421" y="2289168"/>
                  <a:ext cx="4369702" cy="2012004"/>
                  <a:chOff x="163754" y="-267659"/>
                  <a:chExt cx="4370002" cy="2012004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163754" y="-267659"/>
                    <a:ext cx="4370002" cy="2012004"/>
                    <a:chOff x="201854" y="-258134"/>
                    <a:chExt cx="4370002" cy="2012004"/>
                  </a:xfrm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201854" y="-258134"/>
                      <a:ext cx="4370002" cy="2012004"/>
                      <a:chOff x="416167" y="-143834"/>
                      <a:chExt cx="4370002" cy="2012004"/>
                    </a:xfrm>
                  </p:grpSpPr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>
                        <a:off x="416167" y="-143834"/>
                        <a:ext cx="4370002" cy="2012004"/>
                        <a:chOff x="-607771" y="-143834"/>
                        <a:chExt cx="4370002" cy="2012004"/>
                      </a:xfrm>
                    </p:grpSpPr>
                    <p:grpSp>
                      <p:nvGrpSpPr>
                        <p:cNvPr id="47" name="Group 46"/>
                        <p:cNvGrpSpPr/>
                        <p:nvPr/>
                      </p:nvGrpSpPr>
                      <p:grpSpPr>
                        <a:xfrm>
                          <a:off x="852487" y="-143834"/>
                          <a:ext cx="2909744" cy="2012004"/>
                          <a:chOff x="852487" y="-305759"/>
                          <a:chExt cx="2909744" cy="2012004"/>
                        </a:xfrm>
                      </p:grpSpPr>
                      <p:grpSp>
                        <p:nvGrpSpPr>
                          <p:cNvPr id="51" name="Group 50"/>
                          <p:cNvGrpSpPr/>
                          <p:nvPr/>
                        </p:nvGrpSpPr>
                        <p:grpSpPr>
                          <a:xfrm>
                            <a:off x="852487" y="-305759"/>
                            <a:ext cx="2909744" cy="2012004"/>
                            <a:chOff x="852487" y="-305759"/>
                            <a:chExt cx="2909744" cy="2012004"/>
                          </a:xfrm>
                        </p:grpSpPr>
                        <p:grpSp>
                          <p:nvGrpSpPr>
                            <p:cNvPr id="53" name="Group 52"/>
                            <p:cNvGrpSpPr/>
                            <p:nvPr/>
                          </p:nvGrpSpPr>
                          <p:grpSpPr>
                            <a:xfrm>
                              <a:off x="2590281" y="1085850"/>
                              <a:ext cx="699764" cy="620395"/>
                              <a:chOff x="-286269" y="0"/>
                              <a:chExt cx="699764" cy="620395"/>
                            </a:xfrm>
                          </p:grpSpPr>
                          <p:pic>
                            <p:nvPicPr>
                              <p:cNvPr id="58" name="Picture 5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1875" y="0"/>
                                <a:ext cx="261620" cy="26797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9" name="Picture 5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5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286269" y="85725"/>
                                <a:ext cx="614680" cy="53467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sp>
                          <p:nvSpPr>
                            <p:cNvPr id="54" name="Rectangle 53"/>
                            <p:cNvSpPr/>
                            <p:nvPr/>
                          </p:nvSpPr>
                          <p:spPr>
                            <a:xfrm>
                              <a:off x="2305329" y="790803"/>
                              <a:ext cx="1456902" cy="2333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600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Model#2</a:t>
                              </a:r>
                              <a:endParaRPr lang="en-US" sz="12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5" name="Rectangle 54"/>
                            <p:cNvSpPr/>
                            <p:nvPr/>
                          </p:nvSpPr>
                          <p:spPr>
                            <a:xfrm>
                              <a:off x="852487" y="-83031"/>
                              <a:ext cx="1647649" cy="26022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600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Meta </a:t>
                              </a:r>
                              <a:r>
                                <a:rPr lang="en-US" sz="1600" dirty="0" err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meta</a:t>
                              </a:r>
                              <a:r>
                                <a:rPr lang="en-US" sz="1600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 model</a:t>
                              </a:r>
                              <a:endParaRPr lang="en-US" sz="14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6" name="Rectangle 55"/>
                            <p:cNvSpPr/>
                            <p:nvPr/>
                          </p:nvSpPr>
                          <p:spPr>
                            <a:xfrm>
                              <a:off x="852487" y="-305759"/>
                              <a:ext cx="1647649" cy="2236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600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Abstract syntax</a:t>
                              </a:r>
                              <a:endParaRPr lang="en-US" sz="14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57" name="Curved Connector 56"/>
                            <p:cNvCxnSpPr>
                              <a:stCxn id="40" idx="1"/>
                              <a:endCxn id="55" idx="2"/>
                            </p:cNvCxnSpPr>
                            <p:nvPr/>
                          </p:nvCxnSpPr>
                          <p:spPr>
                            <a:xfrm rot="10800000">
                              <a:off x="1676312" y="177196"/>
                              <a:ext cx="629017" cy="495970"/>
                            </a:xfrm>
                            <a:prstGeom prst="curvedConnector2">
                              <a:avLst/>
                            </a:prstGeom>
                            <a:ln w="28575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52" name="Text Box 119"/>
                          <p:cNvSpPr txBox="1"/>
                          <p:nvPr/>
                        </p:nvSpPr>
                        <p:spPr>
                          <a:xfrm>
                            <a:off x="1174767" y="571343"/>
                            <a:ext cx="900588" cy="214313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  <a:effectLst/>
                        </p:spPr>
                        <p:style>
                          <a:lnRef idx="0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just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 dirty="0">
                                <a:ln>
                                  <a:noFill/>
                                </a:ln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relies on</a:t>
                            </a:r>
                            <a:endParaRPr lang="en-US" sz="14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8" name="Group 47"/>
                        <p:cNvGrpSpPr/>
                        <p:nvPr/>
                      </p:nvGrpSpPr>
                      <p:grpSpPr>
                        <a:xfrm>
                          <a:off x="-607771" y="952487"/>
                          <a:ext cx="1457225" cy="515620"/>
                          <a:chOff x="-3436696" y="952487"/>
                          <a:chExt cx="1457225" cy="515620"/>
                        </a:xfrm>
                      </p:grpSpPr>
                      <p:pic>
                        <p:nvPicPr>
                          <p:cNvPr id="49" name="Picture 4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3114675" y="1200137"/>
                            <a:ext cx="261620" cy="26797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50" name="Rectangle 49"/>
                          <p:cNvSpPr/>
                          <p:nvPr/>
                        </p:nvSpPr>
                        <p:spPr>
                          <a:xfrm>
                            <a:off x="-3436696" y="952487"/>
                            <a:ext cx="1457225" cy="233045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6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effectLst/>
                                <a:latin typeface="+mj-lt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Model#1</a:t>
                            </a:r>
                            <a:endParaRPr lang="en-US" sz="14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6" name="Curved Connector 45"/>
                      <p:cNvCxnSpPr>
                        <a:stCxn id="42" idx="3"/>
                        <a:endCxn id="55" idx="2"/>
                      </p:cNvCxnSpPr>
                      <p:nvPr/>
                    </p:nvCxnSpPr>
                    <p:spPr>
                      <a:xfrm flipV="1">
                        <a:off x="1873514" y="339121"/>
                        <a:ext cx="826736" cy="496540"/>
                      </a:xfrm>
                      <a:prstGeom prst="curvedConnector2">
                        <a:avLst/>
                      </a:prstGeom>
                      <a:ln w="28575">
                        <a:solidFill>
                          <a:schemeClr val="bg2">
                            <a:lumMod val="2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44" name="Picture 43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5275" y="1154736"/>
                      <a:ext cx="409575" cy="54546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Rectangle 41"/>
                  <p:cNvSpPr/>
                  <p:nvPr/>
                </p:nvSpPr>
                <p:spPr>
                  <a:xfrm>
                    <a:off x="163776" y="595313"/>
                    <a:ext cx="1457325" cy="23304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Meta model#1</a:t>
                    </a:r>
                    <a:endParaRPr lang="en-US" sz="14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0" name="Rectangle 39"/>
                <p:cNvSpPr/>
                <p:nvPr/>
              </p:nvSpPr>
              <p:spPr>
                <a:xfrm>
                  <a:off x="9592321" y="3151570"/>
                  <a:ext cx="1457447" cy="23304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Meta model#2</a:t>
                  </a:r>
                  <a:endParaRPr lang="en-US" sz="14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65567" y="2918493"/>
                  <a:ext cx="2026553" cy="91440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Text Box 96"/>
                <p:cNvSpPr txBox="1"/>
                <p:nvPr/>
              </p:nvSpPr>
              <p:spPr>
                <a:xfrm>
                  <a:off x="6546325" y="2576863"/>
                  <a:ext cx="1706307" cy="26067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Local </a:t>
                  </a:r>
                  <a:r>
                    <a:rPr lang="fr-FR" sz="1600" dirty="0" err="1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ontology</a:t>
                  </a:r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#</a:t>
                  </a:r>
                  <a:r>
                    <a:rPr lang="fr-FR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sz="20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9299634" y="2918493"/>
                  <a:ext cx="2026553" cy="91440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Text Box 100"/>
                <p:cNvSpPr txBox="1"/>
                <p:nvPr/>
              </p:nvSpPr>
              <p:spPr>
                <a:xfrm>
                  <a:off x="9722059" y="2577014"/>
                  <a:ext cx="1706173" cy="19182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Local </a:t>
                  </a:r>
                  <a:r>
                    <a:rPr lang="fr-FR" sz="1600" dirty="0" err="1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ontology</a:t>
                  </a:r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#</a:t>
                  </a:r>
                  <a:r>
                    <a:rPr lang="fr-FR" sz="1600" dirty="0">
                      <a:solidFill>
                        <a:schemeClr val="bg2">
                          <a:lumMod val="25000"/>
                        </a:schemeClr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00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4" name="Right Arrow 63"/>
              <p:cNvSpPr/>
              <p:nvPr/>
            </p:nvSpPr>
            <p:spPr>
              <a:xfrm>
                <a:off x="4665674" y="2951626"/>
                <a:ext cx="1497225" cy="367454"/>
              </a:xfrm>
              <a:prstGeom prst="rightArrow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297871" y="3396669"/>
              <a:ext cx="858907" cy="896683"/>
              <a:chOff x="7618635" y="192442"/>
              <a:chExt cx="858907" cy="896683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8042113" y="192442"/>
                <a:ext cx="435429" cy="4642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Decision 83"/>
              <p:cNvSpPr/>
              <p:nvPr/>
            </p:nvSpPr>
            <p:spPr>
              <a:xfrm>
                <a:off x="7618635" y="376743"/>
                <a:ext cx="712382" cy="712382"/>
              </a:xfrm>
              <a:prstGeom prst="flowChartDecision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8103430" y="288135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8103430" y="376743"/>
                <a:ext cx="303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8103430" y="465352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7629249" y="555484"/>
                <a:ext cx="8136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latin typeface="+mj-lt"/>
                    <a:cs typeface="Times New Roman" panose="02020603050405020304" pitchFamily="18" charset="0"/>
                  </a:rPr>
                  <a:t>Device</a:t>
                </a:r>
                <a:endParaRPr lang="en-US" sz="1600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11085883" y="3397995"/>
              <a:ext cx="858907" cy="896683"/>
              <a:chOff x="7618635" y="192442"/>
              <a:chExt cx="858907" cy="896683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8042113" y="192442"/>
                <a:ext cx="435429" cy="4642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Decision 90"/>
              <p:cNvSpPr/>
              <p:nvPr/>
            </p:nvSpPr>
            <p:spPr>
              <a:xfrm>
                <a:off x="7618635" y="376743"/>
                <a:ext cx="712382" cy="712382"/>
              </a:xfrm>
              <a:prstGeom prst="flowChartDecision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8103430" y="288135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8103430" y="376743"/>
                <a:ext cx="303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H="1">
                <a:off x="8103430" y="465352"/>
                <a:ext cx="2275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7621298" y="555484"/>
                <a:ext cx="8136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latin typeface="+mj-lt"/>
                    <a:cs typeface="Times New Roman" panose="02020603050405020304" pitchFamily="18" charset="0"/>
                  </a:rPr>
                  <a:t>Device</a:t>
                </a:r>
                <a:endParaRPr lang="en-US" sz="1600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147" y="664019"/>
            <a:ext cx="8749658" cy="605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Integration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444" y="864466"/>
            <a:ext cx="11626896" cy="211881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Knowledge base (information storage)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ABox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the Model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(Assertion facts)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TBox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the Meta Model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(Terminological knowledge)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Reasoning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(Infer implicit facts from explicit facts)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Queries</a:t>
            </a:r>
            <a:endParaRPr lang="en-US" sz="2400" b="1" u="sng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444" y="2873894"/>
            <a:ext cx="11811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Ambient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systems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have to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integrate heterogeneous models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&amp; meta models unknown @design time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Need integration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(enrichment)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@run </a:t>
            </a:r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time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(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Web Services for Devices (UPnP, WS-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*)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with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discovery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&amp;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eventing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 mechanisms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)…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5854" y="4295040"/>
            <a:ext cx="10471322" cy="2153034"/>
            <a:chOff x="835854" y="4295040"/>
            <a:chExt cx="10471322" cy="21530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54" y="4295040"/>
              <a:ext cx="3551219" cy="215303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06326" y="4375114"/>
              <a:ext cx="68008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Property level </a:t>
              </a:r>
            </a:p>
            <a:p>
              <a:r>
                <a:rPr lang="en-US" sz="28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What is the current temperature of the oven ?</a:t>
              </a:r>
              <a:r>
                <a:rPr lang="en-US" sz="2800" i="1" dirty="0" smtClean="0">
                  <a:latin typeface="+mj-lt"/>
                </a:rPr>
                <a:t> </a:t>
              </a:r>
              <a:endParaRPr lang="en-US" sz="2800" i="1" dirty="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8894" y="4063984"/>
            <a:ext cx="11886520" cy="2507390"/>
            <a:chOff x="104775" y="2228352"/>
            <a:chExt cx="11886520" cy="25073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423" y="2228352"/>
              <a:ext cx="3547872" cy="25073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4775" y="3097961"/>
              <a:ext cx="83386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Instance level</a:t>
              </a:r>
            </a:p>
            <a:p>
              <a:r>
                <a:rPr lang="en-US" sz="28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What </a:t>
              </a:r>
              <a:r>
                <a:rPr lang="en-US" sz="2800" i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are currently the </a:t>
              </a:r>
              <a:r>
                <a:rPr lang="en-US" sz="28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appliances </a:t>
              </a:r>
              <a:r>
                <a:rPr lang="en-US" sz="2800" i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present in the kitchen?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056" y="4121883"/>
            <a:ext cx="11273193" cy="2492888"/>
            <a:chOff x="504825" y="4135531"/>
            <a:chExt cx="11234734" cy="24928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25" y="4135531"/>
              <a:ext cx="3547872" cy="24928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176523" y="4957909"/>
              <a:ext cx="75630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Terminological level</a:t>
              </a:r>
            </a:p>
            <a:p>
              <a:r>
                <a:rPr lang="en-US" sz="2800" i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What are the domestic appliances available to grill?</a:t>
              </a:r>
            </a:p>
          </p:txBody>
        </p:sp>
      </p:grpSp>
      <p:sp>
        <p:nvSpPr>
          <p:cNvPr id="18" name="Can 17"/>
          <p:cNvSpPr/>
          <p:nvPr/>
        </p:nvSpPr>
        <p:spPr>
          <a:xfrm>
            <a:off x="10408257" y="590788"/>
            <a:ext cx="1191742" cy="1146173"/>
          </a:xfrm>
          <a:prstGeom prst="can">
            <a:avLst/>
          </a:prstGeom>
          <a:solidFill>
            <a:srgbClr val="D1E0C3"/>
          </a:solidFill>
          <a:ln w="19050">
            <a:solidFill>
              <a:srgbClr val="D1E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3B3838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Knowledge </a:t>
            </a:r>
            <a:r>
              <a:rPr lang="en-US" sz="1400" b="1" dirty="0" smtClean="0">
                <a:solidFill>
                  <a:srgbClr val="3B3838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endParaRPr lang="en-US" sz="14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3B3838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 err="1" smtClean="0">
                <a:solidFill>
                  <a:srgbClr val="3B383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ABox</a:t>
            </a:r>
            <a:r>
              <a:rPr lang="en-US" sz="1400" b="1" dirty="0" smtClean="0">
                <a:solidFill>
                  <a:srgbClr val="3B383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dirty="0" err="1" smtClean="0">
                <a:solidFill>
                  <a:srgbClr val="3B383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TBox</a:t>
            </a:r>
            <a:r>
              <a:rPr lang="en-US" sz="1400" b="1" dirty="0" smtClean="0">
                <a:solidFill>
                  <a:srgbClr val="3B383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56483" y="2200888"/>
            <a:ext cx="1695290" cy="4992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28991" y="2143795"/>
            <a:ext cx="172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+mj-lt"/>
                <a:cs typeface="Times New Roman" panose="02020603050405020304" pitchFamily="18" charset="0"/>
              </a:rPr>
              <a:t>Ambient application</a:t>
            </a:r>
            <a:endParaRPr lang="en-US" i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849869" y="1770084"/>
            <a:ext cx="0" cy="365760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1133363" y="1770084"/>
            <a:ext cx="0" cy="36576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990481" y="192442"/>
            <a:ext cx="858907" cy="896683"/>
            <a:chOff x="7618635" y="192442"/>
            <a:chExt cx="858907" cy="896683"/>
          </a:xfrm>
        </p:grpSpPr>
        <p:sp>
          <p:nvSpPr>
            <p:cNvPr id="22" name="Rectangle 21"/>
            <p:cNvSpPr/>
            <p:nvPr/>
          </p:nvSpPr>
          <p:spPr>
            <a:xfrm>
              <a:off x="8042113" y="192442"/>
              <a:ext cx="435429" cy="4642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Decision 22"/>
            <p:cNvSpPr/>
            <p:nvPr/>
          </p:nvSpPr>
          <p:spPr>
            <a:xfrm>
              <a:off x="7618635" y="376743"/>
              <a:ext cx="712382" cy="712382"/>
            </a:xfrm>
            <a:prstGeom prst="flowChartDecision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103430" y="288135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103430" y="376743"/>
              <a:ext cx="303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103430" y="465352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661053" y="547533"/>
              <a:ext cx="81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  <a:cs typeface="Times New Roman" panose="02020603050405020304" pitchFamily="18" charset="0"/>
                </a:rPr>
                <a:t>WSD</a:t>
              </a:r>
              <a:endParaRPr lang="en-US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08151" y="1058752"/>
            <a:ext cx="858907" cy="896683"/>
            <a:chOff x="7618635" y="192442"/>
            <a:chExt cx="858907" cy="896683"/>
          </a:xfrm>
        </p:grpSpPr>
        <p:sp>
          <p:nvSpPr>
            <p:cNvPr id="29" name="Rectangle 28"/>
            <p:cNvSpPr/>
            <p:nvPr/>
          </p:nvSpPr>
          <p:spPr>
            <a:xfrm>
              <a:off x="8042113" y="192442"/>
              <a:ext cx="435429" cy="4642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cision 29"/>
            <p:cNvSpPr/>
            <p:nvPr/>
          </p:nvSpPr>
          <p:spPr>
            <a:xfrm>
              <a:off x="7618635" y="376743"/>
              <a:ext cx="712382" cy="712382"/>
            </a:xfrm>
            <a:prstGeom prst="flowChartDecision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103430" y="288135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103430" y="376743"/>
              <a:ext cx="303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8103430" y="465352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53102" y="547533"/>
              <a:ext cx="81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  <a:cs typeface="Times New Roman" panose="02020603050405020304" pitchFamily="18" charset="0"/>
                </a:rPr>
                <a:t>WSD</a:t>
              </a:r>
              <a:endParaRPr lang="en-US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448772" y="192442"/>
            <a:ext cx="858907" cy="896683"/>
            <a:chOff x="7618635" y="192442"/>
            <a:chExt cx="858907" cy="896683"/>
          </a:xfrm>
        </p:grpSpPr>
        <p:sp>
          <p:nvSpPr>
            <p:cNvPr id="36" name="Rectangle 35"/>
            <p:cNvSpPr/>
            <p:nvPr/>
          </p:nvSpPr>
          <p:spPr>
            <a:xfrm>
              <a:off x="8042113" y="192442"/>
              <a:ext cx="435429" cy="4642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Decision 36"/>
            <p:cNvSpPr/>
            <p:nvPr/>
          </p:nvSpPr>
          <p:spPr>
            <a:xfrm>
              <a:off x="7618635" y="376743"/>
              <a:ext cx="712382" cy="712382"/>
            </a:xfrm>
            <a:prstGeom prst="flowChartDecision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103430" y="288135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03430" y="376743"/>
              <a:ext cx="303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8103430" y="465352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661053" y="547533"/>
              <a:ext cx="81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  <a:cs typeface="Times New Roman" panose="02020603050405020304" pitchFamily="18" charset="0"/>
                </a:rPr>
                <a:t>WSD</a:t>
              </a:r>
              <a:endParaRPr lang="en-US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80869" y="1178357"/>
            <a:ext cx="858907" cy="896683"/>
            <a:chOff x="7618635" y="192442"/>
            <a:chExt cx="858907" cy="896683"/>
          </a:xfrm>
        </p:grpSpPr>
        <p:sp>
          <p:nvSpPr>
            <p:cNvPr id="43" name="Rectangle 42"/>
            <p:cNvSpPr/>
            <p:nvPr/>
          </p:nvSpPr>
          <p:spPr>
            <a:xfrm>
              <a:off x="8042113" y="192442"/>
              <a:ext cx="435429" cy="4642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Decision 43"/>
            <p:cNvSpPr/>
            <p:nvPr/>
          </p:nvSpPr>
          <p:spPr>
            <a:xfrm>
              <a:off x="7618635" y="376743"/>
              <a:ext cx="712382" cy="712382"/>
            </a:xfrm>
            <a:prstGeom prst="flowChartDecision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103430" y="288135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103430" y="376743"/>
              <a:ext cx="303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8103430" y="465352"/>
              <a:ext cx="227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7661053" y="547533"/>
              <a:ext cx="81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  <a:cs typeface="Times New Roman" panose="02020603050405020304" pitchFamily="18" charset="0"/>
                </a:rPr>
                <a:t>WSD</a:t>
              </a:r>
              <a:endParaRPr lang="en-US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>
            <a:off x="9593251" y="716495"/>
            <a:ext cx="719591" cy="34225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9897585" y="1290900"/>
            <a:ext cx="408324" cy="13896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9907062" y="1527882"/>
            <a:ext cx="405226" cy="19965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752660" y="148228"/>
                <a:ext cx="813639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660" y="148228"/>
                <a:ext cx="813639" cy="7630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7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94" y="3828692"/>
            <a:ext cx="683819" cy="637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20" y="3825494"/>
            <a:ext cx="635748" cy="6456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5" y="3824403"/>
            <a:ext cx="620233" cy="639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4" y="3827420"/>
            <a:ext cx="633403" cy="63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" y="-731"/>
            <a:ext cx="12192000" cy="8177467"/>
          </a:xfrm>
          <a:prstGeom prst="rect">
            <a:avLst/>
          </a:prstGeom>
        </p:spPr>
      </p:pic>
      <p:sp>
        <p:nvSpPr>
          <p:cNvPr id="96" name="Can 95"/>
          <p:cNvSpPr/>
          <p:nvPr/>
        </p:nvSpPr>
        <p:spPr>
          <a:xfrm>
            <a:off x="4427287" y="3666542"/>
            <a:ext cx="2832533" cy="2541241"/>
          </a:xfrm>
          <a:prstGeom prst="can">
            <a:avLst/>
          </a:prstGeom>
          <a:solidFill>
            <a:srgbClr val="D1E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40475" y="3536733"/>
            <a:ext cx="1457447" cy="927417"/>
            <a:chOff x="364721" y="4252571"/>
            <a:chExt cx="1457447" cy="927417"/>
          </a:xfrm>
        </p:grpSpPr>
        <p:pic>
          <p:nvPicPr>
            <p:cNvPr id="18" name="Picture 17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985" y="4557688"/>
              <a:ext cx="260350" cy="267335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40" y="4646588"/>
              <a:ext cx="613410" cy="5334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64721" y="4252571"/>
              <a:ext cx="1457447" cy="2330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Meta </a:t>
              </a:r>
              <a:r>
                <a:rPr lang="en-US" sz="1600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  <a:endPara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Integration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9654" y="951927"/>
            <a:ext cx="11982734" cy="2118815"/>
          </a:xfrm>
        </p:spPr>
        <p:txBody>
          <a:bodyPr>
            <a:noAutofit/>
          </a:bodyPr>
          <a:lstStyle/>
          <a:p>
            <a:pPr marL="339725" indent="-339725"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Open World Assumption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There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might be new or complementary knowledge description that we are not aware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of.</a:t>
            </a:r>
          </a:p>
          <a:p>
            <a:pPr marL="339725" indent="-339725"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AAA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slogan : </a:t>
            </a:r>
            <a:endParaRPr lang="en-US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nyone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can say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nything about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topic.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100" b="1" dirty="0" smtClean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 </a:t>
            </a:r>
            <a:r>
              <a:rPr lang="en-US" sz="3100" b="1" dirty="0" smtClean="0">
                <a:solidFill>
                  <a:srgbClr val="00B050"/>
                </a:solidFill>
                <a:latin typeface="+mj-lt"/>
              </a:rPr>
              <a:t>Meta model </a:t>
            </a:r>
            <a:r>
              <a:rPr lang="en-US" sz="3100" b="1" dirty="0" smtClean="0">
                <a:solidFill>
                  <a:srgbClr val="00B050"/>
                </a:solidFill>
                <a:latin typeface="+mj-lt"/>
              </a:rPr>
              <a:t>(</a:t>
            </a:r>
            <a:r>
              <a:rPr lang="en-US" sz="3100" b="1" dirty="0" err="1" smtClean="0">
                <a:solidFill>
                  <a:srgbClr val="00B050"/>
                </a:solidFill>
                <a:latin typeface="+mj-lt"/>
              </a:rPr>
              <a:t>TBox</a:t>
            </a:r>
            <a:r>
              <a:rPr lang="en-US" sz="3100" b="1" dirty="0" smtClean="0">
                <a:solidFill>
                  <a:srgbClr val="00B050"/>
                </a:solidFill>
                <a:latin typeface="+mj-lt"/>
              </a:rPr>
              <a:t>) </a:t>
            </a:r>
            <a:r>
              <a:rPr lang="en-US" sz="3100" dirty="0" smtClean="0">
                <a:solidFill>
                  <a:srgbClr val="00B050"/>
                </a:solidFill>
                <a:latin typeface="+mj-lt"/>
              </a:rPr>
              <a:t>heterogeneity </a:t>
            </a:r>
            <a:r>
              <a:rPr lang="en-US" sz="3100" dirty="0" smtClean="0">
                <a:solidFill>
                  <a:srgbClr val="00B050"/>
                </a:solidFill>
                <a:latin typeface="+mj-lt"/>
              </a:rPr>
              <a:t>is good at enriching terms </a:t>
            </a:r>
            <a:r>
              <a:rPr lang="en-US" sz="3100" dirty="0" smtClean="0">
                <a:solidFill>
                  <a:srgbClr val="00B050"/>
                </a:solidFill>
                <a:latin typeface="+mj-lt"/>
              </a:rPr>
              <a:t>meanings. </a:t>
            </a:r>
            <a:endParaRPr lang="en-US" sz="310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44603" y="3275463"/>
            <a:ext cx="496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facts </a:t>
            </a:r>
            <a:r>
              <a:rPr lang="en-US" dirty="0" smtClean="0"/>
              <a:t>: Subsumption, equivalence, disjointure</a:t>
            </a:r>
          </a:p>
          <a:p>
            <a:r>
              <a:rPr lang="en-US" b="1" dirty="0" smtClean="0"/>
              <a:t>Integrity checking </a:t>
            </a:r>
            <a:r>
              <a:rPr lang="en-US" dirty="0" smtClean="0"/>
              <a:t>: coherency, consistency, etc…</a:t>
            </a:r>
            <a:endParaRPr lang="en-US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59" y="4907076"/>
            <a:ext cx="2820310" cy="994044"/>
          </a:xfrm>
          <a:prstGeom prst="rect">
            <a:avLst/>
          </a:prstGeom>
        </p:spPr>
      </p:pic>
      <p:sp>
        <p:nvSpPr>
          <p:cNvPr id="90" name="Text Box 284"/>
          <p:cNvSpPr txBox="1"/>
          <p:nvPr/>
        </p:nvSpPr>
        <p:spPr>
          <a:xfrm>
            <a:off x="4742703" y="5412950"/>
            <a:ext cx="2208244" cy="3829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Knowledge Base</a:t>
            </a:r>
            <a:endParaRPr lang="en-US" sz="28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30559" y="3665058"/>
            <a:ext cx="2832533" cy="2642557"/>
          </a:xfrm>
          <a:prstGeom prst="ellipse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ular Callout 84"/>
          <p:cNvSpPr/>
          <p:nvPr/>
        </p:nvSpPr>
        <p:spPr>
          <a:xfrm>
            <a:off x="7588710" y="5483387"/>
            <a:ext cx="4105142" cy="1251958"/>
          </a:xfrm>
          <a:prstGeom prst="wedgeRoundRectCallout">
            <a:avLst>
              <a:gd name="adj1" fmla="val -36005"/>
              <a:gd name="adj2" fmla="val -70818"/>
              <a:gd name="adj3" fmla="val 16667"/>
            </a:avLst>
          </a:prstGeom>
          <a:solidFill>
            <a:schemeClr val="accent4">
              <a:lumMod val="20000"/>
              <a:lumOff val="80000"/>
              <a:alpha val="39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7624420" y="5585965"/>
            <a:ext cx="3620770" cy="1048152"/>
            <a:chOff x="0" y="0"/>
            <a:chExt cx="3621024" cy="1048228"/>
          </a:xfrm>
        </p:grpSpPr>
        <p:grpSp>
          <p:nvGrpSpPr>
            <p:cNvPr id="70" name="Group 69"/>
            <p:cNvGrpSpPr/>
            <p:nvPr/>
          </p:nvGrpSpPr>
          <p:grpSpPr>
            <a:xfrm>
              <a:off x="0" y="0"/>
              <a:ext cx="3299156" cy="1048228"/>
              <a:chOff x="0" y="0"/>
              <a:chExt cx="3299156" cy="104822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0" y="0"/>
                <a:ext cx="3299156" cy="1048228"/>
                <a:chOff x="0" y="0"/>
                <a:chExt cx="3299156" cy="1048228"/>
              </a:xfrm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307238" y="146304"/>
                  <a:ext cx="2677363" cy="901924"/>
                  <a:chOff x="0" y="0"/>
                  <a:chExt cx="2677363" cy="901924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0" y="0"/>
                    <a:ext cx="2677363" cy="901924"/>
                    <a:chOff x="0" y="0"/>
                    <a:chExt cx="2677363" cy="901924"/>
                  </a:xfrm>
                </p:grpSpPr>
                <p:grpSp>
                  <p:nvGrpSpPr>
                    <p:cNvPr id="78" name="Group 77"/>
                    <p:cNvGrpSpPr/>
                    <p:nvPr/>
                  </p:nvGrpSpPr>
                  <p:grpSpPr>
                    <a:xfrm>
                      <a:off x="0" y="0"/>
                      <a:ext cx="2677363" cy="901924"/>
                      <a:chOff x="0" y="0"/>
                      <a:chExt cx="2677363" cy="901924"/>
                    </a:xfrm>
                  </p:grpSpPr>
                  <p:sp>
                    <p:nvSpPr>
                      <p:cNvPr id="80" name="Rectangle 79"/>
                      <p:cNvSpPr/>
                      <p:nvPr/>
                    </p:nvSpPr>
                    <p:spPr>
                      <a:xfrm>
                        <a:off x="0" y="0"/>
                        <a:ext cx="1236269" cy="2852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Ontology A</a:t>
                        </a:r>
                        <a:endPara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1" name="Rectangle 80"/>
                      <p:cNvSpPr/>
                      <p:nvPr/>
                    </p:nvSpPr>
                    <p:spPr>
                      <a:xfrm>
                        <a:off x="1441094" y="0"/>
                        <a:ext cx="1236269" cy="2852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Ontology B</a:t>
                        </a:r>
                        <a:endPara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538115" y="616809"/>
                        <a:ext cx="1613665" cy="2851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Correspondences</a:t>
                        </a:r>
                        <a:endPara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cxnSp>
                  <p:nvCxnSpPr>
                    <p:cNvPr id="79" name="Straight Arrow Connector 78"/>
                    <p:cNvCxnSpPr>
                      <a:stCxn id="82" idx="0"/>
                      <a:endCxn id="80" idx="2"/>
                    </p:cNvCxnSpPr>
                    <p:nvPr/>
                  </p:nvCxnSpPr>
                  <p:spPr>
                    <a:xfrm flipH="1" flipV="1">
                      <a:off x="618135" y="285292"/>
                      <a:ext cx="726812" cy="331518"/>
                    </a:xfrm>
                    <a:prstGeom prst="straightConnector1">
                      <a:avLst/>
                    </a:prstGeom>
                    <a:ln w="190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7" name="Straight Arrow Connector 76"/>
                  <p:cNvCxnSpPr>
                    <a:stCxn id="82" idx="0"/>
                    <a:endCxn id="81" idx="2"/>
                  </p:cNvCxnSpPr>
                  <p:nvPr/>
                </p:nvCxnSpPr>
                <p:spPr>
                  <a:xfrm flipV="1">
                    <a:off x="1344947" y="285292"/>
                    <a:ext cx="714282" cy="331518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Oval 74"/>
                <p:cNvSpPr/>
                <p:nvPr/>
              </p:nvSpPr>
              <p:spPr>
                <a:xfrm>
                  <a:off x="0" y="0"/>
                  <a:ext cx="3299156" cy="555955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73" name="Curved Connector 72"/>
              <p:cNvCxnSpPr>
                <a:stCxn id="75" idx="6"/>
                <a:endCxn id="82" idx="3"/>
              </p:cNvCxnSpPr>
              <p:nvPr/>
            </p:nvCxnSpPr>
            <p:spPr>
              <a:xfrm flipH="1">
                <a:off x="2459017" y="277978"/>
                <a:ext cx="840139" cy="627693"/>
              </a:xfrm>
              <a:prstGeom prst="curvedConnector3">
                <a:avLst>
                  <a:gd name="adj1" fmla="val -27212"/>
                </a:avLst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 Box 284"/>
            <p:cNvSpPr txBox="1"/>
            <p:nvPr/>
          </p:nvSpPr>
          <p:spPr>
            <a:xfrm>
              <a:off x="2567635" y="538917"/>
              <a:ext cx="1053389" cy="2633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>
                  <a:solidFill>
                    <a:schemeClr val="bg2">
                      <a:lumMod val="2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Alignment</a:t>
              </a:r>
              <a:endPara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Isosceles Triangle 4"/>
          <p:cNvSpPr/>
          <p:nvPr/>
        </p:nvSpPr>
        <p:spPr>
          <a:xfrm rot="5400000">
            <a:off x="5743685" y="6100781"/>
            <a:ext cx="296334" cy="409041"/>
          </a:xfrm>
          <a:prstGeom prst="triangle">
            <a:avLst>
              <a:gd name="adj" fmla="val 5097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65624" y="4602472"/>
            <a:ext cx="2019454" cy="83425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70" y="4602936"/>
            <a:ext cx="569812" cy="569812"/>
          </a:xfrm>
          <a:prstGeom prst="rect">
            <a:avLst/>
          </a:prstGeom>
        </p:spPr>
      </p:pic>
      <p:sp>
        <p:nvSpPr>
          <p:cNvPr id="95" name="Text Box 284"/>
          <p:cNvSpPr txBox="1"/>
          <p:nvPr/>
        </p:nvSpPr>
        <p:spPr>
          <a:xfrm>
            <a:off x="8721075" y="4538493"/>
            <a:ext cx="2857781" cy="2633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Alignment (syntactic, structural)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threshold value</a:t>
            </a:r>
            <a:endParaRPr lang="en-US" sz="1600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Isosceles Triangle 66"/>
          <p:cNvSpPr/>
          <p:nvPr/>
        </p:nvSpPr>
        <p:spPr>
          <a:xfrm rot="19201799">
            <a:off x="6857689" y="4027552"/>
            <a:ext cx="296334" cy="409041"/>
          </a:xfrm>
          <a:prstGeom prst="triangle">
            <a:avLst>
              <a:gd name="adj" fmla="val 5097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ular Callout 88"/>
          <p:cNvSpPr/>
          <p:nvPr/>
        </p:nvSpPr>
        <p:spPr>
          <a:xfrm>
            <a:off x="7144603" y="3259309"/>
            <a:ext cx="4898533" cy="693103"/>
          </a:xfrm>
          <a:prstGeom prst="wedgeRoundRectCallout">
            <a:avLst>
              <a:gd name="adj1" fmla="val -56483"/>
              <a:gd name="adj2" fmla="val 33543"/>
              <a:gd name="adj3" fmla="val 16667"/>
            </a:avLst>
          </a:prstGeom>
          <a:solidFill>
            <a:schemeClr val="accent4">
              <a:lumMod val="20000"/>
              <a:lumOff val="80000"/>
              <a:alpha val="39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22497" y="3609470"/>
            <a:ext cx="1852074" cy="6213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14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094" y="4724014"/>
            <a:ext cx="3236121" cy="2016488"/>
            <a:chOff x="47094" y="4724014"/>
            <a:chExt cx="3236121" cy="2016488"/>
          </a:xfrm>
        </p:grpSpPr>
        <p:sp>
          <p:nvSpPr>
            <p:cNvPr id="83" name="Rounded Rectangular Callout 82"/>
            <p:cNvSpPr/>
            <p:nvPr/>
          </p:nvSpPr>
          <p:spPr>
            <a:xfrm>
              <a:off x="47094" y="4724014"/>
              <a:ext cx="3236121" cy="2016488"/>
            </a:xfrm>
            <a:prstGeom prst="wedgeRoundRectCallout">
              <a:avLst>
                <a:gd name="adj1" fmla="val 55390"/>
                <a:gd name="adj2" fmla="val -31151"/>
                <a:gd name="adj3" fmla="val 16667"/>
              </a:avLst>
            </a:prstGeom>
            <a:solidFill>
              <a:schemeClr val="accent4">
                <a:lumMod val="20000"/>
                <a:lumOff val="80000"/>
                <a:alpha val="39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3053" y="4887842"/>
              <a:ext cx="2862601" cy="1711960"/>
              <a:chOff x="213053" y="4887842"/>
              <a:chExt cx="2862601" cy="171196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13053" y="4887842"/>
                <a:ext cx="1057308" cy="775675"/>
                <a:chOff x="0" y="-5"/>
                <a:chExt cx="1057411" cy="775724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0" y="-5"/>
                  <a:ext cx="372694" cy="104007"/>
                </a:xfrm>
                <a:prstGeom prst="roundRect">
                  <a:avLst/>
                </a:prstGeom>
                <a:noFill/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467563" y="553850"/>
                  <a:ext cx="407642" cy="221869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800" dirty="0">
                      <a:solidFill>
                        <a:srgbClr val="262626"/>
                      </a:solidFill>
                      <a:effectLst/>
                      <a:latin typeface="cmr10" panose="020B0500000000000000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URI</a:t>
                  </a:r>
                  <a:endParaRPr lang="en-US" sz="1050" dirty="0"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485369" y="277360"/>
                  <a:ext cx="372694" cy="104007"/>
                </a:xfrm>
                <a:prstGeom prst="roundRect">
                  <a:avLst/>
                </a:prstGeom>
                <a:noFill/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684717" y="0"/>
                  <a:ext cx="372694" cy="104007"/>
                </a:xfrm>
                <a:prstGeom prst="roundRect">
                  <a:avLst/>
                </a:prstGeom>
                <a:noFill/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57" name="Straight Arrow Connector 56"/>
                <p:cNvCxnSpPr>
                  <a:stCxn id="55" idx="0"/>
                  <a:endCxn id="53" idx="2"/>
                </p:cNvCxnSpPr>
                <p:nvPr/>
              </p:nvCxnSpPr>
              <p:spPr>
                <a:xfrm flipH="1" flipV="1">
                  <a:off x="186347" y="104002"/>
                  <a:ext cx="485369" cy="17335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>
                  <a:stCxn id="55" idx="0"/>
                  <a:endCxn id="56" idx="2"/>
                </p:cNvCxnSpPr>
                <p:nvPr/>
              </p:nvCxnSpPr>
              <p:spPr>
                <a:xfrm flipV="1">
                  <a:off x="671716" y="104007"/>
                  <a:ext cx="199348" cy="17335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>
                  <a:stCxn id="54" idx="0"/>
                  <a:endCxn id="55" idx="2"/>
                </p:cNvCxnSpPr>
                <p:nvPr/>
              </p:nvCxnSpPr>
              <p:spPr>
                <a:xfrm flipV="1">
                  <a:off x="671358" y="381367"/>
                  <a:ext cx="358" cy="17248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 rot="10800000">
                <a:off x="213053" y="5824127"/>
                <a:ext cx="1057308" cy="775675"/>
                <a:chOff x="0" y="-5"/>
                <a:chExt cx="1057411" cy="775724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0" y="-5"/>
                  <a:ext cx="372694" cy="104007"/>
                </a:xfrm>
                <a:prstGeom prst="roundRect">
                  <a:avLst/>
                </a:pr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 rot="10800000">
                  <a:off x="467563" y="553850"/>
                  <a:ext cx="407642" cy="22186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800">
                      <a:solidFill>
                        <a:srgbClr val="262626"/>
                      </a:solidFill>
                      <a:effectLst/>
                      <a:latin typeface="cmr10" panose="020B0500000000000000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URI</a:t>
                  </a:r>
                  <a:endParaRPr lang="en-US" sz="1050"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485369" y="277360"/>
                  <a:ext cx="372694" cy="104007"/>
                </a:xfrm>
                <a:prstGeom prst="roundRect">
                  <a:avLst/>
                </a:pr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684717" y="0"/>
                  <a:ext cx="372694" cy="104007"/>
                </a:xfrm>
                <a:prstGeom prst="roundRect">
                  <a:avLst/>
                </a:pr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50" name="Straight Arrow Connector 49"/>
                <p:cNvCxnSpPr>
                  <a:stCxn id="48" idx="0"/>
                  <a:endCxn id="46" idx="2"/>
                </p:cNvCxnSpPr>
                <p:nvPr/>
              </p:nvCxnSpPr>
              <p:spPr>
                <a:xfrm flipH="1" flipV="1">
                  <a:off x="186347" y="104002"/>
                  <a:ext cx="485369" cy="173358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>
                  <a:stCxn id="48" idx="0"/>
                  <a:endCxn id="49" idx="2"/>
                </p:cNvCxnSpPr>
                <p:nvPr/>
              </p:nvCxnSpPr>
              <p:spPr>
                <a:xfrm flipV="1">
                  <a:off x="671716" y="104007"/>
                  <a:ext cx="199348" cy="173353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>
                  <a:stCxn id="47" idx="2"/>
                  <a:endCxn id="48" idx="2"/>
                </p:cNvCxnSpPr>
                <p:nvPr/>
              </p:nvCxnSpPr>
              <p:spPr>
                <a:xfrm rot="10800000" flipH="1">
                  <a:off x="671433" y="381565"/>
                  <a:ext cx="333" cy="172396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1734466" y="5048766"/>
                <a:ext cx="1341188" cy="1343292"/>
                <a:chOff x="901399" y="0"/>
                <a:chExt cx="1341319" cy="1343378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901399" y="0"/>
                  <a:ext cx="1057411" cy="775724"/>
                  <a:chOff x="0" y="-5"/>
                  <a:chExt cx="1057411" cy="775724"/>
                </a:xfrm>
              </p:grpSpPr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0" y="-5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467563" y="553850"/>
                    <a:ext cx="407642" cy="22186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fr-FR" sz="800">
                        <a:solidFill>
                          <a:srgbClr val="262626"/>
                        </a:solidFill>
                        <a:effectLst/>
                        <a:latin typeface="cmr10" panose="020B05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URI</a:t>
                    </a:r>
                    <a:endParaRPr lang="en-US" sz="1050">
                      <a:effectLst/>
                      <a:latin typeface="cmr10" panose="020B0500000000000000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485369" y="277360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684717" y="0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3" name="Straight Arrow Connector 42"/>
                  <p:cNvCxnSpPr>
                    <a:stCxn id="41" idx="0"/>
                    <a:endCxn id="39" idx="2"/>
                  </p:cNvCxnSpPr>
                  <p:nvPr/>
                </p:nvCxnSpPr>
                <p:spPr>
                  <a:xfrm flipH="1" flipV="1">
                    <a:off x="186347" y="104002"/>
                    <a:ext cx="485369" cy="173358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>
                    <a:stCxn id="41" idx="0"/>
                    <a:endCxn id="42" idx="2"/>
                  </p:cNvCxnSpPr>
                  <p:nvPr/>
                </p:nvCxnSpPr>
                <p:spPr>
                  <a:xfrm flipV="1">
                    <a:off x="671716" y="104007"/>
                    <a:ext cx="199348" cy="173353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>
                    <a:stCxn id="40" idx="0"/>
                    <a:endCxn id="41" idx="2"/>
                  </p:cNvCxnSpPr>
                  <p:nvPr/>
                </p:nvCxnSpPr>
                <p:spPr>
                  <a:xfrm flipV="1">
                    <a:off x="671358" y="381367"/>
                    <a:ext cx="358" cy="172483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/>
                <p:cNvGrpSpPr/>
                <p:nvPr/>
              </p:nvGrpSpPr>
              <p:grpSpPr>
                <a:xfrm rot="10800000">
                  <a:off x="1185307" y="775724"/>
                  <a:ext cx="1057411" cy="567654"/>
                  <a:chOff x="-1185307" y="-186298"/>
                  <a:chExt cx="1057411" cy="567654"/>
                </a:xfrm>
              </p:grpSpPr>
              <p:sp>
                <p:nvSpPr>
                  <p:cNvPr id="33" name="Rounded Rectangle 32"/>
                  <p:cNvSpPr/>
                  <p:nvPr/>
                </p:nvSpPr>
                <p:spPr>
                  <a:xfrm>
                    <a:off x="-1185307" y="-186298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Rounded Rectangle 33"/>
                  <p:cNvSpPr/>
                  <p:nvPr/>
                </p:nvSpPr>
                <p:spPr>
                  <a:xfrm>
                    <a:off x="-699938" y="91067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-500590" y="-186293"/>
                    <a:ext cx="372694" cy="104007"/>
                  </a:xfrm>
                  <a:prstGeom prst="roundRect">
                    <a:avLst/>
                  </a:pr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6" name="Straight Arrow Connector 35"/>
                  <p:cNvCxnSpPr>
                    <a:stCxn id="34" idx="0"/>
                    <a:endCxn id="33" idx="2"/>
                  </p:cNvCxnSpPr>
                  <p:nvPr/>
                </p:nvCxnSpPr>
                <p:spPr>
                  <a:xfrm flipH="1" flipV="1">
                    <a:off x="-998960" y="-82291"/>
                    <a:ext cx="485369" cy="173358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>
                    <a:stCxn id="34" idx="0"/>
                    <a:endCxn id="35" idx="2"/>
                  </p:cNvCxnSpPr>
                  <p:nvPr/>
                </p:nvCxnSpPr>
                <p:spPr>
                  <a:xfrm flipV="1">
                    <a:off x="-513591" y="-82286"/>
                    <a:ext cx="199348" cy="173353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>
                    <a:stCxn id="40" idx="2"/>
                    <a:endCxn id="34" idx="2"/>
                  </p:cNvCxnSpPr>
                  <p:nvPr/>
                </p:nvCxnSpPr>
                <p:spPr>
                  <a:xfrm rot="10800000" flipH="1">
                    <a:off x="-515372" y="195074"/>
                    <a:ext cx="1781" cy="186282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163936" y="5772925"/>
                <a:ext cx="714982" cy="368337"/>
              </a:xfrm>
              <a:prstGeom prst="straightConnector1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1163936" y="5341355"/>
                <a:ext cx="688983" cy="263399"/>
              </a:xfrm>
              <a:prstGeom prst="straightConnector1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Oval 21"/>
          <p:cNvSpPr/>
          <p:nvPr/>
        </p:nvSpPr>
        <p:spPr>
          <a:xfrm>
            <a:off x="3497433" y="4621094"/>
            <a:ext cx="2016956" cy="81089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Merging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noProof="1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endParaRPr lang="en-US" sz="2000" b="1" noProof="1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Curved Connector 91"/>
          <p:cNvCxnSpPr>
            <a:endCxn id="22" idx="1"/>
          </p:cNvCxnSpPr>
          <p:nvPr/>
        </p:nvCxnSpPr>
        <p:spPr>
          <a:xfrm>
            <a:off x="2304339" y="3653255"/>
            <a:ext cx="1488470" cy="1086592"/>
          </a:xfrm>
          <a:prstGeom prst="curvedConnector2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284"/>
          <p:cNvSpPr txBox="1"/>
          <p:nvPr/>
        </p:nvSpPr>
        <p:spPr>
          <a:xfrm>
            <a:off x="2354020" y="3441640"/>
            <a:ext cx="2208244" cy="3829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86" grpId="0"/>
      <p:bldP spid="90" grpId="0"/>
      <p:bldP spid="4" grpId="0" animBg="1"/>
      <p:bldP spid="85" grpId="0" animBg="1"/>
      <p:bldP spid="5" grpId="0" animBg="1"/>
      <p:bldP spid="21" grpId="0" animBg="1"/>
      <p:bldP spid="95" grpId="0"/>
      <p:bldP spid="67" grpId="0" animBg="1"/>
      <p:bldP spid="89" grpId="0" animBg="1"/>
      <p:bldP spid="23" grpId="0" animBg="1"/>
      <p:bldP spid="22" grpId="0" animBg="1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"/>
            <a:ext cx="12192000" cy="817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Use-case#1 :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Assisted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living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8" y="1293679"/>
            <a:ext cx="4367012" cy="4983861"/>
          </a:xfrm>
          <a:prstGeom prst="rect">
            <a:avLst/>
          </a:prstGeom>
        </p:spPr>
      </p:pic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575006" y="2010179"/>
            <a:ext cx="1130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Marketplace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718077" y="2010178"/>
            <a:ext cx="1041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1000" dirty="0" err="1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Friend</a:t>
            </a:r>
            <a:r>
              <a:rPr kumimoji="0" lang="fr-FR" altLang="en-US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’s</a:t>
            </a:r>
            <a:r>
              <a:rPr kumimoji="0" lang="fr-FR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home</a:t>
            </a: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17" y="89104"/>
            <a:ext cx="3377366" cy="2534111"/>
          </a:xfrm>
          <a:prstGeom prst="rect">
            <a:avLst/>
          </a:prstGeom>
        </p:spPr>
      </p:pic>
      <p:sp>
        <p:nvSpPr>
          <p:cNvPr id="8" name="Text Box 389"/>
          <p:cNvSpPr txBox="1">
            <a:spLocks noChangeArrowheads="1"/>
          </p:cNvSpPr>
          <p:nvPr/>
        </p:nvSpPr>
        <p:spPr bwMode="auto">
          <a:xfrm>
            <a:off x="5520787" y="6194768"/>
            <a:ext cx="6188075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0" smtClean="0" bmk="_Toc428865302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GB" altLang="en-US" sz="1000" b="0" i="1" u="none" strike="noStrike" cap="none" normalizeH="0" baseline="0" smtClean="0" bmk="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igure </a:t>
            </a:r>
            <a:r>
              <a:rPr kumimoji="0" lang="en-GB" altLang="en-US" sz="1000" b="0" i="1" u="none" strike="noStrike" cap="none" normalizeH="0" baseline="0" smtClean="0" bmk="_Ref428629650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kumimoji="0" lang="en-GB" altLang="en-US" sz="1000" b="0" i="1" u="none" strike="noStrike" cap="none" normalizeH="0" baseline="0" smtClean="0" bmk="_Toc428865302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Use case</a:t>
            </a:r>
            <a:r>
              <a:rPr kumimoji="0" lang="en-US" altLang="en-US" sz="1000" b="0" i="1" u="none" strike="noStrike" cap="none" normalizeH="0" baseline="0" smtClean="0" bmk="_Toc428865302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#1</a:t>
            </a:r>
            <a:r>
              <a:rPr kumimoji="0" lang="en-GB" altLang="en-US" sz="1100" b="0" i="1" u="none" strike="noStrike" cap="none" normalizeH="0" baseline="0" smtClean="0" bmk="_Toc428865302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1000" b="0" i="1" u="none" strike="noStrike" cap="none" normalizeH="0" baseline="0" smtClean="0" bmk="_Toc428865302">
                <a:ln>
                  <a:noFill/>
                </a:ln>
                <a:solidFill>
                  <a:srgbClr val="0D0D0D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execution results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08960" y="2972460"/>
            <a:ext cx="5902960" cy="3494405"/>
            <a:chOff x="50800" y="-146050"/>
            <a:chExt cx="6188710" cy="35261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" y="-146050"/>
              <a:ext cx="6188710" cy="3526155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736600" y="0"/>
              <a:ext cx="5250815" cy="3138170"/>
              <a:chOff x="0" y="0"/>
              <a:chExt cx="5250871" cy="3138738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901700" y="273050"/>
                <a:ext cx="0" cy="2865688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4711700" y="0"/>
                <a:ext cx="0" cy="3132161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4064000" y="0"/>
                <a:ext cx="0" cy="3132161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 Box 390"/>
              <p:cNvSpPr txBox="1"/>
              <p:nvPr/>
            </p:nvSpPr>
            <p:spPr>
              <a:xfrm>
                <a:off x="0" y="2495892"/>
                <a:ext cx="393120" cy="35780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❶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391"/>
              <p:cNvSpPr txBox="1"/>
              <p:nvPr/>
            </p:nvSpPr>
            <p:spPr>
              <a:xfrm>
                <a:off x="2279650" y="2495895"/>
                <a:ext cx="393120" cy="35780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❷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 Box 392"/>
              <p:cNvSpPr txBox="1"/>
              <p:nvPr/>
            </p:nvSpPr>
            <p:spPr>
              <a:xfrm>
                <a:off x="4178300" y="2487109"/>
                <a:ext cx="393120" cy="35780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❸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 Box 393"/>
              <p:cNvSpPr txBox="1"/>
              <p:nvPr/>
            </p:nvSpPr>
            <p:spPr>
              <a:xfrm>
                <a:off x="4857751" y="2487103"/>
                <a:ext cx="393120" cy="35780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❹</a:t>
                </a:r>
                <a:endParaRPr lang="en-US" sz="1050" dirty="0">
                  <a:effectLst/>
                  <a:latin typeface="cmr10" panose="020B05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916998" y="21008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916998" y="2558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mr10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9704" y="4518076"/>
            <a:ext cx="168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Home / shop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↺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86143" y="4518076"/>
            <a:ext cx="13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Home / shop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7167143">
            <a:off x="10243604" y="4545907"/>
            <a:ext cx="168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Home / shop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↺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7098274">
            <a:off x="9570010" y="4518075"/>
            <a:ext cx="168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Home / Friend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" y="1858"/>
            <a:ext cx="12192000" cy="817746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8049532" y="1751645"/>
            <a:ext cx="44616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↺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6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Base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Query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5022" y="6335084"/>
            <a:ext cx="2743200" cy="365125"/>
          </a:xfrm>
        </p:spPr>
        <p:txBody>
          <a:bodyPr/>
          <a:lstStyle/>
          <a:p>
            <a:fld id="{45F2F79D-F039-4945-B65A-BF7160B6D37C}" type="slidenum">
              <a:rPr lang="en-US" smtClean="0"/>
              <a:t>9</a:t>
            </a:fld>
            <a:endParaRPr lang="en-US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524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3676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9531" y="984923"/>
            <a:ext cx="11144416" cy="1084155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How to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query unknown knowledge 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base content and still ensure selection relevancy ?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5504" y="1872760"/>
            <a:ext cx="4065741" cy="2408567"/>
            <a:chOff x="213225" y="0"/>
            <a:chExt cx="3318177" cy="1918971"/>
          </a:xfrm>
        </p:grpSpPr>
        <p:sp>
          <p:nvSpPr>
            <p:cNvPr id="12" name="Text Box 685"/>
            <p:cNvSpPr txBox="1"/>
            <p:nvPr/>
          </p:nvSpPr>
          <p:spPr>
            <a:xfrm>
              <a:off x="1875977" y="118285"/>
              <a:ext cx="520751" cy="40633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28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↺</a:t>
              </a:r>
              <a:endParaRPr lang="en-US" sz="110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13225" y="0"/>
              <a:ext cx="3318177" cy="1918971"/>
              <a:chOff x="213225" y="0"/>
              <a:chExt cx="3318177" cy="191897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13225" y="0"/>
                <a:ext cx="3318177" cy="1918971"/>
                <a:chOff x="213225" y="0"/>
                <a:chExt cx="3318177" cy="1918971"/>
              </a:xfrm>
            </p:grpSpPr>
            <p:sp>
              <p:nvSpPr>
                <p:cNvPr id="18" name="Text Box 686"/>
                <p:cNvSpPr txBox="1"/>
                <p:nvPr/>
              </p:nvSpPr>
              <p:spPr>
                <a:xfrm>
                  <a:off x="2126887" y="128808"/>
                  <a:ext cx="1404515" cy="463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Local </a:t>
                  </a:r>
                  <a:r>
                    <a:rPr lang="fr-FR" sz="1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inferences</a:t>
                  </a:r>
                  <a:endParaRPr lang="en-US" sz="14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Global </a:t>
                  </a:r>
                  <a:r>
                    <a:rPr lang="fr-FR" sz="1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inferences</a:t>
                  </a:r>
                  <a:endParaRPr lang="en-US" sz="14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213225" y="0"/>
                  <a:ext cx="2249323" cy="1918971"/>
                  <a:chOff x="710066" y="0"/>
                  <a:chExt cx="2249323" cy="1918971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710066" y="0"/>
                    <a:ext cx="2249323" cy="1918971"/>
                    <a:chOff x="213225" y="0"/>
                    <a:chExt cx="2249323" cy="1918971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213225" y="0"/>
                      <a:ext cx="2240892" cy="1692998"/>
                      <a:chOff x="213225" y="0"/>
                      <a:chExt cx="2240892" cy="1692998"/>
                    </a:xfrm>
                  </p:grpSpPr>
                  <p:grpSp>
                    <p:nvGrpSpPr>
                      <p:cNvPr id="24" name="Group 23"/>
                      <p:cNvGrpSpPr/>
                      <p:nvPr/>
                    </p:nvGrpSpPr>
                    <p:grpSpPr>
                      <a:xfrm>
                        <a:off x="213225" y="0"/>
                        <a:ext cx="2179158" cy="1633578"/>
                        <a:chOff x="213225" y="0"/>
                        <a:chExt cx="2179158" cy="1633578"/>
                      </a:xfrm>
                    </p:grpSpPr>
                    <p:grpSp>
                      <p:nvGrpSpPr>
                        <p:cNvPr id="26" name="Group 25"/>
                        <p:cNvGrpSpPr/>
                        <p:nvPr/>
                      </p:nvGrpSpPr>
                      <p:grpSpPr>
                        <a:xfrm>
                          <a:off x="411883" y="0"/>
                          <a:ext cx="1980500" cy="1633578"/>
                          <a:chOff x="-430090" y="0"/>
                          <a:chExt cx="1980500" cy="1633578"/>
                        </a:xfrm>
                      </p:grpSpPr>
                      <p:grpSp>
                        <p:nvGrpSpPr>
                          <p:cNvPr id="28" name="Group 27"/>
                          <p:cNvGrpSpPr/>
                          <p:nvPr/>
                        </p:nvGrpSpPr>
                        <p:grpSpPr>
                          <a:xfrm>
                            <a:off x="-430089" y="0"/>
                            <a:ext cx="1980499" cy="1633578"/>
                            <a:chOff x="-430089" y="0"/>
                            <a:chExt cx="1980499" cy="1633578"/>
                          </a:xfrm>
                        </p:grpSpPr>
                        <p:sp>
                          <p:nvSpPr>
                            <p:cNvPr id="30" name="Rectangle 29"/>
                            <p:cNvSpPr/>
                            <p:nvPr/>
                          </p:nvSpPr>
                          <p:spPr>
                            <a:xfrm>
                              <a:off x="-430089" y="1145263"/>
                              <a:ext cx="1980499" cy="488315"/>
                            </a:xfrm>
                            <a:prstGeom prst="rect">
                              <a:avLst/>
                            </a:prstGeom>
                            <a:noFill/>
                            <a:ln w="1905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SPARQL </a:t>
                              </a:r>
                              <a:r>
                                <a:rPr lang="en-US" sz="1400" dirty="0" smtClean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Basic Graph Patterns</a:t>
                              </a:r>
                              <a:endParaRPr lang="en-US" sz="1400" dirty="0"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(</a:t>
                              </a:r>
                              <a:r>
                                <a:rPr lang="en-US" sz="1400" b="1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Model</a:t>
                              </a:r>
                              <a:r>
                                <a:rPr lang="en-US" sz="1400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)</a:t>
                              </a:r>
                              <a:endParaRPr lang="en-US" sz="1400" dirty="0"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31" name="Can 30"/>
                            <p:cNvSpPr/>
                            <p:nvPr/>
                          </p:nvSpPr>
                          <p:spPr>
                            <a:xfrm>
                              <a:off x="22634" y="0"/>
                              <a:ext cx="1076891" cy="896293"/>
                            </a:xfrm>
                            <a:prstGeom prst="can">
                              <a:avLst/>
                            </a:prstGeom>
                            <a:solidFill>
                              <a:srgbClr val="D1E0C3"/>
                            </a:solidFill>
                            <a:ln w="19050">
                              <a:solidFill>
                                <a:srgbClr val="D1E0C3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Knowledge </a:t>
                              </a:r>
                              <a:r>
                                <a:rPr lang="en-US" sz="1400" dirty="0" smtClean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base</a:t>
                              </a:r>
                              <a:endParaRPr lang="en-US" sz="1400" dirty="0"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dirty="0">
                                  <a:solidFill>
                                    <a:srgbClr val="FF0000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(</a:t>
                              </a:r>
                              <a:r>
                                <a:rPr lang="en-US" sz="1400" b="1" dirty="0">
                                  <a:solidFill>
                                    <a:srgbClr val="FF0000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Meta model</a:t>
                              </a:r>
                              <a:r>
                                <a:rPr lang="en-US" sz="1400" dirty="0">
                                  <a:solidFill>
                                    <a:srgbClr val="FF0000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)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29" name="Curved Connector 28"/>
                          <p:cNvCxnSpPr>
                            <a:stCxn id="30" idx="1"/>
                            <a:endCxn id="31" idx="2"/>
                          </p:cNvCxnSpPr>
                          <p:nvPr/>
                        </p:nvCxnSpPr>
                        <p:spPr>
                          <a:xfrm rot="10800000" flipH="1">
                            <a:off x="-430090" y="448146"/>
                            <a:ext cx="452723" cy="941274"/>
                          </a:xfrm>
                          <a:prstGeom prst="curvedConnector3">
                            <a:avLst>
                              <a:gd name="adj1" fmla="val -41210"/>
                            </a:avLst>
                          </a:prstGeom>
                          <a:ln w="1905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7" name="Text Box 585"/>
                        <p:cNvSpPr txBox="1"/>
                        <p:nvPr/>
                      </p:nvSpPr>
                      <p:spPr>
                        <a:xfrm>
                          <a:off x="213225" y="750547"/>
                          <a:ext cx="882713" cy="230863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just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relies on</a:t>
                          </a:r>
                        </a:p>
                      </p:txBody>
                    </p:sp>
                  </p:grpSp>
                  <p:sp>
                    <p:nvSpPr>
                      <p:cNvPr id="25" name="Oval 24"/>
                      <p:cNvSpPr/>
                      <p:nvPr/>
                    </p:nvSpPr>
                    <p:spPr>
                      <a:xfrm>
                        <a:off x="348507" y="1068309"/>
                        <a:ext cx="2105610" cy="624689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bg2">
                            <a:lumMod val="25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23" name="Text Box 599"/>
                    <p:cNvSpPr txBox="1"/>
                    <p:nvPr/>
                  </p:nvSpPr>
                  <p:spPr>
                    <a:xfrm>
                      <a:off x="348508" y="1688159"/>
                      <a:ext cx="2114040" cy="23081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Selection rule (RDF graph)</a:t>
                      </a:r>
                    </a:p>
                  </p:txBody>
                </p:sp>
              </p:grpSp>
              <p:cxnSp>
                <p:nvCxnSpPr>
                  <p:cNvPr id="21" name="Curved Connector 20"/>
                  <p:cNvCxnSpPr>
                    <a:stCxn id="30" idx="0"/>
                    <a:endCxn id="31" idx="3"/>
                  </p:cNvCxnSpPr>
                  <p:nvPr/>
                </p:nvCxnSpPr>
                <p:spPr>
                  <a:xfrm rot="5400000" flipH="1" flipV="1">
                    <a:off x="1774949" y="1020319"/>
                    <a:ext cx="248970" cy="919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" name="Text Box 690"/>
              <p:cNvSpPr txBox="1"/>
              <p:nvPr/>
            </p:nvSpPr>
            <p:spPr>
              <a:xfrm>
                <a:off x="1663142" y="808589"/>
                <a:ext cx="1532809" cy="24218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400" dirty="0" err="1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Entailment</a:t>
                </a:r>
                <a:r>
                  <a:rPr lang="fr-FR" sz="14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regimes</a:t>
                </a:r>
                <a:endParaRPr lang="en-US" sz="14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669977" y="4516175"/>
            <a:ext cx="4252921" cy="2290987"/>
            <a:chOff x="-1" y="267"/>
            <a:chExt cx="3850752" cy="1891400"/>
          </a:xfrm>
        </p:grpSpPr>
        <p:grpSp>
          <p:nvGrpSpPr>
            <p:cNvPr id="34" name="Group 33"/>
            <p:cNvGrpSpPr/>
            <p:nvPr/>
          </p:nvGrpSpPr>
          <p:grpSpPr>
            <a:xfrm>
              <a:off x="-1" y="267"/>
              <a:ext cx="3850752" cy="1891400"/>
              <a:chOff x="-1" y="267"/>
              <a:chExt cx="3850752" cy="18914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-1" y="267"/>
                <a:ext cx="3835157" cy="1891400"/>
                <a:chOff x="-1" y="267"/>
                <a:chExt cx="3835157" cy="1891400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-1" y="267"/>
                  <a:ext cx="3835157" cy="1891400"/>
                  <a:chOff x="-1" y="267"/>
                  <a:chExt cx="3835157" cy="1891400"/>
                </a:xfrm>
              </p:grpSpPr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-1" y="267"/>
                    <a:ext cx="2910659" cy="1891400"/>
                    <a:chOff x="-1" y="267"/>
                    <a:chExt cx="2911155" cy="1891408"/>
                  </a:xfrm>
                </p:grpSpPr>
                <p:sp>
                  <p:nvSpPr>
                    <p:cNvPr id="42" name="Text Box 603"/>
                    <p:cNvSpPr txBox="1"/>
                    <p:nvPr/>
                  </p:nvSpPr>
                  <p:spPr>
                    <a:xfrm>
                      <a:off x="371177" y="1661170"/>
                      <a:ext cx="2539977" cy="23050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Selection rule (OWL 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ontology</a:t>
                      </a: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p:txBody>
                </p: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-1" y="267"/>
                      <a:ext cx="2367054" cy="1692629"/>
                      <a:chOff x="-226337" y="267"/>
                      <a:chExt cx="2367054" cy="1692629"/>
                    </a:xfrm>
                  </p:grpSpPr>
                  <p:sp>
                    <p:nvSpPr>
                      <p:cNvPr id="44" name="Rectangle 43"/>
                      <p:cNvSpPr/>
                      <p:nvPr/>
                    </p:nvSpPr>
                    <p:spPr>
                      <a:xfrm>
                        <a:off x="787652" y="1140737"/>
                        <a:ext cx="1276539" cy="24366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2">
                            <a:lumMod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b="1" dirty="0">
                            <a:solidFill>
                              <a:srgbClr val="3B3838"/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Meta </a:t>
                        </a:r>
                        <a:r>
                          <a:rPr lang="en-US" sz="1400" b="1" dirty="0" smtClean="0">
                            <a:solidFill>
                              <a:srgbClr val="3B3838"/>
                            </a:solidFill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model_2</a:t>
                        </a:r>
                        <a:endParaRPr lang="en-US" sz="14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>
                        <a:off x="-226337" y="267"/>
                        <a:ext cx="2367054" cy="1692629"/>
                        <a:chOff x="-226337" y="267"/>
                        <a:chExt cx="2367054" cy="1692629"/>
                      </a:xfrm>
                    </p:grpSpPr>
                    <p:grpSp>
                      <p:nvGrpSpPr>
                        <p:cNvPr id="46" name="Group 45"/>
                        <p:cNvGrpSpPr/>
                        <p:nvPr/>
                      </p:nvGrpSpPr>
                      <p:grpSpPr>
                        <a:xfrm>
                          <a:off x="-226337" y="267"/>
                          <a:ext cx="2261563" cy="1542396"/>
                          <a:chOff x="-226445" y="267"/>
                          <a:chExt cx="2262654" cy="1542809"/>
                        </a:xfrm>
                      </p:grpSpPr>
                      <p:grpSp>
                        <p:nvGrpSpPr>
                          <p:cNvPr id="49" name="Group 48"/>
                          <p:cNvGrpSpPr/>
                          <p:nvPr/>
                        </p:nvGrpSpPr>
                        <p:grpSpPr>
                          <a:xfrm>
                            <a:off x="783455" y="267"/>
                            <a:ext cx="1252754" cy="1542809"/>
                            <a:chOff x="-58518" y="267"/>
                            <a:chExt cx="1252754" cy="1542809"/>
                          </a:xfrm>
                        </p:grpSpPr>
                        <p:sp>
                          <p:nvSpPr>
                            <p:cNvPr id="51" name="Can 50"/>
                            <p:cNvSpPr/>
                            <p:nvPr/>
                          </p:nvSpPr>
                          <p:spPr>
                            <a:xfrm>
                              <a:off x="-34018" y="267"/>
                              <a:ext cx="1228254" cy="896293"/>
                            </a:xfrm>
                            <a:prstGeom prst="can">
                              <a:avLst/>
                            </a:prstGeom>
                            <a:solidFill>
                              <a:srgbClr val="D1E0C3"/>
                            </a:solidFill>
                            <a:ln w="19050"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dirty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Knowledge </a:t>
                              </a:r>
                              <a:r>
                                <a:rPr lang="en-US" sz="1400" dirty="0" smtClean="0">
                                  <a:solidFill>
                                    <a:srgbClr val="3B3838"/>
                                  </a:solidFill>
                                  <a:effectLst/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base</a:t>
                              </a:r>
                            </a:p>
                            <a:p>
                              <a:pPr marL="0" marR="0" algn="ctr">
                                <a:lnSpc>
                                  <a:spcPct val="12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400" b="1" dirty="0" smtClean="0">
                                  <a:solidFill>
                                    <a:srgbClr val="3B3838"/>
                                  </a:solidFill>
                                  <a:latin typeface="Calibri Light" panose="020F03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(Meta Model_1)</a:t>
                              </a:r>
                              <a:endParaRPr lang="en-US" sz="1400" b="1" dirty="0"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52" name="Curved Connector 51"/>
                            <p:cNvCxnSpPr>
                              <a:stCxn id="48" idx="1"/>
                              <a:endCxn id="44" idx="1"/>
                            </p:cNvCxnSpPr>
                            <p:nvPr/>
                          </p:nvCxnSpPr>
                          <p:spPr>
                            <a:xfrm rot="10800000" flipH="1">
                              <a:off x="-58518" y="1262447"/>
                              <a:ext cx="4528" cy="280629"/>
                            </a:xfrm>
                            <a:prstGeom prst="curvedConnector3">
                              <a:avLst>
                                <a:gd name="adj1" fmla="val -8052364"/>
                              </a:avLst>
                            </a:prstGeom>
                            <a:ln w="1905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50" name="Text Box 597"/>
                          <p:cNvSpPr txBox="1"/>
                          <p:nvPr/>
                        </p:nvSpPr>
                        <p:spPr>
                          <a:xfrm>
                            <a:off x="-226445" y="1224539"/>
                            <a:ext cx="882713" cy="230863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  <a:effectLst/>
                        </p:spPr>
                        <p:style>
                          <a:lnRef idx="0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just">
                              <a:lnSpc>
                                <a:spcPct val="12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 dirty="0">
                                <a:effectLst/>
                                <a:latin typeface="Calibri Light" panose="020F0302020204030204" pitchFamily="34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relies on</a:t>
                            </a:r>
                          </a:p>
                        </p:txBody>
                      </p:sp>
                    </p:grpSp>
                    <p:sp>
                      <p:nvSpPr>
                        <p:cNvPr id="47" name="Oval 46"/>
                        <p:cNvSpPr/>
                        <p:nvPr/>
                      </p:nvSpPr>
                      <p:spPr>
                        <a:xfrm>
                          <a:off x="688064" y="1068309"/>
                          <a:ext cx="1452653" cy="624587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bg2">
                              <a:lumMod val="25000"/>
                            </a:schemeClr>
                          </a:solidFill>
                          <a:prstDash val="sys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2000"/>
                        </a:p>
                      </p:txBody>
                    </p:sp>
                    <p:sp>
                      <p:nvSpPr>
                        <p:cNvPr id="48" name="Rectangle 47"/>
                        <p:cNvSpPr/>
                        <p:nvPr/>
                      </p:nvSpPr>
                      <p:spPr>
                        <a:xfrm>
                          <a:off x="783125" y="1421394"/>
                          <a:ext cx="1276539" cy="243669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bg2">
                              <a:lumMod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3B3838"/>
                              </a:solidFill>
                              <a:effectLst/>
                              <a:latin typeface="Calibri Light" panose="020F03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en-US" sz="1400" dirty="0">
                            <a:effectLst/>
                            <a:latin typeface="Calibri Light" panose="020F03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41" name="Text Box 692"/>
                  <p:cNvSpPr txBox="1"/>
                  <p:nvPr/>
                </p:nvSpPr>
                <p:spPr>
                  <a:xfrm>
                    <a:off x="2470350" y="202905"/>
                    <a:ext cx="1364806" cy="46355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just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fr-FR" sz="14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Local </a:t>
                    </a:r>
                    <a:r>
                      <a:rPr lang="fr-FR" sz="1400" dirty="0" err="1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inferences</a:t>
                    </a:r>
                    <a:endParaRPr lang="en-US" sz="1400" dirty="0"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0" marR="0" algn="just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fr-FR" sz="14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Global </a:t>
                    </a:r>
                    <a:r>
                      <a:rPr lang="fr-FR" sz="1400" dirty="0" err="1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inferences</a:t>
                    </a:r>
                    <a:endParaRPr lang="en-US" sz="1400" dirty="0"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9" name="Text Box 693"/>
                <p:cNvSpPr txBox="1"/>
                <p:nvPr/>
              </p:nvSpPr>
              <p:spPr>
                <a:xfrm>
                  <a:off x="2188407" y="216708"/>
                  <a:ext cx="520751" cy="40633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2800" dirty="0">
                      <a:effectLst/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↺</a:t>
                  </a:r>
                  <a:endParaRPr lang="en-US" sz="1100" dirty="0">
                    <a:effectLst/>
                    <a:latin typeface="cmr10" panose="020B0500000000000000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7" name="Text Box 695"/>
              <p:cNvSpPr txBox="1"/>
              <p:nvPr/>
            </p:nvSpPr>
            <p:spPr>
              <a:xfrm>
                <a:off x="2609669" y="1224207"/>
                <a:ext cx="1241082" cy="2209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4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Local </a:t>
                </a:r>
                <a:r>
                  <a:rPr lang="fr-FR" sz="1400" dirty="0" err="1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inferences</a:t>
                </a:r>
                <a:endParaRPr lang="en-US" sz="1400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 Box 697"/>
            <p:cNvSpPr txBox="1"/>
            <p:nvPr/>
          </p:nvSpPr>
          <p:spPr>
            <a:xfrm>
              <a:off x="2305367" y="1098325"/>
              <a:ext cx="520751" cy="40633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28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↺</a:t>
              </a:r>
              <a:endParaRPr lang="en-US" sz="1100" dirty="0"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137991" y="2569156"/>
            <a:ext cx="4754880" cy="1178292"/>
            <a:chOff x="7137991" y="2569156"/>
            <a:chExt cx="4754880" cy="1178292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4650" y="2819285"/>
              <a:ext cx="566977" cy="566977"/>
            </a:xfrm>
            <a:prstGeom prst="rect">
              <a:avLst/>
            </a:prstGeom>
          </p:spPr>
        </p:pic>
        <p:cxnSp>
          <p:nvCxnSpPr>
            <p:cNvPr id="116" name="Curved Connector 115"/>
            <p:cNvCxnSpPr>
              <a:stCxn id="102" idx="3"/>
              <a:endCxn id="109" idx="1"/>
            </p:cNvCxnSpPr>
            <p:nvPr/>
          </p:nvCxnSpPr>
          <p:spPr>
            <a:xfrm rot="16200000" flipH="1">
              <a:off x="7635334" y="2337624"/>
              <a:ext cx="1028139" cy="1491204"/>
            </a:xfrm>
            <a:prstGeom prst="curvedConnector2">
              <a:avLst/>
            </a:prstGeom>
            <a:ln w="190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/>
            <p:cNvGrpSpPr/>
            <p:nvPr/>
          </p:nvGrpSpPr>
          <p:grpSpPr>
            <a:xfrm>
              <a:off x="8808135" y="2836861"/>
              <a:ext cx="1452277" cy="910587"/>
              <a:chOff x="7627920" y="3028255"/>
              <a:chExt cx="1452277" cy="91058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714790" y="3075169"/>
                <a:ext cx="1282316" cy="835355"/>
                <a:chOff x="7714790" y="3298460"/>
                <a:chExt cx="1282316" cy="835355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7716373" y="3298460"/>
                  <a:ext cx="1280733" cy="24366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Meta </a:t>
                  </a: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model_2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7716373" y="3589748"/>
                  <a:ext cx="1276208" cy="24366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Model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714790" y="3890147"/>
                  <a:ext cx="1276208" cy="24366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Alignment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1" name="Oval 120"/>
              <p:cNvSpPr/>
              <p:nvPr/>
            </p:nvSpPr>
            <p:spPr>
              <a:xfrm>
                <a:off x="7627920" y="3028255"/>
                <a:ext cx="1452277" cy="910587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140" name="Straight Connector 139"/>
            <p:cNvCxnSpPr/>
            <p:nvPr/>
          </p:nvCxnSpPr>
          <p:spPr>
            <a:xfrm flipH="1">
              <a:off x="7137991" y="2759105"/>
              <a:ext cx="4754880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6790129" y="1673108"/>
            <a:ext cx="4972508" cy="951906"/>
            <a:chOff x="6790129" y="1673108"/>
            <a:chExt cx="4972508" cy="951906"/>
          </a:xfrm>
        </p:grpSpPr>
        <p:grpSp>
          <p:nvGrpSpPr>
            <p:cNvPr id="91" name="Group 90"/>
            <p:cNvGrpSpPr/>
            <p:nvPr/>
          </p:nvGrpSpPr>
          <p:grpSpPr>
            <a:xfrm>
              <a:off x="11065487" y="1756704"/>
              <a:ext cx="697150" cy="622526"/>
              <a:chOff x="0" y="314272"/>
              <a:chExt cx="697713" cy="623381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728" y="314272"/>
                <a:ext cx="260985" cy="26797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02983"/>
                <a:ext cx="614045" cy="534670"/>
              </a:xfrm>
              <a:prstGeom prst="rect">
                <a:avLst/>
              </a:prstGeom>
            </p:spPr>
          </p:pic>
        </p:grpSp>
        <p:sp>
          <p:nvSpPr>
            <p:cNvPr id="102" name="Can 101"/>
            <p:cNvSpPr/>
            <p:nvPr/>
          </p:nvSpPr>
          <p:spPr>
            <a:xfrm>
              <a:off x="6790129" y="1673108"/>
              <a:ext cx="1227344" cy="896049"/>
            </a:xfrm>
            <a:prstGeom prst="can">
              <a:avLst/>
            </a:prstGeom>
            <a:solidFill>
              <a:srgbClr val="D1E0C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3B3838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  <a:r>
                <a:rPr lang="en-US" sz="1200" dirty="0" smtClean="0">
                  <a:solidFill>
                    <a:srgbClr val="3B3838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3B3838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(Meta Model_1)</a:t>
              </a:r>
              <a:endParaRPr lang="en-US" sz="12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8814834" y="1780822"/>
              <a:ext cx="1452277" cy="624584"/>
              <a:chOff x="7634619" y="2142340"/>
              <a:chExt cx="1452277" cy="62458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720898" y="2207331"/>
                <a:ext cx="1276208" cy="517459"/>
                <a:chOff x="7440597" y="2170594"/>
                <a:chExt cx="1276208" cy="517459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7440598" y="2170594"/>
                  <a:ext cx="1270100" cy="236803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Meta </a:t>
                  </a: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model_2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440597" y="2444385"/>
                  <a:ext cx="1276208" cy="24366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Model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0" name="Oval 119"/>
              <p:cNvSpPr/>
              <p:nvPr/>
            </p:nvSpPr>
            <p:spPr>
              <a:xfrm>
                <a:off x="7634619" y="2142340"/>
                <a:ext cx="1452277" cy="624584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41" name="Text Box 603"/>
            <p:cNvSpPr txBox="1"/>
            <p:nvPr/>
          </p:nvSpPr>
          <p:spPr>
            <a:xfrm>
              <a:off x="8263448" y="2394510"/>
              <a:ext cx="2539319" cy="23050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Selection rule (OWL </a:t>
              </a:r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ontology</a:t>
              </a:r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403801" y="1845292"/>
            <a:ext cx="3968461" cy="3420433"/>
            <a:chOff x="7403801" y="1845292"/>
            <a:chExt cx="3968461" cy="3420433"/>
          </a:xfrm>
        </p:grpSpPr>
        <p:grpSp>
          <p:nvGrpSpPr>
            <p:cNvPr id="153" name="Group 152"/>
            <p:cNvGrpSpPr/>
            <p:nvPr/>
          </p:nvGrpSpPr>
          <p:grpSpPr>
            <a:xfrm>
              <a:off x="8817603" y="2379230"/>
              <a:ext cx="2554659" cy="2886495"/>
              <a:chOff x="8817603" y="2379230"/>
              <a:chExt cx="2554659" cy="2886495"/>
            </a:xfrm>
          </p:grpSpPr>
          <p:cxnSp>
            <p:nvCxnSpPr>
              <p:cNvPr id="117" name="Curved Connector 116"/>
              <p:cNvCxnSpPr>
                <a:stCxn id="101" idx="2"/>
                <a:endCxn id="114" idx="3"/>
              </p:cNvCxnSpPr>
              <p:nvPr/>
            </p:nvCxnSpPr>
            <p:spPr>
              <a:xfrm rot="5400000">
                <a:off x="9420741" y="3136601"/>
                <a:ext cx="2708892" cy="1194150"/>
              </a:xfrm>
              <a:prstGeom prst="curvedConnector2">
                <a:avLst/>
              </a:prstGeom>
              <a:ln w="1905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/>
              <p:cNvGrpSpPr/>
              <p:nvPr/>
            </p:nvGrpSpPr>
            <p:grpSpPr>
              <a:xfrm>
                <a:off x="8817603" y="4042205"/>
                <a:ext cx="1452277" cy="1223520"/>
                <a:chOff x="7637388" y="4233599"/>
                <a:chExt cx="1452277" cy="1223520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7720106" y="4276229"/>
                  <a:ext cx="1282316" cy="824722"/>
                  <a:chOff x="7714790" y="3298460"/>
                  <a:chExt cx="1282316" cy="824722"/>
                </a:xfrm>
              </p:grpSpPr>
              <p:sp>
                <p:nvSpPr>
                  <p:cNvPr id="111" name="Rectangle 110"/>
                  <p:cNvSpPr/>
                  <p:nvPr/>
                </p:nvSpPr>
                <p:spPr>
                  <a:xfrm>
                    <a:off x="7716373" y="3298460"/>
                    <a:ext cx="1280733" cy="243668"/>
                  </a:xfrm>
                  <a:prstGeom prst="rect">
                    <a:avLst/>
                  </a:prstGeom>
                  <a:noFill/>
                  <a:ln w="1905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b="1" dirty="0">
                        <a:solidFill>
                          <a:srgbClr val="3B3838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Meta </a:t>
                    </a:r>
                    <a:r>
                      <a:rPr lang="en-US" sz="1200" b="1" dirty="0" smtClean="0">
                        <a:solidFill>
                          <a:srgbClr val="3B3838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model_2</a:t>
                    </a:r>
                    <a:endParaRPr lang="en-US" sz="1200" dirty="0"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7716373" y="3589748"/>
                    <a:ext cx="1276208" cy="243668"/>
                  </a:xfrm>
                  <a:prstGeom prst="rect">
                    <a:avLst/>
                  </a:prstGeom>
                  <a:noFill/>
                  <a:ln w="1905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b="1" dirty="0">
                        <a:solidFill>
                          <a:srgbClr val="3B3838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Model</a:t>
                    </a:r>
                    <a:endParaRPr lang="en-US" sz="1200" dirty="0"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7714790" y="3879514"/>
                    <a:ext cx="1276208" cy="243668"/>
                  </a:xfrm>
                  <a:prstGeom prst="rect">
                    <a:avLst/>
                  </a:prstGeom>
                  <a:noFill/>
                  <a:ln w="1905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b="1" dirty="0" smtClean="0">
                        <a:solidFill>
                          <a:srgbClr val="3B3838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Alignment</a:t>
                    </a:r>
                    <a:endParaRPr lang="en-US" sz="1200" dirty="0"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4" name="Rectangle 113"/>
                <p:cNvSpPr/>
                <p:nvPr/>
              </p:nvSpPr>
              <p:spPr>
                <a:xfrm>
                  <a:off x="7721689" y="5157682"/>
                  <a:ext cx="1276208" cy="24366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Integration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7637388" y="4233599"/>
                  <a:ext cx="1452277" cy="1223520"/>
                </a:xfrm>
                <a:prstGeom prst="ellipse">
                  <a:avLst/>
                </a:prstGeom>
                <a:noFill/>
                <a:ln>
                  <a:solidFill>
                    <a:schemeClr val="bg2">
                      <a:lumMod val="2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133" name="Curved Connector 132"/>
            <p:cNvCxnSpPr>
              <a:stCxn id="101" idx="0"/>
              <a:endCxn id="102" idx="0"/>
            </p:cNvCxnSpPr>
            <p:nvPr/>
          </p:nvCxnSpPr>
          <p:spPr>
            <a:xfrm rot="16200000" flipH="1" flipV="1">
              <a:off x="9362118" y="-113025"/>
              <a:ext cx="51827" cy="3968461"/>
            </a:xfrm>
            <a:prstGeom prst="curvedConnector3">
              <a:avLst>
                <a:gd name="adj1" fmla="val -773313"/>
              </a:avLst>
            </a:prstGeom>
            <a:ln w="190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134451" y="2569157"/>
            <a:ext cx="4795513" cy="3505827"/>
            <a:chOff x="7134451" y="2569157"/>
            <a:chExt cx="4795513" cy="3505827"/>
          </a:xfrm>
        </p:grpSpPr>
        <p:grpSp>
          <p:nvGrpSpPr>
            <p:cNvPr id="155" name="Group 154"/>
            <p:cNvGrpSpPr/>
            <p:nvPr/>
          </p:nvGrpSpPr>
          <p:grpSpPr>
            <a:xfrm>
              <a:off x="7134451" y="2569157"/>
              <a:ext cx="4754880" cy="3505827"/>
              <a:chOff x="7134451" y="2569157"/>
              <a:chExt cx="4754880" cy="35058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5227" y="5508007"/>
                <a:ext cx="566977" cy="566977"/>
              </a:xfrm>
              <a:prstGeom prst="rect">
                <a:avLst/>
              </a:prstGeom>
            </p:spPr>
          </p:pic>
          <p:grpSp>
            <p:nvGrpSpPr>
              <p:cNvPr id="154" name="Group 153"/>
              <p:cNvGrpSpPr/>
              <p:nvPr/>
            </p:nvGrpSpPr>
            <p:grpSpPr>
              <a:xfrm>
                <a:off x="7134451" y="2569157"/>
                <a:ext cx="4754880" cy="3426112"/>
                <a:chOff x="7134451" y="2569157"/>
                <a:chExt cx="4754880" cy="3426112"/>
              </a:xfrm>
            </p:grpSpPr>
            <p:sp>
              <p:nvSpPr>
                <p:cNvPr id="126" name="Rectangle 125"/>
                <p:cNvSpPr/>
                <p:nvPr/>
              </p:nvSpPr>
              <p:spPr>
                <a:xfrm>
                  <a:off x="8899641" y="5596721"/>
                  <a:ext cx="1280733" cy="39854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ts val="12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SUB-GRAPH SIMILARITY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27" name="Curved Connector 126"/>
                <p:cNvCxnSpPr>
                  <a:stCxn id="102" idx="3"/>
                  <a:endCxn id="126" idx="1"/>
                </p:cNvCxnSpPr>
                <p:nvPr/>
              </p:nvCxnSpPr>
              <p:spPr>
                <a:xfrm rot="16200000" flipH="1">
                  <a:off x="6538302" y="3434656"/>
                  <a:ext cx="3226838" cy="1495840"/>
                </a:xfrm>
                <a:prstGeom prst="curvedConnector2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urved Connector 129"/>
                <p:cNvCxnSpPr>
                  <a:stCxn id="122" idx="4"/>
                  <a:endCxn id="126" idx="0"/>
                </p:cNvCxnSpPr>
                <p:nvPr/>
              </p:nvCxnSpPr>
              <p:spPr>
                <a:xfrm rot="5400000">
                  <a:off x="9376377" y="5429356"/>
                  <a:ext cx="330996" cy="3734"/>
                </a:xfrm>
                <a:prstGeom prst="curvedConnector3">
                  <a:avLst>
                    <a:gd name="adj1" fmla="val 50000"/>
                  </a:avLst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7134451" y="5413705"/>
                  <a:ext cx="4754880" cy="0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0171213" y="5568855"/>
                  <a:ext cx="17587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cs typeface="Times New Roman" panose="02020603050405020304" pitchFamily="18" charset="0"/>
                    </a:rPr>
                    <a:t>Similarity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1213" y="5568855"/>
                  <a:ext cx="175875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125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5649036" y="3929126"/>
            <a:ext cx="6549914" cy="2785767"/>
            <a:chOff x="5649036" y="3929126"/>
            <a:chExt cx="6549914" cy="2785767"/>
          </a:xfrm>
        </p:grpSpPr>
        <p:grpSp>
          <p:nvGrpSpPr>
            <p:cNvPr id="54" name="Group 53"/>
            <p:cNvGrpSpPr/>
            <p:nvPr/>
          </p:nvGrpSpPr>
          <p:grpSpPr>
            <a:xfrm>
              <a:off x="5649036" y="5457119"/>
              <a:ext cx="5988643" cy="1257774"/>
              <a:chOff x="5649036" y="5457119"/>
              <a:chExt cx="5988643" cy="1257774"/>
            </a:xfrm>
          </p:grpSpPr>
          <p:grpSp>
            <p:nvGrpSpPr>
              <p:cNvPr id="156" name="Group 155"/>
              <p:cNvGrpSpPr/>
              <p:nvPr/>
            </p:nvGrpSpPr>
            <p:grpSpPr>
              <a:xfrm>
                <a:off x="5649036" y="5457119"/>
                <a:ext cx="4577871" cy="1249022"/>
                <a:chOff x="5649036" y="5457119"/>
                <a:chExt cx="4577871" cy="1249022"/>
              </a:xfrm>
            </p:grpSpPr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59930" y="6139164"/>
                  <a:ext cx="566977" cy="566977"/>
                </a:xfrm>
                <a:prstGeom prst="rect">
                  <a:avLst/>
                </a:prstGeom>
              </p:spPr>
            </p:pic>
            <p:sp>
              <p:nvSpPr>
                <p:cNvPr id="136" name="Rectangle 135"/>
                <p:cNvSpPr/>
                <p:nvPr/>
              </p:nvSpPr>
              <p:spPr>
                <a:xfrm>
                  <a:off x="8903375" y="6250322"/>
                  <a:ext cx="1280733" cy="398548"/>
                </a:xfrm>
                <a:prstGeom prst="rect">
                  <a:avLst/>
                </a:prstGeom>
                <a:noFill/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ts val="12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srgbClr val="3B3838"/>
                      </a:solidFill>
                      <a:effectLst/>
                      <a:latin typeface="Calibri Light" panose="020F03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INSTANCES RANKING</a:t>
                  </a:r>
                  <a:endParaRPr lang="en-US" sz="1200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2" name="Left Brace 141"/>
                <p:cNvSpPr/>
                <p:nvPr/>
              </p:nvSpPr>
              <p:spPr>
                <a:xfrm>
                  <a:off x="7889358" y="5457119"/>
                  <a:ext cx="128115" cy="1243090"/>
                </a:xfrm>
                <a:prstGeom prst="leftBrace">
                  <a:avLst>
                    <a:gd name="adj1" fmla="val 105791"/>
                    <a:gd name="adj2" fmla="val 50591"/>
                  </a:avLst>
                </a:prstGeom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Text Box 603"/>
                    <p:cNvSpPr txBox="1"/>
                    <p:nvPr/>
                  </p:nvSpPr>
                  <p:spPr>
                    <a:xfrm>
                      <a:off x="5649036" y="5654646"/>
                      <a:ext cx="2539319" cy="23050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 xmlns:m="http://schemas.openxmlformats.org/officeDocument/2006/math">
                          <m:r>
                            <a:rPr lang="en-US" sz="36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≡</m:t>
                          </m:r>
                        </m:oMath>
                      </a14:m>
                      <a:r>
                        <a:rPr lang="en-US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Query</a:t>
                      </a:r>
                      <a:endParaRPr lang="en-US" sz="12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Text Box 60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49036" y="5654646"/>
                      <a:ext cx="2539319" cy="230504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13514" b="-316216"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5" name="Curved Connector 144"/>
                <p:cNvCxnSpPr>
                  <a:stCxn id="126" idx="2"/>
                  <a:endCxn id="136" idx="0"/>
                </p:cNvCxnSpPr>
                <p:nvPr/>
              </p:nvCxnSpPr>
              <p:spPr>
                <a:xfrm rot="16200000" flipH="1">
                  <a:off x="9414349" y="6120928"/>
                  <a:ext cx="255053" cy="3734"/>
                </a:xfrm>
                <a:prstGeom prst="curvedConnector3">
                  <a:avLst>
                    <a:gd name="adj1" fmla="val 50000"/>
                  </a:avLst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10178112" y="6184299"/>
                    <a:ext cx="1459567" cy="5305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nary>
                                  <m:naryPr>
                                    <m:chr m:val="⋂"/>
                                    <m:subHide m:val="on"/>
                                    <m:supHide m:val="on"/>
                                    <m:ctrlPr>
                                      <a:rPr lang="en-US" i="1" dirty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i="1" dirty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nary>
                              </m:e>
                            </m: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den>
                        </m:f>
                      </m:oMath>
                    </a14:m>
                    <a:r>
                      <a: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cs typeface="Times New Roman" panose="02020603050405020304" pitchFamily="18" charset="0"/>
                      </a:rPr>
                      <a:t>*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fr-FR" b="1" dirty="0"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a14:m>
                    <a:endParaRPr 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78112" y="6184299"/>
                    <a:ext cx="1459567" cy="53059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46591" b="-29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861414" y="3929126"/>
                  <a:ext cx="298898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latin typeface="+mj-lt"/>
                    </a:rPr>
                    <a:t>Subgraph (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𝐶𝑜𝑛𝑐𝑒𝑝𝑡𝑠</m:t>
                          </m:r>
                        </m:e>
                      </m:d>
                    </m:oMath>
                  </a14:m>
                  <a:r>
                    <a:rPr lang="fr-FR" sz="1600" dirty="0" smtClean="0">
                      <a:latin typeface="+mj-lt"/>
                    </a:rPr>
                    <a:t>)</a:t>
                  </a:r>
                  <a:endParaRPr lang="en-US" sz="16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1414" y="3929126"/>
                  <a:ext cx="2988982" cy="33855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24"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10100086" y="5083286"/>
                  <a:ext cx="2098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err="1" smtClean="0">
                      <a:latin typeface="+mj-lt"/>
                    </a:rPr>
                    <a:t>Rule</a:t>
                  </a:r>
                  <a:r>
                    <a:rPr lang="fr-FR" sz="1600" dirty="0" smtClean="0">
                      <a:latin typeface="+mj-lt"/>
                    </a:rPr>
                    <a:t> 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𝐶𝑜𝑛𝑐𝑒𝑝𝑡𝑠</m:t>
                          </m:r>
                        </m:e>
                      </m:d>
                    </m:oMath>
                  </a14:m>
                  <a:r>
                    <a:rPr lang="fr-FR" sz="1600" dirty="0" smtClean="0">
                      <a:latin typeface="+mj-lt"/>
                    </a:rPr>
                    <a:t>)</a:t>
                  </a:r>
                  <a:endParaRPr lang="en-US" sz="16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0086" y="5083286"/>
                  <a:ext cx="2098864" cy="33855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744"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46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4194</TotalTime>
  <Words>2344</Words>
  <Application>Microsoft Office PowerPoint</Application>
  <PresentationFormat>Widescreen</PresentationFormat>
  <Paragraphs>718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cmr10</vt:lpstr>
      <vt:lpstr>cmtt10</vt:lpstr>
      <vt:lpstr>cmtt12</vt:lpstr>
      <vt:lpstr>Courier New</vt:lpstr>
      <vt:lpstr>Lucida Calligraphy</vt:lpstr>
      <vt:lpstr>Lucida Handwriting</vt:lpstr>
      <vt:lpstr>Times New Roman</vt:lpstr>
      <vt:lpstr>Wingdings</vt:lpstr>
      <vt:lpstr>Office Theme</vt:lpstr>
      <vt:lpstr>  Semantic-Based  Web Services for Devices Selection  in ambient environments (Research project, March-September 2015)</vt:lpstr>
      <vt:lpstr>Introduction (1/2)</vt:lpstr>
      <vt:lpstr>Introduction (2/2)</vt:lpstr>
      <vt:lpstr>Knowledge Modeling (1/2)</vt:lpstr>
      <vt:lpstr>Knowledge Modeling (2/2)</vt:lpstr>
      <vt:lpstr>Knowledge Integration (1/2)</vt:lpstr>
      <vt:lpstr>Knowledge Integration (2/2)</vt:lpstr>
      <vt:lpstr>Use-case#1 : Assisted living</vt:lpstr>
      <vt:lpstr>Knowledge Base Query (selection rules)</vt:lpstr>
      <vt:lpstr>Conclusion (contributions)</vt:lpstr>
      <vt:lpstr>Remaining challenges…</vt:lpstr>
      <vt:lpstr>Publications</vt:lpstr>
      <vt:lpstr>Questions?</vt:lpstr>
      <vt:lpstr>Backup</vt:lpstr>
      <vt:lpstr>Knowledge Modeling (Knowledge types)</vt:lpstr>
      <vt:lpstr>Use-case#2 : Energy consumption optimization  (SWRL based metadata)</vt:lpstr>
      <vt:lpstr>Ontology modeling approaches (1/2)</vt:lpstr>
      <vt:lpstr>Ontology modeling approaches (2/2)</vt:lpstr>
      <vt:lpstr>Semantic heterogeneity vs Knowledge Enrichment</vt:lpstr>
      <vt:lpstr>Description Logics</vt:lpstr>
      <vt:lpstr>OWL computational Complexity</vt:lpstr>
      <vt:lpstr>Reasoners</vt:lpstr>
      <vt:lpstr>TBox Integration process</vt:lpstr>
      <vt:lpstr>ABox Integration process</vt:lpstr>
      <vt:lpstr>Use-case : Selection rules (1/x) </vt:lpstr>
      <vt:lpstr>Use-case : Selection rules (2/x) </vt:lpstr>
      <vt:lpstr>Use-case : Selection rules (3/x) </vt:lpstr>
      <vt:lpstr>Use-case : Selection rules (4/x) </vt:lpstr>
      <vt:lpstr>Use-case : Selection rules (5/x) </vt:lpstr>
      <vt:lpstr>Use-case : Selection rules (6/x) </vt:lpstr>
      <vt:lpstr>Use-case : Selection rules (7/x)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Run-Time knowledge model enrichment in SWoT</dc:title>
  <dc:creator>Gerald Rocher</dc:creator>
  <cp:lastModifiedBy>Gerald Rocher</cp:lastModifiedBy>
  <cp:revision>287</cp:revision>
  <dcterms:created xsi:type="dcterms:W3CDTF">2015-06-25T12:16:07Z</dcterms:created>
  <dcterms:modified xsi:type="dcterms:W3CDTF">2015-09-07T14:10:52Z</dcterms:modified>
</cp:coreProperties>
</file>