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86" r:id="rId3"/>
    <p:sldId id="306" r:id="rId4"/>
    <p:sldId id="372" r:id="rId5"/>
    <p:sldId id="373" r:id="rId6"/>
    <p:sldId id="383" r:id="rId7"/>
    <p:sldId id="384" r:id="rId8"/>
    <p:sldId id="374" r:id="rId9"/>
    <p:sldId id="375" r:id="rId10"/>
    <p:sldId id="376" r:id="rId11"/>
    <p:sldId id="377" r:id="rId12"/>
    <p:sldId id="378" r:id="rId13"/>
    <p:sldId id="379" r:id="rId14"/>
    <p:sldId id="381" r:id="rId15"/>
    <p:sldId id="380" r:id="rId16"/>
    <p:sldId id="382" r:id="rId17"/>
    <p:sldId id="387" r:id="rId18"/>
    <p:sldId id="385" r:id="rId19"/>
    <p:sldId id="29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1" autoAdjust="0"/>
    <p:restoredTop sz="95737" autoAdjust="0"/>
  </p:normalViewPr>
  <p:slideViewPr>
    <p:cSldViewPr>
      <p:cViewPr>
        <p:scale>
          <a:sx n="80" d="100"/>
          <a:sy n="80" d="100"/>
        </p:scale>
        <p:origin x="-109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D1D04-6B02-495B-B353-1EC9598692AE}" type="doc">
      <dgm:prSet loTypeId="urn:microsoft.com/office/officeart/2005/8/layout/pList1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94E5A1-95AF-4B3A-86F1-A62F88B523AF}">
      <dgm:prSet phldrT="[Texte]" custT="1"/>
      <dgm:spPr/>
      <dgm:t>
        <a:bodyPr/>
        <a:lstStyle/>
        <a:p>
          <a:pPr algn="ctr"/>
          <a:r>
            <a:rPr lang="fr-FR" sz="2000" b="1" dirty="0" smtClean="0">
              <a:solidFill>
                <a:schemeClr val="bg1"/>
              </a:solidFill>
            </a:rPr>
            <a:t>Règles de sélection de Services</a:t>
          </a:r>
          <a:endParaRPr lang="fr-FR" sz="2000" dirty="0">
            <a:solidFill>
              <a:schemeClr val="bg1"/>
            </a:solidFill>
          </a:endParaRPr>
        </a:p>
      </dgm:t>
    </dgm:pt>
    <dgm:pt modelId="{EC0B8ACC-3025-47AA-AD84-8876E04DF936}" type="sibTrans" cxnId="{8CBCF6BB-385D-4AEB-AE3B-819FA8676787}">
      <dgm:prSet/>
      <dgm:spPr/>
      <dgm:t>
        <a:bodyPr/>
        <a:lstStyle/>
        <a:p>
          <a:endParaRPr lang="fr-FR"/>
        </a:p>
      </dgm:t>
    </dgm:pt>
    <dgm:pt modelId="{29FFB4D1-94DA-4BBF-82C9-96523BEC374F}" type="parTrans" cxnId="{8CBCF6BB-385D-4AEB-AE3B-819FA8676787}">
      <dgm:prSet/>
      <dgm:spPr/>
      <dgm:t>
        <a:bodyPr/>
        <a:lstStyle/>
        <a:p>
          <a:endParaRPr lang="fr-FR"/>
        </a:p>
      </dgm:t>
    </dgm:pt>
    <dgm:pt modelId="{A0CD7387-A63C-438D-A2FA-0C7368202449}" type="pres">
      <dgm:prSet presAssocID="{78CD1D04-6B02-495B-B353-1EC9598692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478029-F4AC-4D6C-81F5-C28EF2EF65CC}" type="pres">
      <dgm:prSet presAssocID="{E494E5A1-95AF-4B3A-86F1-A62F88B523AF}" presName="compNode" presStyleCnt="0"/>
      <dgm:spPr/>
    </dgm:pt>
    <dgm:pt modelId="{C05D1D00-8191-4CE4-9FBE-891BD5E498E1}" type="pres">
      <dgm:prSet presAssocID="{E494E5A1-95AF-4B3A-86F1-A62F88B523AF}" presName="pictRect" presStyleLbl="node1" presStyleIdx="0" presStyleCnt="1" custScaleX="76272" custScaleY="74079" custLinFactNeighborX="-12148"/>
      <dgm:spPr/>
    </dgm:pt>
    <dgm:pt modelId="{8E6B00A4-B065-421E-86E0-13350BB25DE9}" type="pres">
      <dgm:prSet presAssocID="{E494E5A1-95AF-4B3A-86F1-A62F88B523AF}" presName="textRect" presStyleLbl="revTx" presStyleIdx="0" presStyleCnt="1" custScaleX="76336" custScaleY="92087" custLinFactY="-51045" custLinFactNeighborX="-1218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BCF6BB-385D-4AEB-AE3B-819FA8676787}" srcId="{78CD1D04-6B02-495B-B353-1EC9598692AE}" destId="{E494E5A1-95AF-4B3A-86F1-A62F88B523AF}" srcOrd="0" destOrd="0" parTransId="{29FFB4D1-94DA-4BBF-82C9-96523BEC374F}" sibTransId="{EC0B8ACC-3025-47AA-AD84-8876E04DF936}"/>
    <dgm:cxn modelId="{74EACE1E-D07E-4129-A71D-1635012F2399}" type="presOf" srcId="{78CD1D04-6B02-495B-B353-1EC9598692AE}" destId="{A0CD7387-A63C-438D-A2FA-0C7368202449}" srcOrd="0" destOrd="0" presId="urn:microsoft.com/office/officeart/2005/8/layout/pList1#1"/>
    <dgm:cxn modelId="{D707EB66-45A6-489D-B29C-19EDD4882115}" type="presOf" srcId="{E494E5A1-95AF-4B3A-86F1-A62F88B523AF}" destId="{8E6B00A4-B065-421E-86E0-13350BB25DE9}" srcOrd="0" destOrd="0" presId="urn:microsoft.com/office/officeart/2005/8/layout/pList1#1"/>
    <dgm:cxn modelId="{295C84E4-BB3D-4883-9023-E6424E19F36E}" type="presParOf" srcId="{A0CD7387-A63C-438D-A2FA-0C7368202449}" destId="{A4478029-F4AC-4D6C-81F5-C28EF2EF65CC}" srcOrd="0" destOrd="0" presId="urn:microsoft.com/office/officeart/2005/8/layout/pList1#1"/>
    <dgm:cxn modelId="{D1E33666-6482-4642-ADEC-FA7C077F17E7}" type="presParOf" srcId="{A4478029-F4AC-4D6C-81F5-C28EF2EF65CC}" destId="{C05D1D00-8191-4CE4-9FBE-891BD5E498E1}" srcOrd="0" destOrd="0" presId="urn:microsoft.com/office/officeart/2005/8/layout/pList1#1"/>
    <dgm:cxn modelId="{B0B48D62-DB76-4640-9787-CFB5B1604686}" type="presParOf" srcId="{A4478029-F4AC-4D6C-81F5-C28EF2EF65CC}" destId="{8E6B00A4-B065-421E-86E0-13350BB25DE9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D1D04-6B02-495B-B353-1EC9598692AE}" type="doc">
      <dgm:prSet loTypeId="urn:microsoft.com/office/officeart/2005/8/layout/pList1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94E5A1-95AF-4B3A-86F1-A62F88B523AF}">
      <dgm:prSet phldrT="[Texte]" custT="1"/>
      <dgm:spPr/>
      <dgm:t>
        <a:bodyPr/>
        <a:lstStyle/>
        <a:p>
          <a:pPr algn="ctr"/>
          <a:r>
            <a:rPr lang="fr-FR" sz="2000" b="1" dirty="0" smtClean="0">
              <a:solidFill>
                <a:schemeClr val="bg1"/>
              </a:solidFill>
            </a:rPr>
            <a:t>Base de Connaissance</a:t>
          </a:r>
          <a:endParaRPr lang="fr-FR" sz="2000" dirty="0">
            <a:solidFill>
              <a:schemeClr val="bg1"/>
            </a:solidFill>
          </a:endParaRPr>
        </a:p>
      </dgm:t>
    </dgm:pt>
    <dgm:pt modelId="{EC0B8ACC-3025-47AA-AD84-8876E04DF936}" type="sibTrans" cxnId="{8CBCF6BB-385D-4AEB-AE3B-819FA8676787}">
      <dgm:prSet/>
      <dgm:spPr/>
      <dgm:t>
        <a:bodyPr/>
        <a:lstStyle/>
        <a:p>
          <a:endParaRPr lang="fr-FR"/>
        </a:p>
      </dgm:t>
    </dgm:pt>
    <dgm:pt modelId="{29FFB4D1-94DA-4BBF-82C9-96523BEC374F}" type="parTrans" cxnId="{8CBCF6BB-385D-4AEB-AE3B-819FA8676787}">
      <dgm:prSet/>
      <dgm:spPr/>
      <dgm:t>
        <a:bodyPr/>
        <a:lstStyle/>
        <a:p>
          <a:endParaRPr lang="fr-FR"/>
        </a:p>
      </dgm:t>
    </dgm:pt>
    <dgm:pt modelId="{A0CD7387-A63C-438D-A2FA-0C7368202449}" type="pres">
      <dgm:prSet presAssocID="{78CD1D04-6B02-495B-B353-1EC9598692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478029-F4AC-4D6C-81F5-C28EF2EF65CC}" type="pres">
      <dgm:prSet presAssocID="{E494E5A1-95AF-4B3A-86F1-A62F88B523AF}" presName="compNode" presStyleCnt="0"/>
      <dgm:spPr/>
    </dgm:pt>
    <dgm:pt modelId="{C05D1D00-8191-4CE4-9FBE-891BD5E498E1}" type="pres">
      <dgm:prSet presAssocID="{E494E5A1-95AF-4B3A-86F1-A62F88B523AF}" presName="pictRect" presStyleLbl="node1" presStyleIdx="0" presStyleCnt="1" custScaleX="76272" custScaleY="74079"/>
      <dgm:spPr/>
      <dgm:t>
        <a:bodyPr/>
        <a:lstStyle/>
        <a:p>
          <a:endParaRPr lang="fr-FR"/>
        </a:p>
      </dgm:t>
    </dgm:pt>
    <dgm:pt modelId="{8E6B00A4-B065-421E-86E0-13350BB25DE9}" type="pres">
      <dgm:prSet presAssocID="{E494E5A1-95AF-4B3A-86F1-A62F88B523AF}" presName="textRect" presStyleLbl="revTx" presStyleIdx="0" presStyleCnt="1" custScaleX="76336" custScaleY="92087" custLinFactY="-37913" custLinFactNeighborX="-734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BCF6BB-385D-4AEB-AE3B-819FA8676787}" srcId="{78CD1D04-6B02-495B-B353-1EC9598692AE}" destId="{E494E5A1-95AF-4B3A-86F1-A62F88B523AF}" srcOrd="0" destOrd="0" parTransId="{29FFB4D1-94DA-4BBF-82C9-96523BEC374F}" sibTransId="{EC0B8ACC-3025-47AA-AD84-8876E04DF936}"/>
    <dgm:cxn modelId="{4C36D963-9F4A-40C7-B2D8-19EE1CB0B135}" type="presOf" srcId="{78CD1D04-6B02-495B-B353-1EC9598692AE}" destId="{A0CD7387-A63C-438D-A2FA-0C7368202449}" srcOrd="0" destOrd="0" presId="urn:microsoft.com/office/officeart/2005/8/layout/pList1#2"/>
    <dgm:cxn modelId="{694CBA43-9187-453D-93BB-6A7733F3EAA9}" type="presOf" srcId="{E494E5A1-95AF-4B3A-86F1-A62F88B523AF}" destId="{8E6B00A4-B065-421E-86E0-13350BB25DE9}" srcOrd="0" destOrd="0" presId="urn:microsoft.com/office/officeart/2005/8/layout/pList1#2"/>
    <dgm:cxn modelId="{B7A20F50-01B1-4165-9F6F-FCE6DE60AE5D}" type="presParOf" srcId="{A0CD7387-A63C-438D-A2FA-0C7368202449}" destId="{A4478029-F4AC-4D6C-81F5-C28EF2EF65CC}" srcOrd="0" destOrd="0" presId="urn:microsoft.com/office/officeart/2005/8/layout/pList1#2"/>
    <dgm:cxn modelId="{6C504ED2-A3B6-4CE1-980D-0340B550D8E5}" type="presParOf" srcId="{A4478029-F4AC-4D6C-81F5-C28EF2EF65CC}" destId="{C05D1D00-8191-4CE4-9FBE-891BD5E498E1}" srcOrd="0" destOrd="0" presId="urn:microsoft.com/office/officeart/2005/8/layout/pList1#2"/>
    <dgm:cxn modelId="{2A645BAA-C204-48FD-B317-849D653379AE}" type="presParOf" srcId="{A4478029-F4AC-4D6C-81F5-C28EF2EF65CC}" destId="{8E6B00A4-B065-421E-86E0-13350BB25DE9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D1D00-8191-4CE4-9FBE-891BD5E498E1}">
      <dsp:nvSpPr>
        <dsp:cNvPr id="0" name=""/>
        <dsp:cNvSpPr/>
      </dsp:nvSpPr>
      <dsp:spPr>
        <a:xfrm>
          <a:off x="1304656" y="1860"/>
          <a:ext cx="2007722" cy="1343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B00A4-B065-421E-86E0-13350BB25DE9}">
      <dsp:nvSpPr>
        <dsp:cNvPr id="0" name=""/>
        <dsp:cNvSpPr/>
      </dsp:nvSpPr>
      <dsp:spPr>
        <a:xfrm>
          <a:off x="1302971" y="144015"/>
          <a:ext cx="2009407" cy="89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bg1"/>
              </a:solidFill>
            </a:rPr>
            <a:t>Règles de sélection de Services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1302971" y="144015"/>
        <a:ext cx="2009407" cy="899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D1D00-8191-4CE4-9FBE-891BD5E498E1}">
      <dsp:nvSpPr>
        <dsp:cNvPr id="0" name=""/>
        <dsp:cNvSpPr/>
      </dsp:nvSpPr>
      <dsp:spPr>
        <a:xfrm>
          <a:off x="1624430" y="1860"/>
          <a:ext cx="2007722" cy="1343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B00A4-B065-421E-86E0-13350BB25DE9}">
      <dsp:nvSpPr>
        <dsp:cNvPr id="0" name=""/>
        <dsp:cNvSpPr/>
      </dsp:nvSpPr>
      <dsp:spPr>
        <a:xfrm>
          <a:off x="1604267" y="272261"/>
          <a:ext cx="2009407" cy="89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bg1"/>
              </a:solidFill>
            </a:rPr>
            <a:t>Base de Connaissance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1604267" y="272261"/>
        <a:ext cx="2009407" cy="899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6B52A-0E6B-47F0-B550-361BA1CCCA30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16E6-271C-45AC-B8FE-2E846FACB8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5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4BF-FE09-40DD-9011-16071033C3E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8E7D-9B10-4659-BEBB-26BFEEFB5019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CC76-078C-44E3-A48E-B43FE2EC4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jpe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jpe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2555776" y="6093296"/>
            <a:ext cx="28083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8000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endParaRPr lang="fr-F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Année Universitaire </a:t>
            </a:r>
            <a:r>
              <a:rPr lang="fr-F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fr-F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932040" y="6413266"/>
            <a:ext cx="165618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8000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2013/2014</a:t>
            </a:r>
            <a:endParaRPr lang="fr-FR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3645024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Réalisée par:</a:t>
            </a:r>
          </a:p>
          <a:p>
            <a:pPr algn="ctr"/>
            <a:r>
              <a:rPr lang="fr-FR" sz="20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Rahma DAIKHI</a:t>
            </a:r>
          </a:p>
          <a:p>
            <a:pPr algn="ctr"/>
            <a:endParaRPr lang="fr-FR" sz="20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Encadrants : </a:t>
            </a:r>
          </a:p>
          <a:p>
            <a:pPr algn="just"/>
            <a:r>
              <a:rPr lang="fr-FR" sz="20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                      M. Jean-Yves TIGLI            </a:t>
            </a:r>
            <a:r>
              <a:rPr lang="fr-FR" sz="20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	        </a:t>
            </a:r>
            <a:r>
              <a:rPr lang="fr-FR" sz="20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M. Stéphane LAVIROTTE</a:t>
            </a:r>
          </a:p>
          <a:p>
            <a:pPr algn="ctr"/>
            <a:endParaRPr lang="fr-FR" sz="20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Au sein de :</a:t>
            </a:r>
          </a:p>
          <a:p>
            <a:pPr algn="ctr"/>
            <a:r>
              <a:rPr lang="fr-FR" sz="2000" b="1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L</a:t>
            </a:r>
            <a:r>
              <a:rPr lang="fr-FR" sz="20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aboratoire I3S, Equipe RAINBOW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27453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Mastère IFI parcours IAM </a:t>
            </a:r>
          </a:p>
        </p:txBody>
      </p:sp>
      <p:pic>
        <p:nvPicPr>
          <p:cNvPr id="10" name="Image 9" descr="Macintosh HD:Users:mosser:Documents:Resources:logos:Polytechnic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90" y="276805"/>
            <a:ext cx="1812290" cy="73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Macintosh HD:Users:mosser:Documents:Resources:logos:UN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" y="289314"/>
            <a:ext cx="143891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785587"/>
            <a:ext cx="1619250" cy="902970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00" y="5942518"/>
            <a:ext cx="1904365" cy="71056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0" y="1858491"/>
            <a:ext cx="9144000" cy="156966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2400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Arial Black" pitchFamily="34" charset="0"/>
              <a:cs typeface="Vrinda" pitchFamily="2" charset="0"/>
            </a:endParaRPr>
          </a:p>
          <a:p>
            <a:pPr algn="ctr"/>
            <a:r>
              <a:rPr lang="fr-FR" sz="2400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Vrinda" pitchFamily="2" charset="0"/>
              </a:rPr>
              <a:t>Mise </a:t>
            </a:r>
            <a:r>
              <a:rPr lang="fr-FR" sz="2400" cap="all" dirty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Vrinda" pitchFamily="2" charset="0"/>
              </a:rPr>
              <a:t>en place d’un mécanisme de sélection Sémantique de services pour dispositifs</a:t>
            </a:r>
          </a:p>
          <a:p>
            <a:pPr algn="ctr"/>
            <a:endParaRPr lang="fr-FR" sz="2400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Arial Black" pitchFamily="34" charset="0"/>
              <a:cs typeface="Vrin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ounded Rectangle 5"/>
          <p:cNvSpPr/>
          <p:nvPr/>
        </p:nvSpPr>
        <p:spPr>
          <a:xfrm>
            <a:off x="519788" y="1648360"/>
            <a:ext cx="8732732" cy="4741986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Peuplement  de la connaissance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611120" y="611962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Picture 17" descr="C:\Users\Namia\Desktop\Rapport Rahma\Trans\O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869160"/>
            <a:ext cx="185283" cy="323303"/>
          </a:xfrm>
          <a:prstGeom prst="rect">
            <a:avLst/>
          </a:prstGeom>
          <a:noFill/>
        </p:spPr>
      </p:pic>
      <p:cxnSp>
        <p:nvCxnSpPr>
          <p:cNvPr id="18" name="Connecteur droit avec flèche 17"/>
          <p:cNvCxnSpPr/>
          <p:nvPr/>
        </p:nvCxnSpPr>
        <p:spPr>
          <a:xfrm flipV="1">
            <a:off x="539552" y="2708920"/>
            <a:ext cx="2592288" cy="216024"/>
          </a:xfrm>
          <a:prstGeom prst="straightConnector1">
            <a:avLst/>
          </a:prstGeom>
          <a:ln w="19050">
            <a:prstDash val="lg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4" idx="3"/>
          </p:cNvCxnSpPr>
          <p:nvPr/>
        </p:nvCxnSpPr>
        <p:spPr>
          <a:xfrm flipV="1">
            <a:off x="868851" y="3356992"/>
            <a:ext cx="2695037" cy="1673820"/>
          </a:xfrm>
          <a:prstGeom prst="straightConnector1">
            <a:avLst/>
          </a:prstGeom>
          <a:ln w="19050">
            <a:prstDash val="lg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rganigramme : Multidocument 78"/>
          <p:cNvSpPr/>
          <p:nvPr/>
        </p:nvSpPr>
        <p:spPr>
          <a:xfrm>
            <a:off x="3131840" y="2348880"/>
            <a:ext cx="1944216" cy="100811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Base de Connaissance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323528" y="1628800"/>
            <a:ext cx="85805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70C0"/>
                </a:solidFill>
              </a:rPr>
              <a:t> Incrémentation </a:t>
            </a:r>
          </a:p>
        </p:txBody>
      </p:sp>
      <p:sp>
        <p:nvSpPr>
          <p:cNvPr id="89" name="Ellipse 88"/>
          <p:cNvSpPr/>
          <p:nvPr/>
        </p:nvSpPr>
        <p:spPr>
          <a:xfrm>
            <a:off x="5940152" y="2492896"/>
            <a:ext cx="1139059" cy="50022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Thing</a:t>
            </a:r>
            <a:endParaRPr lang="fr-FR" sz="1400" b="1" dirty="0" smtClean="0">
              <a:solidFill>
                <a:schemeClr val="bg1"/>
              </a:solidFill>
            </a:endParaRP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4860032" y="3212976"/>
            <a:ext cx="1152128" cy="5040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Service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6300192" y="3212976"/>
            <a:ext cx="1152128" cy="5040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Location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4860032" y="4077072"/>
            <a:ext cx="1080120" cy="4282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Light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05" name="Connecteur droit avec flèche 104"/>
          <p:cNvCxnSpPr>
            <a:stCxn id="96" idx="4"/>
            <a:endCxn id="103" idx="0"/>
          </p:cNvCxnSpPr>
          <p:nvPr/>
        </p:nvCxnSpPr>
        <p:spPr>
          <a:xfrm flipH="1">
            <a:off x="5400092" y="3717032"/>
            <a:ext cx="3600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Ellipse 107"/>
          <p:cNvSpPr/>
          <p:nvPr/>
        </p:nvSpPr>
        <p:spPr>
          <a:xfrm>
            <a:off x="7740352" y="3212976"/>
            <a:ext cx="1008112" cy="5040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Person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6660232" y="4005064"/>
            <a:ext cx="1224136" cy="4282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bg1"/>
                </a:solidFill>
              </a:rPr>
              <a:t>Bedroom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12" name="Connecteur droit avec flèche 111"/>
          <p:cNvCxnSpPr>
            <a:stCxn id="98" idx="4"/>
          </p:cNvCxnSpPr>
          <p:nvPr/>
        </p:nvCxnSpPr>
        <p:spPr>
          <a:xfrm>
            <a:off x="6876256" y="3717032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>
            <a:stCxn id="89" idx="4"/>
            <a:endCxn id="98" idx="0"/>
          </p:cNvCxnSpPr>
          <p:nvPr/>
        </p:nvCxnSpPr>
        <p:spPr>
          <a:xfrm>
            <a:off x="6509682" y="2993122"/>
            <a:ext cx="366574" cy="219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>
            <a:endCxn id="96" idx="0"/>
          </p:cNvCxnSpPr>
          <p:nvPr/>
        </p:nvCxnSpPr>
        <p:spPr>
          <a:xfrm flipH="1">
            <a:off x="5436096" y="2924944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>
            <a:endCxn id="108" idx="1"/>
          </p:cNvCxnSpPr>
          <p:nvPr/>
        </p:nvCxnSpPr>
        <p:spPr>
          <a:xfrm>
            <a:off x="6876256" y="2924944"/>
            <a:ext cx="1011731" cy="361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Ellipse 121"/>
          <p:cNvSpPr/>
          <p:nvPr/>
        </p:nvSpPr>
        <p:spPr>
          <a:xfrm>
            <a:off x="7884368" y="5661248"/>
            <a:ext cx="792088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Alice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3" name="Connecteur droit avec flèche 122"/>
          <p:cNvCxnSpPr>
            <a:stCxn id="108" idx="4"/>
            <a:endCxn id="122" idx="0"/>
          </p:cNvCxnSpPr>
          <p:nvPr/>
        </p:nvCxnSpPr>
        <p:spPr>
          <a:xfrm>
            <a:off x="8244408" y="3717032"/>
            <a:ext cx="3600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 rot="5400000">
            <a:off x="8042017" y="4306729"/>
            <a:ext cx="70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Type</a:t>
            </a:r>
            <a:endParaRPr lang="fr-FR" sz="1200" dirty="0"/>
          </a:p>
        </p:txBody>
      </p:sp>
      <p:sp>
        <p:nvSpPr>
          <p:cNvPr id="133" name="Accolades 132"/>
          <p:cNvSpPr/>
          <p:nvPr/>
        </p:nvSpPr>
        <p:spPr>
          <a:xfrm rot="21217099">
            <a:off x="661497" y="2474037"/>
            <a:ext cx="2321993" cy="125542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Annotation</a:t>
            </a:r>
          </a:p>
          <a:p>
            <a:pPr algn="ctr"/>
            <a:endParaRPr lang="fr-FR" sz="1400" b="1" dirty="0" smtClean="0">
              <a:solidFill>
                <a:schemeClr val="tx2"/>
              </a:solidFill>
            </a:endParaRPr>
          </a:p>
          <a:p>
            <a:pPr algn="ctr"/>
            <a:r>
              <a:rPr lang="fr-FR" sz="1100" b="1" dirty="0" smtClean="0">
                <a:solidFill>
                  <a:schemeClr val="tx2"/>
                </a:solidFill>
              </a:rPr>
              <a:t>Light1, Type, Light</a:t>
            </a:r>
          </a:p>
          <a:p>
            <a:pPr algn="ctr"/>
            <a:r>
              <a:rPr lang="fr-FR" sz="1100" b="1" dirty="0" smtClean="0">
                <a:solidFill>
                  <a:schemeClr val="tx2"/>
                </a:solidFill>
              </a:rPr>
              <a:t>Light, </a:t>
            </a:r>
            <a:r>
              <a:rPr lang="fr-FR" sz="1100" b="1" dirty="0" err="1" smtClean="0">
                <a:solidFill>
                  <a:schemeClr val="tx2"/>
                </a:solidFill>
              </a:rPr>
              <a:t>SubClass</a:t>
            </a:r>
            <a:r>
              <a:rPr lang="fr-FR" sz="1100" b="1" dirty="0" smtClean="0">
                <a:solidFill>
                  <a:schemeClr val="tx2"/>
                </a:solidFill>
              </a:rPr>
              <a:t>, Service</a:t>
            </a:r>
          </a:p>
          <a:p>
            <a:pPr lvl="0" algn="ctr"/>
            <a:r>
              <a:rPr lang="fr-FR" sz="1100" b="1" dirty="0" smtClean="0">
                <a:solidFill>
                  <a:srgbClr val="1F497D"/>
                </a:solidFill>
              </a:rPr>
              <a:t>Light1, Has location, Bedroom1</a:t>
            </a:r>
          </a:p>
          <a:p>
            <a:pPr algn="ctr"/>
            <a:r>
              <a:rPr lang="fr-FR" sz="1100" b="1" dirty="0" smtClean="0">
                <a:solidFill>
                  <a:schemeClr val="tx2"/>
                </a:solidFill>
              </a:rPr>
              <a:t>Light1, </a:t>
            </a:r>
            <a:r>
              <a:rPr lang="fr-FR" sz="1100" b="1" dirty="0" err="1" smtClean="0">
                <a:solidFill>
                  <a:schemeClr val="tx2"/>
                </a:solidFill>
              </a:rPr>
              <a:t>Usedby</a:t>
            </a:r>
            <a:r>
              <a:rPr lang="fr-FR" sz="1100" b="1" dirty="0" smtClean="0">
                <a:solidFill>
                  <a:schemeClr val="tx2"/>
                </a:solidFill>
              </a:rPr>
              <a:t>, Alice</a:t>
            </a:r>
          </a:p>
          <a:p>
            <a:pPr algn="ctr"/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4788024" y="4869160"/>
            <a:ext cx="100811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Light1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0" name="Connecteur droit avec flèche 139"/>
          <p:cNvCxnSpPr/>
          <p:nvPr/>
        </p:nvCxnSpPr>
        <p:spPr>
          <a:xfrm>
            <a:off x="5292080" y="45091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Ellipse 142"/>
          <p:cNvSpPr/>
          <p:nvPr/>
        </p:nvSpPr>
        <p:spPr>
          <a:xfrm>
            <a:off x="6516216" y="4869160"/>
            <a:ext cx="136815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</a:rPr>
              <a:t>Bedroom1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4" name="Connecteur droit avec flèche 143"/>
          <p:cNvCxnSpPr/>
          <p:nvPr/>
        </p:nvCxnSpPr>
        <p:spPr>
          <a:xfrm>
            <a:off x="7164288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>
            <a:stCxn id="96" idx="6"/>
            <a:endCxn id="98" idx="2"/>
          </p:cNvCxnSpPr>
          <p:nvPr/>
        </p:nvCxnSpPr>
        <p:spPr>
          <a:xfrm>
            <a:off x="6012160" y="34650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avec flèche 147"/>
          <p:cNvCxnSpPr/>
          <p:nvPr/>
        </p:nvCxnSpPr>
        <p:spPr>
          <a:xfrm>
            <a:off x="7452320" y="34290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>
            <a:endCxn id="143" idx="2"/>
          </p:cNvCxnSpPr>
          <p:nvPr/>
        </p:nvCxnSpPr>
        <p:spPr>
          <a:xfrm>
            <a:off x="5796136" y="508518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3" name="Connecteur droit avec flèche 152"/>
          <p:cNvCxnSpPr>
            <a:stCxn id="139" idx="5"/>
            <a:endCxn id="122" idx="1"/>
          </p:cNvCxnSpPr>
          <p:nvPr/>
        </p:nvCxnSpPr>
        <p:spPr>
          <a:xfrm>
            <a:off x="5648501" y="5237936"/>
            <a:ext cx="2351866" cy="486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5695814" y="4869160"/>
            <a:ext cx="1180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Has location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 rot="674131">
            <a:off x="6688252" y="5343911"/>
            <a:ext cx="1180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Usedby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 rot="5400000">
            <a:off x="6946508" y="4594761"/>
            <a:ext cx="70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Type</a:t>
            </a:r>
            <a:endParaRPr lang="fr-FR" sz="1200" dirty="0"/>
          </a:p>
        </p:txBody>
      </p:sp>
      <p:sp>
        <p:nvSpPr>
          <p:cNvPr id="164" name="Rectangle 163"/>
          <p:cNvSpPr/>
          <p:nvPr/>
        </p:nvSpPr>
        <p:spPr>
          <a:xfrm rot="5400000">
            <a:off x="5078657" y="4666769"/>
            <a:ext cx="70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Type</a:t>
            </a:r>
            <a:endParaRPr lang="fr-FR" sz="1200" dirty="0"/>
          </a:p>
        </p:txBody>
      </p:sp>
      <p:sp>
        <p:nvSpPr>
          <p:cNvPr id="165" name="Rectangle 164"/>
          <p:cNvSpPr/>
          <p:nvPr/>
        </p:nvSpPr>
        <p:spPr>
          <a:xfrm rot="1149263">
            <a:off x="7046140" y="2875866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166" name="Rectangle 165"/>
          <p:cNvSpPr/>
          <p:nvPr/>
        </p:nvSpPr>
        <p:spPr>
          <a:xfrm rot="20185135">
            <a:off x="5249499" y="2844426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167" name="Rectangle 166"/>
          <p:cNvSpPr/>
          <p:nvPr/>
        </p:nvSpPr>
        <p:spPr>
          <a:xfrm>
            <a:off x="6282351" y="2924944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168" name="Rectangle 167"/>
          <p:cNvSpPr/>
          <p:nvPr/>
        </p:nvSpPr>
        <p:spPr>
          <a:xfrm rot="21402515">
            <a:off x="6562274" y="3700867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169" name="Rectangle 168"/>
          <p:cNvSpPr/>
          <p:nvPr/>
        </p:nvSpPr>
        <p:spPr>
          <a:xfrm>
            <a:off x="5004048" y="3717032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170" name="Rectangle 169"/>
          <p:cNvSpPr/>
          <p:nvPr/>
        </p:nvSpPr>
        <p:spPr>
          <a:xfrm rot="5400000">
            <a:off x="5373960" y="3737938"/>
            <a:ext cx="15841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Has location</a:t>
            </a:r>
            <a:endParaRPr lang="fr-FR" sz="1000" dirty="0"/>
          </a:p>
        </p:txBody>
      </p:sp>
      <p:sp>
        <p:nvSpPr>
          <p:cNvPr id="171" name="Rectangle 170"/>
          <p:cNvSpPr/>
          <p:nvPr/>
        </p:nvSpPr>
        <p:spPr>
          <a:xfrm rot="5400000">
            <a:off x="6958136" y="3665930"/>
            <a:ext cx="12961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Has location</a:t>
            </a:r>
            <a:endParaRPr lang="fr-FR" sz="1000" dirty="0"/>
          </a:p>
        </p:txBody>
      </p:sp>
      <p:sp>
        <p:nvSpPr>
          <p:cNvPr id="175" name="Accolades 174"/>
          <p:cNvSpPr/>
          <p:nvPr/>
        </p:nvSpPr>
        <p:spPr>
          <a:xfrm rot="19706615">
            <a:off x="1018262" y="3929882"/>
            <a:ext cx="2537239" cy="125542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Annotation</a:t>
            </a:r>
          </a:p>
          <a:p>
            <a:pPr algn="ctr"/>
            <a:endParaRPr lang="fr-FR" sz="1400" b="1" dirty="0" smtClean="0">
              <a:solidFill>
                <a:schemeClr val="tx2"/>
              </a:solidFill>
            </a:endParaRPr>
          </a:p>
          <a:p>
            <a:pPr algn="ctr"/>
            <a:r>
              <a:rPr lang="fr-FR" sz="1100" b="1" dirty="0" smtClean="0">
                <a:solidFill>
                  <a:schemeClr val="tx2"/>
                </a:solidFill>
              </a:rPr>
              <a:t>Switch1, Type, Switch</a:t>
            </a:r>
          </a:p>
          <a:p>
            <a:pPr algn="ctr"/>
            <a:r>
              <a:rPr lang="fr-FR" sz="1100" b="1" dirty="0" smtClean="0">
                <a:solidFill>
                  <a:schemeClr val="tx2"/>
                </a:solidFill>
              </a:rPr>
              <a:t>Switch, </a:t>
            </a:r>
            <a:r>
              <a:rPr lang="fr-FR" sz="1100" b="1" dirty="0" err="1" smtClean="0">
                <a:solidFill>
                  <a:schemeClr val="tx2"/>
                </a:solidFill>
              </a:rPr>
              <a:t>SubClass</a:t>
            </a:r>
            <a:r>
              <a:rPr lang="fr-FR" sz="1100" b="1" dirty="0" smtClean="0">
                <a:solidFill>
                  <a:schemeClr val="tx2"/>
                </a:solidFill>
              </a:rPr>
              <a:t>, Service</a:t>
            </a:r>
          </a:p>
          <a:p>
            <a:pPr lvl="0" algn="ctr"/>
            <a:r>
              <a:rPr lang="fr-FR" sz="1100" b="1" dirty="0" smtClean="0">
                <a:solidFill>
                  <a:schemeClr val="tx2"/>
                </a:solidFill>
              </a:rPr>
              <a:t>Switch1</a:t>
            </a:r>
            <a:r>
              <a:rPr lang="fr-FR" sz="1100" b="1" dirty="0" smtClean="0">
                <a:solidFill>
                  <a:srgbClr val="1F497D"/>
                </a:solidFill>
              </a:rPr>
              <a:t>, Has location, Bedroom1</a:t>
            </a:r>
          </a:p>
          <a:p>
            <a:pPr algn="ctr"/>
            <a:r>
              <a:rPr lang="fr-FR" sz="1100" b="1" dirty="0" smtClean="0">
                <a:solidFill>
                  <a:schemeClr val="tx2"/>
                </a:solidFill>
              </a:rPr>
              <a:t>Switch1, </a:t>
            </a:r>
            <a:r>
              <a:rPr lang="fr-FR" sz="1100" b="1" dirty="0" err="1" smtClean="0">
                <a:solidFill>
                  <a:schemeClr val="tx2"/>
                </a:solidFill>
              </a:rPr>
              <a:t>Usedby</a:t>
            </a:r>
            <a:r>
              <a:rPr lang="fr-FR" sz="1100" b="1" dirty="0" smtClean="0">
                <a:solidFill>
                  <a:schemeClr val="tx2"/>
                </a:solidFill>
              </a:rPr>
              <a:t>, Alice</a:t>
            </a:r>
          </a:p>
          <a:p>
            <a:pPr algn="ctr"/>
            <a:endParaRPr lang="fr-FR" sz="1400" b="1" dirty="0">
              <a:solidFill>
                <a:schemeClr val="tx2"/>
              </a:solidFill>
            </a:endParaRPr>
          </a:p>
        </p:txBody>
      </p:sp>
      <p:cxnSp>
        <p:nvCxnSpPr>
          <p:cNvPr id="177" name="Connecteur droit avec flèche 176"/>
          <p:cNvCxnSpPr/>
          <p:nvPr/>
        </p:nvCxnSpPr>
        <p:spPr>
          <a:xfrm flipH="1">
            <a:off x="4355976" y="364502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3779912" y="4293096"/>
            <a:ext cx="1080120" cy="4282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Switch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82" name="Connecteur droit avec flèche 181"/>
          <p:cNvCxnSpPr/>
          <p:nvPr/>
        </p:nvCxnSpPr>
        <p:spPr>
          <a:xfrm>
            <a:off x="4211960" y="47251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Ellipse 184"/>
          <p:cNvSpPr/>
          <p:nvPr/>
        </p:nvSpPr>
        <p:spPr>
          <a:xfrm>
            <a:off x="3779912" y="5445224"/>
            <a:ext cx="100811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Switch1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86" name="Connecteur droit avec flèche 185"/>
          <p:cNvCxnSpPr>
            <a:endCxn id="143" idx="3"/>
          </p:cNvCxnSpPr>
          <p:nvPr/>
        </p:nvCxnSpPr>
        <p:spPr>
          <a:xfrm flipV="1">
            <a:off x="4788024" y="5237936"/>
            <a:ext cx="1928553" cy="423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 rot="5400000">
            <a:off x="3998537" y="4938568"/>
            <a:ext cx="70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Type</a:t>
            </a:r>
            <a:endParaRPr lang="fr-FR" sz="1200" dirty="0"/>
          </a:p>
        </p:txBody>
      </p:sp>
      <p:sp>
        <p:nvSpPr>
          <p:cNvPr id="189" name="Rectangle 188"/>
          <p:cNvSpPr/>
          <p:nvPr/>
        </p:nvSpPr>
        <p:spPr>
          <a:xfrm rot="20819260">
            <a:off x="5103721" y="5398926"/>
            <a:ext cx="1180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Has location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0" name="Connecteur droit avec flèche 189"/>
          <p:cNvCxnSpPr>
            <a:stCxn id="185" idx="5"/>
            <a:endCxn id="122" idx="2"/>
          </p:cNvCxnSpPr>
          <p:nvPr/>
        </p:nvCxnSpPr>
        <p:spPr>
          <a:xfrm>
            <a:off x="4640389" y="5814000"/>
            <a:ext cx="3243979" cy="63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5911838" y="5805264"/>
            <a:ext cx="1180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Usedby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 rot="18991251">
            <a:off x="4302406" y="3626640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pic>
        <p:nvPicPr>
          <p:cNvPr id="8" name="Picture 8" descr="C:\Users\Namia\Desktop\Rapport Rahma\Trans\Gluehlampe_01_KM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51520" y="2780928"/>
            <a:ext cx="432048" cy="576064"/>
          </a:xfrm>
          <a:prstGeom prst="rect">
            <a:avLst/>
          </a:prstGeom>
          <a:noFill/>
        </p:spPr>
      </p:pic>
      <p:sp>
        <p:nvSpPr>
          <p:cNvPr id="58" name="Rectangle 57"/>
          <p:cNvSpPr/>
          <p:nvPr/>
        </p:nvSpPr>
        <p:spPr>
          <a:xfrm>
            <a:off x="437701" y="5805264"/>
            <a:ext cx="3486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Enrichissement de la connaissance</a:t>
            </a:r>
          </a:p>
        </p:txBody>
      </p:sp>
      <p:pic>
        <p:nvPicPr>
          <p:cNvPr id="59" name="Picture 5" descr="C:\Users\Namia\Desktop\Rapport Rahma\Trans\auto-zoom-images-blogger-blogs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636912"/>
            <a:ext cx="576064" cy="576064"/>
          </a:xfrm>
          <a:prstGeom prst="rect">
            <a:avLst/>
          </a:prstGeom>
          <a:noFill/>
        </p:spPr>
      </p:pic>
      <p:pic>
        <p:nvPicPr>
          <p:cNvPr id="60" name="Picture 6" descr="C:\Users\Namia\Desktop\Rapport Rahma\Trans\auto-zoom-images-blogger-blogs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636912"/>
            <a:ext cx="57606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0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7512E-6 L 0.17465 -0.036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1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011E-6 L 0.13403 -0.0941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0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1042 L 0.21059 -0.16458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870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0"/>
                            </p:stCondLst>
                            <p:childTnLst>
                              <p:par>
                                <p:cTn id="2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8000"/>
                            </p:stCondLst>
                            <p:childTnLst>
                              <p:par>
                                <p:cTn id="24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03" grpId="0" animBg="1"/>
      <p:bldP spid="122" grpId="0" animBg="1"/>
      <p:bldP spid="133" grpId="0" animBg="1"/>
      <p:bldP spid="133" grpId="1" animBg="1"/>
      <p:bldP spid="133" grpId="2" animBg="1"/>
      <p:bldP spid="139" grpId="0" animBg="1"/>
      <p:bldP spid="143" grpId="0" animBg="1"/>
      <p:bldP spid="175" grpId="0" animBg="1"/>
      <p:bldP spid="175" grpId="1" animBg="1"/>
      <p:bldP spid="175" grpId="2" animBg="1"/>
      <p:bldP spid="180" grpId="0" animBg="1"/>
      <p:bldP spid="195" grpId="0"/>
      <p:bldP spid="58" grpId="0"/>
      <p:bldP spid="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539552" y="1844823"/>
            <a:ext cx="8490272" cy="459797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Disparition des services pour dispositifs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500459" y="6174220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8" descr="C:\Users\Namia\Desktop\Rapport Rahma\Trans\Gluehlampe_01_KM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67944" y="2276872"/>
            <a:ext cx="432049" cy="576065"/>
          </a:xfrm>
          <a:prstGeom prst="rect">
            <a:avLst/>
          </a:prstGeom>
          <a:noFill/>
        </p:spPr>
      </p:pic>
      <p:pic>
        <p:nvPicPr>
          <p:cNvPr id="8" name="Picture 11" descr="C:\Users\Namia\Desktop\Rapport Rahma\Trans\reveil-ecran-blanc-lc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365104"/>
            <a:ext cx="960982" cy="576064"/>
          </a:xfrm>
          <a:prstGeom prst="rect">
            <a:avLst/>
          </a:prstGeom>
          <a:noFill/>
        </p:spPr>
      </p:pic>
      <p:pic>
        <p:nvPicPr>
          <p:cNvPr id="9" name="Picture 15" descr="C:\Users\Namia\Desktop\Rapport Rahma\Trans\Sans-tit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0013">
            <a:off x="1525151" y="2998763"/>
            <a:ext cx="1644383" cy="141556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0" name="Picture 16" descr="C:\Users\Namia\Desktop\Rapport Rahma\Trans\1371741050-74857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717032"/>
            <a:ext cx="936104" cy="936104"/>
          </a:xfrm>
          <a:prstGeom prst="rect">
            <a:avLst/>
          </a:prstGeom>
          <a:noFill/>
        </p:spPr>
      </p:pic>
      <p:pic>
        <p:nvPicPr>
          <p:cNvPr id="11" name="Picture 17" descr="C:\Users\Namia\Desktop\Rapport Rahma\Trans\Of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780928"/>
            <a:ext cx="216024" cy="376943"/>
          </a:xfrm>
          <a:prstGeom prst="rect">
            <a:avLst/>
          </a:prstGeom>
          <a:noFill/>
        </p:spPr>
      </p:pic>
      <p:cxnSp>
        <p:nvCxnSpPr>
          <p:cNvPr id="15" name="Connecteur droit 14"/>
          <p:cNvCxnSpPr/>
          <p:nvPr/>
        </p:nvCxnSpPr>
        <p:spPr>
          <a:xfrm flipH="1">
            <a:off x="5652120" y="4005064"/>
            <a:ext cx="576064" cy="432048"/>
          </a:xfrm>
          <a:prstGeom prst="line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5724128" y="3933056"/>
            <a:ext cx="504056" cy="576064"/>
          </a:xfrm>
          <a:prstGeom prst="line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3851920" y="4365104"/>
            <a:ext cx="576064" cy="432048"/>
          </a:xfrm>
          <a:prstGeom prst="line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3923928" y="4293096"/>
            <a:ext cx="504056" cy="576064"/>
          </a:xfrm>
          <a:prstGeom prst="line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539552" y="1700809"/>
            <a:ext cx="8490272" cy="4741986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Peuplement  de la connaissance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494101" y="6119629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11</a:t>
            </a:r>
          </a:p>
          <a:p>
            <a:pPr algn="ctr"/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52" y="1628800"/>
            <a:ext cx="85805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70C0"/>
                </a:solidFill>
              </a:rPr>
              <a:t> Décrémentation </a:t>
            </a:r>
          </a:p>
        </p:txBody>
      </p:sp>
      <p:sp>
        <p:nvSpPr>
          <p:cNvPr id="11" name="Organigramme : Multidocument 10"/>
          <p:cNvSpPr/>
          <p:nvPr/>
        </p:nvSpPr>
        <p:spPr>
          <a:xfrm>
            <a:off x="2195736" y="2492896"/>
            <a:ext cx="1944216" cy="100811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Base de Connaissance</a:t>
            </a:r>
          </a:p>
        </p:txBody>
      </p:sp>
      <p:sp>
        <p:nvSpPr>
          <p:cNvPr id="13" name="Ellipse 12"/>
          <p:cNvSpPr/>
          <p:nvPr/>
        </p:nvSpPr>
        <p:spPr>
          <a:xfrm>
            <a:off x="5724128" y="2401299"/>
            <a:ext cx="1139059" cy="50022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Thing</a:t>
            </a:r>
            <a:endParaRPr lang="fr-FR" sz="1400" b="1" dirty="0" smtClean="0">
              <a:solidFill>
                <a:schemeClr val="bg1"/>
              </a:solidFill>
            </a:endParaRP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644008" y="3152001"/>
            <a:ext cx="1152128" cy="5040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Service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084168" y="3152001"/>
            <a:ext cx="1152128" cy="5040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Location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644008" y="4016097"/>
            <a:ext cx="1080120" cy="4282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Light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7" name="Connecteur droit avec flèche 16"/>
          <p:cNvCxnSpPr>
            <a:stCxn id="14" idx="4"/>
            <a:endCxn id="16" idx="0"/>
          </p:cNvCxnSpPr>
          <p:nvPr/>
        </p:nvCxnSpPr>
        <p:spPr>
          <a:xfrm flipH="1">
            <a:off x="5184068" y="3656057"/>
            <a:ext cx="3600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7524328" y="3152001"/>
            <a:ext cx="1008112" cy="5040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Person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444208" y="3944089"/>
            <a:ext cx="1224136" cy="4282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bg1"/>
                </a:solidFill>
              </a:rPr>
              <a:t>Bedroom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20" name="Connecteur droit avec flèche 19"/>
          <p:cNvCxnSpPr>
            <a:stCxn id="15" idx="4"/>
          </p:cNvCxnSpPr>
          <p:nvPr/>
        </p:nvCxnSpPr>
        <p:spPr>
          <a:xfrm>
            <a:off x="6660232" y="3656057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15" idx="0"/>
          </p:cNvCxnSpPr>
          <p:nvPr/>
        </p:nvCxnSpPr>
        <p:spPr>
          <a:xfrm>
            <a:off x="6293658" y="2932147"/>
            <a:ext cx="366574" cy="219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14" idx="0"/>
          </p:cNvCxnSpPr>
          <p:nvPr/>
        </p:nvCxnSpPr>
        <p:spPr>
          <a:xfrm flipH="1">
            <a:off x="5220072" y="2863969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18" idx="1"/>
          </p:cNvCxnSpPr>
          <p:nvPr/>
        </p:nvCxnSpPr>
        <p:spPr>
          <a:xfrm>
            <a:off x="6660232" y="2863969"/>
            <a:ext cx="1011731" cy="361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7596336" y="5600273"/>
            <a:ext cx="792088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Alice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5" name="Connecteur droit avec flèche 24"/>
          <p:cNvCxnSpPr>
            <a:stCxn id="18" idx="4"/>
            <a:endCxn id="24" idx="0"/>
          </p:cNvCxnSpPr>
          <p:nvPr/>
        </p:nvCxnSpPr>
        <p:spPr>
          <a:xfrm flipH="1">
            <a:off x="7992380" y="3656057"/>
            <a:ext cx="3600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5400000">
            <a:off x="7753985" y="4245754"/>
            <a:ext cx="70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Type</a:t>
            </a:r>
            <a:endParaRPr lang="fr-FR" sz="1200" dirty="0"/>
          </a:p>
        </p:txBody>
      </p:sp>
      <p:sp>
        <p:nvSpPr>
          <p:cNvPr id="29" name="Ellipse 28"/>
          <p:cNvSpPr/>
          <p:nvPr/>
        </p:nvSpPr>
        <p:spPr>
          <a:xfrm>
            <a:off x="4860032" y="4808185"/>
            <a:ext cx="100811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Light1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220072" y="4448145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6588224" y="4808185"/>
            <a:ext cx="136815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</a:rPr>
              <a:t>Bedroom1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2" name="Connecteur droit avec flèche 31"/>
          <p:cNvCxnSpPr>
            <a:stCxn id="19" idx="4"/>
          </p:cNvCxnSpPr>
          <p:nvPr/>
        </p:nvCxnSpPr>
        <p:spPr>
          <a:xfrm>
            <a:off x="7056276" y="4372307"/>
            <a:ext cx="180020" cy="435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4" idx="6"/>
            <a:endCxn id="15" idx="2"/>
          </p:cNvCxnSpPr>
          <p:nvPr/>
        </p:nvCxnSpPr>
        <p:spPr>
          <a:xfrm>
            <a:off x="5796136" y="3404029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7236296" y="3368025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31" idx="2"/>
          </p:cNvCxnSpPr>
          <p:nvPr/>
        </p:nvCxnSpPr>
        <p:spPr>
          <a:xfrm>
            <a:off x="5868144" y="5024209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9" idx="5"/>
            <a:endCxn id="24" idx="1"/>
          </p:cNvCxnSpPr>
          <p:nvPr/>
        </p:nvCxnSpPr>
        <p:spPr>
          <a:xfrm>
            <a:off x="5720509" y="5176961"/>
            <a:ext cx="1991826" cy="507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767822" y="4808185"/>
            <a:ext cx="1180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Has location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674131">
            <a:off x="6760260" y="5498960"/>
            <a:ext cx="1180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Usedby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4122365">
            <a:off x="6961897" y="4533786"/>
            <a:ext cx="70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Type</a:t>
            </a:r>
            <a:endParaRPr lang="fr-FR" sz="1200" dirty="0"/>
          </a:p>
        </p:txBody>
      </p:sp>
      <p:sp>
        <p:nvSpPr>
          <p:cNvPr id="40" name="Rectangle 39"/>
          <p:cNvSpPr/>
          <p:nvPr/>
        </p:nvSpPr>
        <p:spPr>
          <a:xfrm rot="4097263">
            <a:off x="5113339" y="4543823"/>
            <a:ext cx="70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Type</a:t>
            </a:r>
            <a:endParaRPr lang="fr-FR" sz="1200" dirty="0"/>
          </a:p>
        </p:txBody>
      </p:sp>
      <p:sp>
        <p:nvSpPr>
          <p:cNvPr id="41" name="Rectangle 40"/>
          <p:cNvSpPr/>
          <p:nvPr/>
        </p:nvSpPr>
        <p:spPr>
          <a:xfrm rot="1149263">
            <a:off x="6830116" y="2814891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42" name="Rectangle 41"/>
          <p:cNvSpPr/>
          <p:nvPr/>
        </p:nvSpPr>
        <p:spPr>
          <a:xfrm rot="20185135">
            <a:off x="5033475" y="2783451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43" name="Rectangle 42"/>
          <p:cNvSpPr/>
          <p:nvPr/>
        </p:nvSpPr>
        <p:spPr>
          <a:xfrm>
            <a:off x="6066327" y="2863969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44" name="Rectangle 43"/>
          <p:cNvSpPr/>
          <p:nvPr/>
        </p:nvSpPr>
        <p:spPr>
          <a:xfrm rot="21402515">
            <a:off x="6346250" y="3639892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45" name="Rectangle 44"/>
          <p:cNvSpPr/>
          <p:nvPr/>
        </p:nvSpPr>
        <p:spPr>
          <a:xfrm>
            <a:off x="4788024" y="3656057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46" name="Rectangle 45"/>
          <p:cNvSpPr/>
          <p:nvPr/>
        </p:nvSpPr>
        <p:spPr>
          <a:xfrm rot="5400000">
            <a:off x="5157936" y="3676963"/>
            <a:ext cx="15841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Has location</a:t>
            </a:r>
            <a:endParaRPr lang="fr-FR" sz="1000" dirty="0"/>
          </a:p>
        </p:txBody>
      </p:sp>
      <p:sp>
        <p:nvSpPr>
          <p:cNvPr id="47" name="Rectangle 46"/>
          <p:cNvSpPr/>
          <p:nvPr/>
        </p:nvSpPr>
        <p:spPr>
          <a:xfrm rot="5400000">
            <a:off x="6742112" y="3604955"/>
            <a:ext cx="12961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Has location</a:t>
            </a:r>
            <a:endParaRPr lang="fr-FR" sz="1000" dirty="0"/>
          </a:p>
        </p:txBody>
      </p:sp>
      <p:cxnSp>
        <p:nvCxnSpPr>
          <p:cNvPr id="50" name="Connecteur droit avec flèche 49"/>
          <p:cNvCxnSpPr/>
          <p:nvPr/>
        </p:nvCxnSpPr>
        <p:spPr>
          <a:xfrm flipH="1">
            <a:off x="4427985" y="3584049"/>
            <a:ext cx="432047" cy="867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3923928" y="4451975"/>
            <a:ext cx="1080120" cy="4282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Switch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4355976" y="4880193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3923928" y="5312241"/>
            <a:ext cx="100811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Switch1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5" name="Connecteur droit avec flèche 54"/>
          <p:cNvCxnSpPr>
            <a:stCxn id="54" idx="6"/>
            <a:endCxn id="31" idx="3"/>
          </p:cNvCxnSpPr>
          <p:nvPr/>
        </p:nvCxnSpPr>
        <p:spPr>
          <a:xfrm flipV="1">
            <a:off x="4932040" y="5176961"/>
            <a:ext cx="1856545" cy="351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 rot="5110210">
            <a:off x="4124446" y="5032021"/>
            <a:ext cx="70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Type</a:t>
            </a:r>
            <a:endParaRPr lang="fr-FR" sz="1200" dirty="0"/>
          </a:p>
        </p:txBody>
      </p:sp>
      <p:sp>
        <p:nvSpPr>
          <p:cNvPr id="57" name="Rectangle 56"/>
          <p:cNvSpPr/>
          <p:nvPr/>
        </p:nvSpPr>
        <p:spPr>
          <a:xfrm rot="20915136">
            <a:off x="4947776" y="5209206"/>
            <a:ext cx="1180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Has location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8" name="Connecteur droit avec flèche 57"/>
          <p:cNvCxnSpPr>
            <a:stCxn id="54" idx="5"/>
          </p:cNvCxnSpPr>
          <p:nvPr/>
        </p:nvCxnSpPr>
        <p:spPr>
          <a:xfrm>
            <a:off x="4784405" y="5681017"/>
            <a:ext cx="2883939" cy="135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508104" y="5672281"/>
            <a:ext cx="1180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Usedby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rot="17779848">
            <a:off x="4113133" y="3798183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pic>
        <p:nvPicPr>
          <p:cNvPr id="61" name="Picture 8" descr="C:\Users\Namia\Desktop\Rapport Rahma\Trans\Gluehlampe_01_KM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5536" y="2492896"/>
            <a:ext cx="432048" cy="576064"/>
          </a:xfrm>
          <a:prstGeom prst="rect">
            <a:avLst/>
          </a:prstGeom>
          <a:noFill/>
        </p:spPr>
      </p:pic>
      <p:pic>
        <p:nvPicPr>
          <p:cNvPr id="8" name="Picture 17" descr="C:\Users\Namia\Desktop\Rapport Rahma\Trans\O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92896"/>
            <a:ext cx="262005" cy="457178"/>
          </a:xfrm>
          <a:prstGeom prst="rect">
            <a:avLst/>
          </a:prstGeom>
          <a:noFill/>
        </p:spPr>
      </p:pic>
      <p:pic>
        <p:nvPicPr>
          <p:cNvPr id="94" name="Picture 11" descr="C:\Users\Namia\Desktop\Rapport Rahma\Trans\reveil-ecran-blanc-lc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9478">
            <a:off x="584707" y="3325306"/>
            <a:ext cx="928907" cy="556836"/>
          </a:xfrm>
          <a:prstGeom prst="rect">
            <a:avLst/>
          </a:prstGeom>
          <a:noFill/>
        </p:spPr>
      </p:pic>
      <p:sp>
        <p:nvSpPr>
          <p:cNvPr id="109" name="Ellipse 108"/>
          <p:cNvSpPr/>
          <p:nvPr/>
        </p:nvSpPr>
        <p:spPr>
          <a:xfrm>
            <a:off x="2915816" y="4797152"/>
            <a:ext cx="1080120" cy="4282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bg1"/>
                </a:solidFill>
              </a:rPr>
              <a:t>Alarm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2915816" y="5729426"/>
            <a:ext cx="100811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Alarm1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 rot="5110210">
            <a:off x="3163580" y="5392061"/>
            <a:ext cx="70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Type</a:t>
            </a:r>
            <a:endParaRPr lang="fr-FR" sz="1200" dirty="0"/>
          </a:p>
        </p:txBody>
      </p:sp>
      <p:sp>
        <p:nvSpPr>
          <p:cNvPr id="112" name="Rectangle 111"/>
          <p:cNvSpPr/>
          <p:nvPr/>
        </p:nvSpPr>
        <p:spPr>
          <a:xfrm rot="18718423">
            <a:off x="3511453" y="3943121"/>
            <a:ext cx="881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cxnSp>
        <p:nvCxnSpPr>
          <p:cNvPr id="113" name="Connecteur droit avec flèche 112"/>
          <p:cNvCxnSpPr/>
          <p:nvPr/>
        </p:nvCxnSpPr>
        <p:spPr>
          <a:xfrm flipH="1">
            <a:off x="3419874" y="3501008"/>
            <a:ext cx="1224134" cy="1311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>
            <a:off x="3419872" y="5240233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 flipV="1">
            <a:off x="3927547" y="5240233"/>
            <a:ext cx="3092725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 rot="20639671">
            <a:off x="3995936" y="5744289"/>
            <a:ext cx="1180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Has location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4" name="Connecteur droit avec flèche 123"/>
          <p:cNvCxnSpPr>
            <a:endCxn id="24" idx="3"/>
          </p:cNvCxnSpPr>
          <p:nvPr/>
        </p:nvCxnSpPr>
        <p:spPr>
          <a:xfrm flipV="1">
            <a:off x="3779912" y="6091974"/>
            <a:ext cx="3932423" cy="21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5191758" y="6032321"/>
            <a:ext cx="1180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Usedby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5" name="Connecteur droit 134"/>
          <p:cNvCxnSpPr/>
          <p:nvPr/>
        </p:nvCxnSpPr>
        <p:spPr>
          <a:xfrm flipH="1">
            <a:off x="852087" y="3356992"/>
            <a:ext cx="576064" cy="432048"/>
          </a:xfrm>
          <a:prstGeom prst="line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 flipH="1" flipV="1">
            <a:off x="924095" y="3284984"/>
            <a:ext cx="504056" cy="576064"/>
          </a:xfrm>
          <a:prstGeom prst="line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Namia\Desktop\Rapport Rahma\Trans\téléchargem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348880"/>
            <a:ext cx="567507" cy="567507"/>
          </a:xfrm>
          <a:prstGeom prst="rect">
            <a:avLst/>
          </a:prstGeom>
          <a:noFill/>
        </p:spPr>
      </p:pic>
      <p:pic>
        <p:nvPicPr>
          <p:cNvPr id="1029" name="Picture 5" descr="C:\Users\Namia\Desktop\Rapport Rahma\Trans\auto-zoom-images-blogger-blogs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708920"/>
            <a:ext cx="576064" cy="576064"/>
          </a:xfrm>
          <a:prstGeom prst="rect">
            <a:avLst/>
          </a:prstGeom>
          <a:noFill/>
        </p:spPr>
      </p:pic>
      <p:pic>
        <p:nvPicPr>
          <p:cNvPr id="1030" name="Picture 6" descr="C:\Users\Namia\Desktop\Rapport Rahma\Trans\auto-zoom-images-blogger-blogs 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2708920"/>
            <a:ext cx="576064" cy="576064"/>
          </a:xfrm>
          <a:prstGeom prst="rect">
            <a:avLst/>
          </a:prstGeom>
          <a:noFill/>
        </p:spPr>
      </p:pic>
      <p:sp>
        <p:nvSpPr>
          <p:cNvPr id="70" name="Rectangle 69"/>
          <p:cNvSpPr/>
          <p:nvPr/>
        </p:nvSpPr>
        <p:spPr>
          <a:xfrm>
            <a:off x="539552" y="515719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Enrichissement de la connaissance</a:t>
            </a:r>
          </a:p>
        </p:txBody>
      </p:sp>
    </p:spTree>
    <p:extLst>
      <p:ext uri="{BB962C8B-B14F-4D97-AF65-F5344CB8AC3E}">
        <p14:creationId xmlns:p14="http://schemas.microsoft.com/office/powerpoint/2010/main" val="24677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011E-6 L 0.13403 -0.0941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9" grpId="0" animBg="1"/>
      <p:bldP spid="24" grpId="0" animBg="1"/>
      <p:bldP spid="26" grpId="0"/>
      <p:bldP spid="29" grpId="0" animBg="1"/>
      <p:bldP spid="31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1" grpId="0" animBg="1"/>
      <p:bldP spid="54" grpId="0" animBg="1"/>
      <p:bldP spid="56" grpId="0"/>
      <p:bldP spid="57" grpId="0"/>
      <p:bldP spid="59" grpId="0"/>
      <p:bldP spid="60" grpId="0"/>
      <p:bldP spid="109" grpId="0" animBg="1"/>
      <p:bldP spid="110" grpId="0" animBg="1"/>
      <p:bldP spid="110" grpId="1" animBg="1"/>
      <p:bldP spid="111" grpId="0"/>
      <p:bldP spid="111" grpId="1"/>
      <p:bldP spid="112" grpId="0"/>
      <p:bldP spid="123" grpId="0"/>
      <p:bldP spid="123" grpId="1"/>
      <p:bldP spid="125" grpId="0"/>
      <p:bldP spid="125" grpId="1"/>
      <p:bldP spid="70" grpId="0"/>
      <p:bldP spid="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666838" y="2060848"/>
            <a:ext cx="8130232" cy="4543022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Interrogation et sélection de services 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00459" y="611962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12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4" descr="C:\Users\Namia\Desktop\Rapport Rahma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09120"/>
            <a:ext cx="991492" cy="963563"/>
          </a:xfrm>
          <a:prstGeom prst="rect">
            <a:avLst/>
          </a:prstGeom>
          <a:noFill/>
        </p:spPr>
      </p:pic>
      <p:pic>
        <p:nvPicPr>
          <p:cNvPr id="9" name="Picture 2" descr="C:\Users\Namia\Desktop\Rapport Rahma\Gluehlampe_01_KM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259632" y="3140968"/>
            <a:ext cx="433402" cy="648071"/>
          </a:xfrm>
          <a:prstGeom prst="rect">
            <a:avLst/>
          </a:prstGeom>
          <a:noFill/>
        </p:spPr>
      </p:pic>
      <p:pic>
        <p:nvPicPr>
          <p:cNvPr id="10" name="Picture 3" descr="C:\Users\Namia\Desktop\Rapport Rahma\images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75656" y="3933056"/>
            <a:ext cx="228729" cy="388840"/>
          </a:xfrm>
          <a:prstGeom prst="rect">
            <a:avLst/>
          </a:prstGeom>
          <a:noFill/>
        </p:spPr>
      </p:pic>
      <p:cxnSp>
        <p:nvCxnSpPr>
          <p:cNvPr id="11" name="Connecteur droit avec flèche 10"/>
          <p:cNvCxnSpPr>
            <a:stCxn id="9" idx="1"/>
            <a:endCxn id="20" idx="1"/>
          </p:cNvCxnSpPr>
          <p:nvPr/>
        </p:nvCxnSpPr>
        <p:spPr>
          <a:xfrm flipV="1">
            <a:off x="1693034" y="3068960"/>
            <a:ext cx="1438806" cy="396043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148063" y="3429000"/>
            <a:ext cx="1440161" cy="129614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rot="2493167">
            <a:off x="5197952" y="3600532"/>
            <a:ext cx="158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2060"/>
                </a:solidFill>
              </a:rPr>
              <a:t>Interroger la base de connaissance 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4788025" y="3573017"/>
            <a:ext cx="1296143" cy="115212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 rot="2482887">
            <a:off x="4420007" y="4111147"/>
            <a:ext cx="177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2060"/>
                </a:solidFill>
              </a:rPr>
              <a:t>Réponse de la base de connaissance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24865" y="3501009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??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2" descr="C:\Users\Namia\Desktop\Rapport Rahma\Gluehlampe_01_KM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456913" y="3573017"/>
            <a:ext cx="288934" cy="432047"/>
          </a:xfrm>
          <a:prstGeom prst="rect">
            <a:avLst/>
          </a:prstGeom>
          <a:noFill/>
        </p:spPr>
      </p:pic>
      <p:pic>
        <p:nvPicPr>
          <p:cNvPr id="19" name="Picture 3" descr="C:\Users\Namia\Desktop\Rapport Rahma\images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12160" y="3212974"/>
            <a:ext cx="169432" cy="288035"/>
          </a:xfrm>
          <a:prstGeom prst="rect">
            <a:avLst/>
          </a:prstGeom>
          <a:noFill/>
        </p:spPr>
      </p:pic>
      <p:sp>
        <p:nvSpPr>
          <p:cNvPr id="20" name="Organigramme : Multidocument 19"/>
          <p:cNvSpPr/>
          <p:nvPr/>
        </p:nvSpPr>
        <p:spPr>
          <a:xfrm>
            <a:off x="3131840" y="2348880"/>
            <a:ext cx="2160240" cy="144016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schemeClr val="bg1"/>
                </a:solidFill>
              </a:rPr>
              <a:t>Base de Connaissance</a:t>
            </a:r>
            <a:endParaRPr lang="fr-FR" sz="2000" dirty="0" smtClean="0">
              <a:solidFill>
                <a:schemeClr val="bg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21" name="Carré corné 20"/>
          <p:cNvSpPr/>
          <p:nvPr/>
        </p:nvSpPr>
        <p:spPr>
          <a:xfrm>
            <a:off x="6012160" y="4725144"/>
            <a:ext cx="1512168" cy="1512168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Règles de sélection de Services</a:t>
            </a:r>
            <a:endParaRPr lang="fr-F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Connecteur droit avec flèche 21"/>
          <p:cNvCxnSpPr>
            <a:stCxn id="10" idx="3"/>
          </p:cNvCxnSpPr>
          <p:nvPr/>
        </p:nvCxnSpPr>
        <p:spPr>
          <a:xfrm flipV="1">
            <a:off x="1704385" y="3501008"/>
            <a:ext cx="1427455" cy="62646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6" idx="0"/>
          </p:cNvCxnSpPr>
          <p:nvPr/>
        </p:nvCxnSpPr>
        <p:spPr>
          <a:xfrm flipV="1">
            <a:off x="1971402" y="3789040"/>
            <a:ext cx="1232446" cy="72008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971600" y="2924944"/>
            <a:ext cx="1080120" cy="151216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1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 animBg="1"/>
      <p:bldP spid="21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666838" y="692696"/>
            <a:ext cx="8130232" cy="5911174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00459" y="611962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13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2162"/>
            <a:ext cx="6336703" cy="33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539552" y="1700809"/>
            <a:ext cx="8490272" cy="4741986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Evolution technique 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00459" y="611962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14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2978" y="1844825"/>
            <a:ext cx="7722019" cy="43204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8960248">
            <a:off x="1168799" y="3719614"/>
            <a:ext cx="1766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</a:rPr>
              <a:t>Avant</a:t>
            </a:r>
          </a:p>
        </p:txBody>
      </p:sp>
      <p:sp>
        <p:nvSpPr>
          <p:cNvPr id="9" name="Rectangle 8"/>
          <p:cNvSpPr/>
          <p:nvPr/>
        </p:nvSpPr>
        <p:spPr>
          <a:xfrm rot="18960248">
            <a:off x="6141103" y="4636048"/>
            <a:ext cx="1766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</a:rPr>
              <a:t>Après</a:t>
            </a: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611560" y="2332037"/>
            <a:ext cx="7346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611560" y="2332037"/>
            <a:ext cx="7346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251520" y="3717032"/>
            <a:ext cx="3528392" cy="20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Accolades 44"/>
          <p:cNvSpPr/>
          <p:nvPr/>
        </p:nvSpPr>
        <p:spPr>
          <a:xfrm>
            <a:off x="1000023" y="3212976"/>
            <a:ext cx="835673" cy="54988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rgbClr val="002060"/>
                </a:solidFill>
              </a:rPr>
              <a:t>Light 249</a:t>
            </a:r>
          </a:p>
          <a:p>
            <a:pPr algn="ctr"/>
            <a:r>
              <a:rPr lang="fr-FR" sz="1000" b="1" dirty="0" smtClean="0">
                <a:solidFill>
                  <a:srgbClr val="002060"/>
                </a:solidFill>
              </a:rPr>
              <a:t>Light 250</a:t>
            </a:r>
          </a:p>
          <a:p>
            <a:pPr algn="ctr"/>
            <a:r>
              <a:rPr lang="fr-FR" sz="1000" b="1" dirty="0" smtClean="0">
                <a:solidFill>
                  <a:srgbClr val="002060"/>
                </a:solidFill>
              </a:rPr>
              <a:t>Light 251</a:t>
            </a:r>
            <a:endParaRPr lang="fr-FR" sz="1000" dirty="0" smtClean="0"/>
          </a:p>
        </p:txBody>
      </p:sp>
      <p:sp>
        <p:nvSpPr>
          <p:cNvPr id="46" name="Rectangle 45"/>
          <p:cNvSpPr/>
          <p:nvPr/>
        </p:nvSpPr>
        <p:spPr>
          <a:xfrm>
            <a:off x="1547664" y="3429000"/>
            <a:ext cx="138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?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47" name="Picture 9" descr="C:\Users\Namia\Desktop\Rapport Rahma\ligh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03648" y="3068960"/>
            <a:ext cx="169257" cy="233301"/>
          </a:xfrm>
          <a:prstGeom prst="rect">
            <a:avLst/>
          </a:prstGeom>
          <a:noFill/>
        </p:spPr>
      </p:pic>
      <p:sp>
        <p:nvSpPr>
          <p:cNvPr id="49" name="Pensées 48"/>
          <p:cNvSpPr/>
          <p:nvPr/>
        </p:nvSpPr>
        <p:spPr>
          <a:xfrm>
            <a:off x="683568" y="2420888"/>
            <a:ext cx="3354536" cy="1840643"/>
          </a:xfrm>
          <a:prstGeom prst="cloudCallout">
            <a:avLst>
              <a:gd name="adj1" fmla="val -34566"/>
              <a:gd name="adj2" fmla="val 6849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Picture 10" descr="C:\Users\Namia\Desktop\Rapport Rahma\Captureprime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42367" y="2564904"/>
            <a:ext cx="2109553" cy="1492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ZoneTexte 50"/>
          <p:cNvSpPr txBox="1"/>
          <p:nvPr/>
        </p:nvSpPr>
        <p:spPr>
          <a:xfrm>
            <a:off x="2483768" y="2564904"/>
            <a:ext cx="864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b="1" dirty="0" smtClean="0">
                <a:solidFill>
                  <a:srgbClr val="FFC000"/>
                </a:solidFill>
              </a:rPr>
              <a:t>=Light 250</a:t>
            </a:r>
          </a:p>
        </p:txBody>
      </p:sp>
      <p:pic>
        <p:nvPicPr>
          <p:cNvPr id="52" name="Picture 2" descr="C:\Users\Namia\Desktop\Rapport Rahma\eiMd5yaRT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3568" y="4509119"/>
            <a:ext cx="1008112" cy="1507275"/>
          </a:xfrm>
          <a:prstGeom prst="rect">
            <a:avLst/>
          </a:prstGeom>
          <a:noFill/>
        </p:spPr>
      </p:pic>
      <p:sp>
        <p:nvSpPr>
          <p:cNvPr id="62" name="Espace réservé du contenu 2"/>
          <p:cNvSpPr txBox="1">
            <a:spLocks/>
          </p:cNvSpPr>
          <p:nvPr/>
        </p:nvSpPr>
        <p:spPr>
          <a:xfrm>
            <a:off x="3707904" y="3086364"/>
            <a:ext cx="4250432" cy="2646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Accolades 62"/>
          <p:cNvSpPr/>
          <p:nvPr/>
        </p:nvSpPr>
        <p:spPr>
          <a:xfrm>
            <a:off x="4211960" y="2624911"/>
            <a:ext cx="936104" cy="715904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002060"/>
                </a:solidFill>
              </a:rPr>
              <a:t>Location : </a:t>
            </a:r>
            <a:r>
              <a:rPr lang="fr-FR" sz="1100" b="1" dirty="0" err="1" smtClean="0">
                <a:solidFill>
                  <a:srgbClr val="002060"/>
                </a:solidFill>
              </a:rPr>
              <a:t>Bedroom</a:t>
            </a:r>
            <a:endParaRPr lang="fr-FR" sz="1100" dirty="0" smtClean="0"/>
          </a:p>
        </p:txBody>
      </p:sp>
      <p:sp>
        <p:nvSpPr>
          <p:cNvPr id="64" name="Rectangle 63"/>
          <p:cNvSpPr/>
          <p:nvPr/>
        </p:nvSpPr>
        <p:spPr>
          <a:xfrm>
            <a:off x="4860032" y="2895327"/>
            <a:ext cx="166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!</a:t>
            </a:r>
            <a:endParaRPr lang="fr-FR" sz="2400" dirty="0">
              <a:solidFill>
                <a:srgbClr val="00B050"/>
              </a:solidFill>
            </a:endParaRPr>
          </a:p>
        </p:txBody>
      </p:sp>
      <p:pic>
        <p:nvPicPr>
          <p:cNvPr id="65" name="Picture 9" descr="C:\Users\Namia\Desktop\Rapport Rahma\ligh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2564904"/>
            <a:ext cx="216024" cy="217886"/>
          </a:xfrm>
          <a:prstGeom prst="rect">
            <a:avLst/>
          </a:prstGeom>
          <a:noFill/>
        </p:spPr>
      </p:pic>
      <p:pic>
        <p:nvPicPr>
          <p:cNvPr id="66" name="Picture 2" descr="C:\Users\Namia\Desktop\Rapport Rahma\eiMd5yaRT.jpe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496" y="4365104"/>
            <a:ext cx="832528" cy="1549223"/>
          </a:xfrm>
          <a:prstGeom prst="rect">
            <a:avLst/>
          </a:prstGeom>
          <a:noFill/>
        </p:spPr>
      </p:pic>
      <p:sp>
        <p:nvSpPr>
          <p:cNvPr id="67" name="Pensées 66"/>
          <p:cNvSpPr/>
          <p:nvPr/>
        </p:nvSpPr>
        <p:spPr>
          <a:xfrm>
            <a:off x="3987384" y="1916833"/>
            <a:ext cx="4040999" cy="2021376"/>
          </a:xfrm>
          <a:prstGeom prst="cloudCallout">
            <a:avLst>
              <a:gd name="adj1" fmla="val -40660"/>
              <a:gd name="adj2" fmla="val 688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Picture 10" descr="C:\Users\Namia\Desktop\Rapport Rahma\Captureprime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076056" y="1952837"/>
            <a:ext cx="2952328" cy="164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ZoneTexte 68"/>
          <p:cNvSpPr txBox="1"/>
          <p:nvPr/>
        </p:nvSpPr>
        <p:spPr>
          <a:xfrm>
            <a:off x="6228184" y="1988840"/>
            <a:ext cx="10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err="1" smtClean="0">
                <a:solidFill>
                  <a:srgbClr val="F6D904"/>
                </a:solidFill>
              </a:rPr>
              <a:t>Bedroom</a:t>
            </a:r>
            <a:endParaRPr lang="fr-FR" sz="1400" b="1" dirty="0" smtClean="0">
              <a:solidFill>
                <a:srgbClr val="F6D9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45" grpId="0" animBg="1"/>
      <p:bldP spid="46" grpId="0"/>
      <p:bldP spid="49" grpId="0" animBg="1"/>
      <p:bldP spid="51" grpId="0"/>
      <p:bldP spid="63" grpId="0" animBg="1"/>
      <p:bldP spid="64" grpId="0"/>
      <p:bldP spid="67" grpId="0" animBg="1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471316" y="1693037"/>
            <a:ext cx="8490272" cy="4741986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Développement d’un prototype 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00459" y="611962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5881" y="2276872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002060"/>
                </a:solidFill>
              </a:rPr>
              <a:t>Modification de </a:t>
            </a:r>
            <a:r>
              <a:rPr lang="fr-FR" sz="2600" b="1" dirty="0" err="1" smtClean="0">
                <a:solidFill>
                  <a:srgbClr val="002060"/>
                </a:solidFill>
              </a:rPr>
              <a:t>Conquer</a:t>
            </a:r>
            <a:r>
              <a:rPr lang="fr-FR" sz="2600" b="1" dirty="0" smtClean="0">
                <a:solidFill>
                  <a:srgbClr val="002060"/>
                </a:solidFill>
              </a:rPr>
              <a:t> </a:t>
            </a:r>
            <a:r>
              <a:rPr lang="fr-FR" sz="2600" b="1" dirty="0">
                <a:solidFill>
                  <a:srgbClr val="002060"/>
                </a:solidFill>
              </a:rPr>
              <a:t>: JAVA, </a:t>
            </a:r>
            <a:r>
              <a:rPr lang="fr-FR" sz="2600" b="1" dirty="0" smtClean="0">
                <a:solidFill>
                  <a:srgbClr val="002060"/>
                </a:solidFill>
              </a:rPr>
              <a:t>2 classes modifiées</a:t>
            </a:r>
            <a:endParaRPr lang="fr-FR" sz="2600" b="1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52112" y="3425471"/>
            <a:ext cx="7416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2060"/>
                </a:solidFill>
              </a:rPr>
              <a:t>Intégration </a:t>
            </a:r>
            <a:r>
              <a:rPr lang="fr-FR" sz="2600" b="1" dirty="0">
                <a:solidFill>
                  <a:srgbClr val="002060"/>
                </a:solidFill>
              </a:rPr>
              <a:t>de </a:t>
            </a:r>
            <a:r>
              <a:rPr lang="fr-FR" sz="2600" b="1" dirty="0" smtClean="0">
                <a:solidFill>
                  <a:srgbClr val="002060"/>
                </a:solidFill>
              </a:rPr>
              <a:t>la </a:t>
            </a:r>
            <a:r>
              <a:rPr lang="fr-FR" sz="2600" b="1" dirty="0">
                <a:solidFill>
                  <a:srgbClr val="002060"/>
                </a:solidFill>
              </a:rPr>
              <a:t>sélection sémantique de service  dans </a:t>
            </a:r>
            <a:r>
              <a:rPr lang="fr-FR" sz="2600" b="1" dirty="0" err="1">
                <a:solidFill>
                  <a:srgbClr val="002060"/>
                </a:solidFill>
              </a:rPr>
              <a:t>WComp</a:t>
            </a:r>
            <a:r>
              <a:rPr lang="fr-FR" sz="2600" b="1" dirty="0">
                <a:solidFill>
                  <a:srgbClr val="002060"/>
                </a:solidFill>
              </a:rPr>
              <a:t> : </a:t>
            </a:r>
            <a:r>
              <a:rPr lang="fr-FR" sz="2600" b="1" dirty="0" smtClean="0">
                <a:solidFill>
                  <a:srgbClr val="002060"/>
                </a:solidFill>
              </a:rPr>
              <a:t>5 composants, </a:t>
            </a:r>
            <a:r>
              <a:rPr lang="fr-FR" sz="2600" b="1" dirty="0">
                <a:solidFill>
                  <a:srgbClr val="002060"/>
                </a:solidFill>
              </a:rPr>
              <a:t>4</a:t>
            </a:r>
            <a:r>
              <a:rPr lang="fr-FR" sz="2600" b="1" dirty="0" smtClean="0">
                <a:solidFill>
                  <a:srgbClr val="002060"/>
                </a:solidFill>
              </a:rPr>
              <a:t> classes modifiées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55881" y="5085184"/>
            <a:ext cx="7416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2060"/>
                </a:solidFill>
              </a:rPr>
              <a:t>Démonstration : ontologie , deux composants annotés</a:t>
            </a:r>
            <a:endParaRPr lang="fr-FR" sz="2600" b="1" dirty="0">
              <a:solidFill>
                <a:srgbClr val="002060"/>
              </a:solidFill>
            </a:endParaRPr>
          </a:p>
        </p:txBody>
      </p:sp>
      <p:grpSp>
        <p:nvGrpSpPr>
          <p:cNvPr id="11" name="Groupe 46"/>
          <p:cNvGrpSpPr/>
          <p:nvPr/>
        </p:nvGrpSpPr>
        <p:grpSpPr>
          <a:xfrm>
            <a:off x="431540" y="2415081"/>
            <a:ext cx="216024" cy="216024"/>
            <a:chOff x="6089650" y="2541588"/>
            <a:chExt cx="1524000" cy="1568450"/>
          </a:xfrm>
        </p:grpSpPr>
        <p:sp>
          <p:nvSpPr>
            <p:cNvPr id="13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4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5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6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7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8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19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0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1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3" name="Groupe 46"/>
          <p:cNvGrpSpPr/>
          <p:nvPr/>
        </p:nvGrpSpPr>
        <p:grpSpPr>
          <a:xfrm>
            <a:off x="420013" y="3573949"/>
            <a:ext cx="216024" cy="216024"/>
            <a:chOff x="6089650" y="2541588"/>
            <a:chExt cx="1524000" cy="1568450"/>
          </a:xfrm>
        </p:grpSpPr>
        <p:sp>
          <p:nvSpPr>
            <p:cNvPr id="24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29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30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1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2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3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4" name="Groupe 46"/>
          <p:cNvGrpSpPr/>
          <p:nvPr/>
        </p:nvGrpSpPr>
        <p:grpSpPr>
          <a:xfrm>
            <a:off x="421424" y="5219406"/>
            <a:ext cx="216024" cy="216024"/>
            <a:chOff x="6089650" y="2541588"/>
            <a:chExt cx="1524000" cy="1568450"/>
          </a:xfrm>
        </p:grpSpPr>
        <p:sp>
          <p:nvSpPr>
            <p:cNvPr id="35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40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41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4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9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471316" y="1693037"/>
            <a:ext cx="8490272" cy="4741986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00184" y="1896706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Références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00459" y="611962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2276872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</a:rPr>
              <a:t>WComp</a:t>
            </a:r>
            <a:r>
              <a:rPr lang="fr-FR" sz="2000" b="1" dirty="0" smtClean="0">
                <a:solidFill>
                  <a:srgbClr val="002060"/>
                </a:solidFill>
              </a:rPr>
              <a:t>:</a:t>
            </a:r>
            <a:r>
              <a:rPr lang="fr-FR" sz="2600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www.wcomp.fr/</a:t>
            </a:r>
            <a:r>
              <a:rPr lang="fr-FR" b="1" dirty="0" smtClean="0">
                <a:solidFill>
                  <a:srgbClr val="002060"/>
                </a:solidFill>
              </a:rPr>
              <a:t> 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2947617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</a:rPr>
              <a:t>Conquer</a:t>
            </a:r>
            <a:r>
              <a:rPr lang="fr-FR" sz="2000" b="1" dirty="0" smtClean="0">
                <a:solidFill>
                  <a:srgbClr val="002060"/>
                </a:solidFill>
              </a:rPr>
              <a:t>: </a:t>
            </a:r>
            <a:r>
              <a:rPr lang="fr-FR" dirty="0" err="1"/>
              <a:t>Benyelloul</a:t>
            </a:r>
            <a:r>
              <a:rPr lang="fr-FR" dirty="0"/>
              <a:t>, A. (2010). </a:t>
            </a:r>
            <a:r>
              <a:rPr lang="en-US" dirty="0"/>
              <a:t>Conquer: an RDFS-based Model for Context Querying RDFS-based Context Model. Ubimob‟10 (pp. 1–4)</a:t>
            </a:r>
            <a:r>
              <a:rPr lang="en-US" sz="2800" dirty="0"/>
              <a:t>.</a:t>
            </a:r>
            <a:endParaRPr lang="fr-FR" sz="2800" dirty="0"/>
          </a:p>
          <a:p>
            <a:endParaRPr lang="fr-FR" sz="2600" b="1" dirty="0" smtClean="0">
              <a:solidFill>
                <a:srgbClr val="002060"/>
              </a:solidFill>
            </a:endParaRPr>
          </a:p>
        </p:txBody>
      </p:sp>
      <p:grpSp>
        <p:nvGrpSpPr>
          <p:cNvPr id="11" name="Groupe 46"/>
          <p:cNvGrpSpPr/>
          <p:nvPr/>
        </p:nvGrpSpPr>
        <p:grpSpPr>
          <a:xfrm>
            <a:off x="443320" y="2438695"/>
            <a:ext cx="216024" cy="216024"/>
            <a:chOff x="6089650" y="2541588"/>
            <a:chExt cx="1524000" cy="1568450"/>
          </a:xfrm>
        </p:grpSpPr>
        <p:sp>
          <p:nvSpPr>
            <p:cNvPr id="13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4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5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6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7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8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19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0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1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3" name="Groupe 46"/>
          <p:cNvGrpSpPr/>
          <p:nvPr/>
        </p:nvGrpSpPr>
        <p:grpSpPr>
          <a:xfrm>
            <a:off x="455168" y="3140968"/>
            <a:ext cx="216024" cy="216024"/>
            <a:chOff x="6089650" y="2541588"/>
            <a:chExt cx="1524000" cy="1568450"/>
          </a:xfrm>
        </p:grpSpPr>
        <p:sp>
          <p:nvSpPr>
            <p:cNvPr id="24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29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30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1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2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3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4" name="Groupe 46"/>
          <p:cNvGrpSpPr/>
          <p:nvPr/>
        </p:nvGrpSpPr>
        <p:grpSpPr>
          <a:xfrm>
            <a:off x="433155" y="4581128"/>
            <a:ext cx="216024" cy="216024"/>
            <a:chOff x="6089650" y="2541588"/>
            <a:chExt cx="1524000" cy="1568450"/>
          </a:xfrm>
        </p:grpSpPr>
        <p:sp>
          <p:nvSpPr>
            <p:cNvPr id="35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40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41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4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5" name="Groupe 46"/>
          <p:cNvGrpSpPr/>
          <p:nvPr/>
        </p:nvGrpSpPr>
        <p:grpSpPr>
          <a:xfrm>
            <a:off x="440484" y="3991857"/>
            <a:ext cx="216024" cy="216024"/>
            <a:chOff x="6089650" y="2541588"/>
            <a:chExt cx="1524000" cy="1568450"/>
          </a:xfrm>
        </p:grpSpPr>
        <p:sp>
          <p:nvSpPr>
            <p:cNvPr id="46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7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9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0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1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52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54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55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56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57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58" name="ZoneTexte 57"/>
          <p:cNvSpPr txBox="1"/>
          <p:nvPr/>
        </p:nvSpPr>
        <p:spPr>
          <a:xfrm>
            <a:off x="755575" y="3922426"/>
            <a:ext cx="774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SPARQL: </a:t>
            </a:r>
            <a:r>
              <a:rPr lang="en-US" dirty="0"/>
              <a:t>http://</a:t>
            </a:r>
            <a:r>
              <a:rPr lang="en-US" dirty="0" smtClean="0"/>
              <a:t>www.w3.org/TR/2008/REC-rdf-sparql-query-20080115</a:t>
            </a:r>
            <a:r>
              <a:rPr lang="en-US" dirty="0"/>
              <a:t>/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55576" y="4443600"/>
            <a:ext cx="74168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</a:rPr>
              <a:t>Conquer</a:t>
            </a:r>
            <a:r>
              <a:rPr lang="fr-FR" sz="2000" b="1" dirty="0" smtClean="0">
                <a:solidFill>
                  <a:srgbClr val="002060"/>
                </a:solidFill>
              </a:rPr>
              <a:t>: </a:t>
            </a:r>
            <a:r>
              <a:rPr lang="fr-FR" dirty="0" err="1"/>
              <a:t>Benyelloul</a:t>
            </a:r>
            <a:r>
              <a:rPr lang="fr-FR" dirty="0"/>
              <a:t>, A. (2010). </a:t>
            </a:r>
            <a:r>
              <a:rPr lang="en-US" dirty="0"/>
              <a:t>Conquer: an RDFS-based Model for Context Querying RDFS-based Context Model. Ubimob‟10 (pp. 1–4</a:t>
            </a:r>
            <a:r>
              <a:rPr lang="en-US" dirty="0" smtClean="0"/>
              <a:t>)</a:t>
            </a:r>
            <a:r>
              <a:rPr lang="en-US" sz="2800" dirty="0" smtClean="0"/>
              <a:t>.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Rdf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  <a:r>
              <a:rPr lang="en-US" dirty="0" smtClean="0"/>
              <a:t>http</a:t>
            </a:r>
            <a:r>
              <a:rPr lang="en-US" dirty="0"/>
              <a:t>://www.w3.org/TR/rdf-concepts</a:t>
            </a:r>
            <a:r>
              <a:rPr lang="en-US" dirty="0" smtClean="0"/>
              <a:t>/</a:t>
            </a:r>
          </a:p>
          <a:p>
            <a:endParaRPr lang="fr-FR" dirty="0"/>
          </a:p>
          <a:p>
            <a:r>
              <a:rPr lang="en-US" b="1" dirty="0" err="1" smtClean="0">
                <a:solidFill>
                  <a:srgbClr val="002060"/>
                </a:solidFill>
              </a:rPr>
              <a:t>Rdfs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en-US" dirty="0"/>
              <a:t>http://</a:t>
            </a:r>
            <a:r>
              <a:rPr lang="en-US" dirty="0" smtClean="0"/>
              <a:t>www.w3.org/TR/2004/REC-rdf-schema-20040210/</a:t>
            </a:r>
            <a:endParaRPr lang="fr-FR" dirty="0"/>
          </a:p>
          <a:p>
            <a:endParaRPr lang="fr-FR" sz="2800" dirty="0"/>
          </a:p>
          <a:p>
            <a:endParaRPr lang="fr-FR" sz="2600" b="1" dirty="0" smtClean="0">
              <a:solidFill>
                <a:srgbClr val="002060"/>
              </a:solidFill>
            </a:endParaRPr>
          </a:p>
        </p:txBody>
      </p:sp>
      <p:grpSp>
        <p:nvGrpSpPr>
          <p:cNvPr id="60" name="Groupe 46"/>
          <p:cNvGrpSpPr/>
          <p:nvPr/>
        </p:nvGrpSpPr>
        <p:grpSpPr>
          <a:xfrm>
            <a:off x="453300" y="5643348"/>
            <a:ext cx="216024" cy="216024"/>
            <a:chOff x="6089650" y="2541588"/>
            <a:chExt cx="1524000" cy="1568450"/>
          </a:xfrm>
        </p:grpSpPr>
        <p:sp>
          <p:nvSpPr>
            <p:cNvPr id="61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2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65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66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67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68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69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70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71" name="Groupe 46"/>
          <p:cNvGrpSpPr/>
          <p:nvPr/>
        </p:nvGrpSpPr>
        <p:grpSpPr>
          <a:xfrm>
            <a:off x="454950" y="6191614"/>
            <a:ext cx="216024" cy="216024"/>
            <a:chOff x="6089650" y="2541588"/>
            <a:chExt cx="1524000" cy="1568450"/>
          </a:xfrm>
        </p:grpSpPr>
        <p:sp>
          <p:nvSpPr>
            <p:cNvPr id="72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3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4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5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6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77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78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79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80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81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8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802374" y="1772816"/>
            <a:ext cx="7992888" cy="4752528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Introduction</a:t>
            </a:r>
            <a:endParaRPr lang="fr-FR" sz="36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2332037"/>
            <a:ext cx="7346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Conclusion &amp; Perspectives</a:t>
            </a:r>
          </a:p>
          <a:p>
            <a:pPr lvl="0" algn="ctr"/>
            <a:r>
              <a:rPr lang="fr-FR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sz="11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43608" y="177281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693590" y="2288903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Les Acquis  </a:t>
            </a:r>
          </a:p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   </a:t>
            </a:r>
          </a:p>
        </p:txBody>
      </p:sp>
      <p:grpSp>
        <p:nvGrpSpPr>
          <p:cNvPr id="3" name="Groupe 46"/>
          <p:cNvGrpSpPr/>
          <p:nvPr/>
        </p:nvGrpSpPr>
        <p:grpSpPr>
          <a:xfrm>
            <a:off x="1343027" y="2390959"/>
            <a:ext cx="216024" cy="216024"/>
            <a:chOff x="6089650" y="2541588"/>
            <a:chExt cx="1524000" cy="1568450"/>
          </a:xfrm>
        </p:grpSpPr>
        <p:sp>
          <p:nvSpPr>
            <p:cNvPr id="30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2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44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47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49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50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51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52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65" name="ZoneTexte 64"/>
          <p:cNvSpPr txBox="1"/>
          <p:nvPr/>
        </p:nvSpPr>
        <p:spPr>
          <a:xfrm>
            <a:off x="1763688" y="4464496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002060"/>
                </a:solidFill>
              </a:rPr>
              <a:t>Ajouter des annotations dynamiques</a:t>
            </a:r>
          </a:p>
          <a:p>
            <a:pPr algn="just"/>
            <a:endParaRPr lang="fr-FR" b="1" dirty="0">
              <a:solidFill>
                <a:srgbClr val="002060"/>
              </a:solidFill>
            </a:endParaRPr>
          </a:p>
          <a:p>
            <a:pPr algn="just"/>
            <a:r>
              <a:rPr lang="fr-FR" b="1" dirty="0">
                <a:solidFill>
                  <a:srgbClr val="002060"/>
                </a:solidFill>
              </a:rPr>
              <a:t>Alignement entre les annotations</a:t>
            </a:r>
          </a:p>
          <a:p>
            <a:pPr algn="just"/>
            <a:endParaRPr lang="fr-FR" b="1" dirty="0">
              <a:solidFill>
                <a:srgbClr val="002060"/>
              </a:solidFill>
            </a:endParaRPr>
          </a:p>
          <a:p>
            <a:pPr algn="just"/>
            <a:r>
              <a:rPr lang="fr-FR" b="1" dirty="0">
                <a:solidFill>
                  <a:srgbClr val="002060"/>
                </a:solidFill>
              </a:rPr>
              <a:t>Langage pour produire le SPARQL</a:t>
            </a:r>
          </a:p>
          <a:p>
            <a:pPr algn="just"/>
            <a:endParaRPr lang="fr-FR" b="1" dirty="0" smtClean="0">
              <a:solidFill>
                <a:srgbClr val="002060"/>
              </a:solidFill>
            </a:endParaRPr>
          </a:p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Temps de réponse sur une requête</a:t>
            </a:r>
          </a:p>
          <a:p>
            <a:pPr algn="just"/>
            <a:endParaRPr lang="fr-FR" b="1" dirty="0">
              <a:solidFill>
                <a:srgbClr val="002060"/>
              </a:solidFill>
            </a:endParaRPr>
          </a:p>
        </p:txBody>
      </p:sp>
      <p:grpSp>
        <p:nvGrpSpPr>
          <p:cNvPr id="9" name="Groupe 46"/>
          <p:cNvGrpSpPr/>
          <p:nvPr/>
        </p:nvGrpSpPr>
        <p:grpSpPr>
          <a:xfrm>
            <a:off x="1430980" y="4509120"/>
            <a:ext cx="216024" cy="216024"/>
            <a:chOff x="6089650" y="2541588"/>
            <a:chExt cx="1524000" cy="1568450"/>
          </a:xfrm>
        </p:grpSpPr>
        <p:sp>
          <p:nvSpPr>
            <p:cNvPr id="67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8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9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0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1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73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74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75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76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77" name="ZoneTexte 76"/>
          <p:cNvSpPr txBox="1"/>
          <p:nvPr/>
        </p:nvSpPr>
        <p:spPr>
          <a:xfrm>
            <a:off x="1043608" y="378904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Perspectives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oupe 46"/>
          <p:cNvGrpSpPr/>
          <p:nvPr/>
        </p:nvGrpSpPr>
        <p:grpSpPr>
          <a:xfrm>
            <a:off x="1430980" y="5050578"/>
            <a:ext cx="216024" cy="216024"/>
            <a:chOff x="6089650" y="2541588"/>
            <a:chExt cx="1524000" cy="1568450"/>
          </a:xfrm>
        </p:grpSpPr>
        <p:sp>
          <p:nvSpPr>
            <p:cNvPr id="79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0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1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82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83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85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86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87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88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4" name="Groupe 46"/>
          <p:cNvGrpSpPr/>
          <p:nvPr/>
        </p:nvGrpSpPr>
        <p:grpSpPr>
          <a:xfrm>
            <a:off x="1445382" y="6179516"/>
            <a:ext cx="216024" cy="216024"/>
            <a:chOff x="6089650" y="2541588"/>
            <a:chExt cx="1524000" cy="1568450"/>
          </a:xfrm>
        </p:grpSpPr>
        <p:sp>
          <p:nvSpPr>
            <p:cNvPr id="90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1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2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94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96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97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98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99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100" name="Rectangle 99"/>
          <p:cNvSpPr/>
          <p:nvPr/>
        </p:nvSpPr>
        <p:spPr>
          <a:xfrm>
            <a:off x="8468891" y="621209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16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6" name="Groupe 46"/>
          <p:cNvGrpSpPr/>
          <p:nvPr/>
        </p:nvGrpSpPr>
        <p:grpSpPr>
          <a:xfrm>
            <a:off x="1439536" y="5623485"/>
            <a:ext cx="216024" cy="216024"/>
            <a:chOff x="6089650" y="2541588"/>
            <a:chExt cx="1524000" cy="1568450"/>
          </a:xfrm>
        </p:grpSpPr>
        <p:sp>
          <p:nvSpPr>
            <p:cNvPr id="102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3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4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05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06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108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09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10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11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112" name="ZoneTexte 111"/>
          <p:cNvSpPr txBox="1"/>
          <p:nvPr/>
        </p:nvSpPr>
        <p:spPr>
          <a:xfrm>
            <a:off x="2051720" y="2774253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002060"/>
                </a:solidFill>
              </a:rPr>
              <a:t>Expérience professionnelle </a:t>
            </a:r>
          </a:p>
          <a:p>
            <a:pPr algn="just"/>
            <a:endParaRPr lang="fr-FR" b="1" dirty="0">
              <a:solidFill>
                <a:srgbClr val="002060"/>
              </a:solidFill>
            </a:endParaRPr>
          </a:p>
          <a:p>
            <a:pPr algn="just"/>
            <a:r>
              <a:rPr lang="fr-FR" b="1" dirty="0">
                <a:solidFill>
                  <a:srgbClr val="002060"/>
                </a:solidFill>
              </a:rPr>
              <a:t>Expérience humaine  </a:t>
            </a:r>
          </a:p>
        </p:txBody>
      </p:sp>
      <p:grpSp>
        <p:nvGrpSpPr>
          <p:cNvPr id="130" name="Groupe 46"/>
          <p:cNvGrpSpPr/>
          <p:nvPr/>
        </p:nvGrpSpPr>
        <p:grpSpPr>
          <a:xfrm>
            <a:off x="1922127" y="2885845"/>
            <a:ext cx="129593" cy="183115"/>
            <a:chOff x="6089650" y="2541588"/>
            <a:chExt cx="1524000" cy="1568450"/>
          </a:xfrm>
        </p:grpSpPr>
        <p:sp>
          <p:nvSpPr>
            <p:cNvPr id="131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32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33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34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35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36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137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38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39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40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41" name="Groupe 46"/>
          <p:cNvGrpSpPr/>
          <p:nvPr/>
        </p:nvGrpSpPr>
        <p:grpSpPr>
          <a:xfrm>
            <a:off x="1922127" y="3429000"/>
            <a:ext cx="129593" cy="189410"/>
            <a:chOff x="6089650" y="2541588"/>
            <a:chExt cx="1524000" cy="1568450"/>
          </a:xfrm>
        </p:grpSpPr>
        <p:sp>
          <p:nvSpPr>
            <p:cNvPr id="142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43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44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45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46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47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148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49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50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51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755576" y="980728"/>
            <a:ext cx="7992888" cy="5544616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2332037"/>
            <a:ext cx="7346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C:\Users\Namia\Desktop\MARWEN\RAPPORT STAGE 2A\mer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92896"/>
            <a:ext cx="5904656" cy="2304256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673620" y="1803549"/>
            <a:ext cx="8208912" cy="4752528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2332037"/>
            <a:ext cx="7346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755576" y="184482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  Systèmes ambiants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804586" y="3341517"/>
            <a:ext cx="6317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  </a:t>
            </a:r>
            <a:r>
              <a:rPr lang="fr-FR" sz="2800" b="1" dirty="0" smtClean="0">
                <a:solidFill>
                  <a:srgbClr val="0070C0"/>
                </a:solidFill>
              </a:rPr>
              <a:t>Evolution dynamique 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83768" y="371703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59632" y="246096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Dispositifs interagissant avec  l’environnement physique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73180" y="621166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8" name="Groupe 46"/>
          <p:cNvGrpSpPr/>
          <p:nvPr/>
        </p:nvGrpSpPr>
        <p:grpSpPr>
          <a:xfrm>
            <a:off x="1055180" y="2553700"/>
            <a:ext cx="129593" cy="183115"/>
            <a:chOff x="6089650" y="2541588"/>
            <a:chExt cx="1524000" cy="1568450"/>
          </a:xfrm>
        </p:grpSpPr>
        <p:sp>
          <p:nvSpPr>
            <p:cNvPr id="39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0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44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45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6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7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8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9" name="Groupe 46"/>
          <p:cNvGrpSpPr/>
          <p:nvPr/>
        </p:nvGrpSpPr>
        <p:grpSpPr>
          <a:xfrm>
            <a:off x="1056027" y="3006573"/>
            <a:ext cx="129593" cy="189410"/>
            <a:chOff x="6089650" y="2541588"/>
            <a:chExt cx="1524000" cy="1568450"/>
          </a:xfrm>
        </p:grpSpPr>
        <p:sp>
          <p:nvSpPr>
            <p:cNvPr id="50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1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4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5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56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57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58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59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65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1343364" y="2896465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78747" y="2896203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Services attachés à des dispositifs  </a:t>
            </a:r>
            <a:endParaRPr lang="fr-FR" b="1" dirty="0">
              <a:solidFill>
                <a:srgbClr val="002060"/>
              </a:solidFill>
            </a:endParaRPr>
          </a:p>
        </p:txBody>
      </p:sp>
      <p:grpSp>
        <p:nvGrpSpPr>
          <p:cNvPr id="76" name="Groupe 46"/>
          <p:cNvGrpSpPr/>
          <p:nvPr/>
        </p:nvGrpSpPr>
        <p:grpSpPr>
          <a:xfrm>
            <a:off x="670794" y="3495115"/>
            <a:ext cx="216024" cy="216024"/>
            <a:chOff x="6089650" y="2541588"/>
            <a:chExt cx="1524000" cy="1568450"/>
          </a:xfrm>
        </p:grpSpPr>
        <p:sp>
          <p:nvSpPr>
            <p:cNvPr id="77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8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9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80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81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82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83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84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85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86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87" name="Groupe 46"/>
          <p:cNvGrpSpPr/>
          <p:nvPr/>
        </p:nvGrpSpPr>
        <p:grpSpPr>
          <a:xfrm>
            <a:off x="725444" y="5094345"/>
            <a:ext cx="216024" cy="216024"/>
            <a:chOff x="6089650" y="2541588"/>
            <a:chExt cx="1524000" cy="1568450"/>
          </a:xfrm>
        </p:grpSpPr>
        <p:sp>
          <p:nvSpPr>
            <p:cNvPr id="88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9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0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91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93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94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95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96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97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98" name="Groupe 46"/>
          <p:cNvGrpSpPr/>
          <p:nvPr/>
        </p:nvGrpSpPr>
        <p:grpSpPr>
          <a:xfrm>
            <a:off x="1016331" y="3993142"/>
            <a:ext cx="129593" cy="183115"/>
            <a:chOff x="6089650" y="2541588"/>
            <a:chExt cx="1524000" cy="1568450"/>
          </a:xfrm>
        </p:grpSpPr>
        <p:sp>
          <p:nvSpPr>
            <p:cNvPr id="99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0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1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02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03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04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105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06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07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08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09" name="Groupe 46"/>
          <p:cNvGrpSpPr/>
          <p:nvPr/>
        </p:nvGrpSpPr>
        <p:grpSpPr>
          <a:xfrm>
            <a:off x="1030371" y="4400065"/>
            <a:ext cx="129593" cy="189410"/>
            <a:chOff x="6089650" y="2541588"/>
            <a:chExt cx="1524000" cy="1568450"/>
          </a:xfrm>
        </p:grpSpPr>
        <p:sp>
          <p:nvSpPr>
            <p:cNvPr id="110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11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12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13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14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15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116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17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18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19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120" name="Rectangle 119"/>
          <p:cNvSpPr/>
          <p:nvPr/>
        </p:nvSpPr>
        <p:spPr>
          <a:xfrm>
            <a:off x="1278747" y="3864737"/>
            <a:ext cx="7239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Apparition des services pour dispositifs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159964" y="4310104"/>
            <a:ext cx="7319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  Disparition des services pour dispositifs </a:t>
            </a:r>
            <a:endParaRPr lang="fr-FR" b="1" dirty="0">
              <a:solidFill>
                <a:srgbClr val="002060"/>
              </a:solidFill>
            </a:endParaRPr>
          </a:p>
        </p:txBody>
      </p:sp>
      <p:grpSp>
        <p:nvGrpSpPr>
          <p:cNvPr id="122" name="Groupe 46"/>
          <p:cNvGrpSpPr/>
          <p:nvPr/>
        </p:nvGrpSpPr>
        <p:grpSpPr>
          <a:xfrm>
            <a:off x="617207" y="2003994"/>
            <a:ext cx="216024" cy="216024"/>
            <a:chOff x="6089650" y="2541588"/>
            <a:chExt cx="1524000" cy="1568450"/>
          </a:xfrm>
        </p:grpSpPr>
        <p:sp>
          <p:nvSpPr>
            <p:cNvPr id="123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24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25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6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7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29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130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31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32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33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134" name="ZoneTexte 133"/>
          <p:cNvSpPr txBox="1"/>
          <p:nvPr/>
        </p:nvSpPr>
        <p:spPr>
          <a:xfrm>
            <a:off x="1016332" y="4909794"/>
            <a:ext cx="632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Problématiques générales </a:t>
            </a:r>
            <a:endParaRPr lang="fr-FR" sz="2800" b="1" dirty="0">
              <a:solidFill>
                <a:srgbClr val="0070C0"/>
              </a:solidFill>
            </a:endParaRPr>
          </a:p>
        </p:txBody>
      </p:sp>
      <p:grpSp>
        <p:nvGrpSpPr>
          <p:cNvPr id="146" name="Groupe 46"/>
          <p:cNvGrpSpPr/>
          <p:nvPr/>
        </p:nvGrpSpPr>
        <p:grpSpPr>
          <a:xfrm>
            <a:off x="1086798" y="5589240"/>
            <a:ext cx="129593" cy="189410"/>
            <a:chOff x="6089650" y="2541588"/>
            <a:chExt cx="1524000" cy="1568450"/>
          </a:xfrm>
        </p:grpSpPr>
        <p:sp>
          <p:nvSpPr>
            <p:cNvPr id="147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48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49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50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51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52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153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54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55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56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57" name="Groupe 46"/>
          <p:cNvGrpSpPr/>
          <p:nvPr/>
        </p:nvGrpSpPr>
        <p:grpSpPr>
          <a:xfrm>
            <a:off x="1073250" y="6051991"/>
            <a:ext cx="129593" cy="189410"/>
            <a:chOff x="6089650" y="2541588"/>
            <a:chExt cx="1524000" cy="1568450"/>
          </a:xfrm>
        </p:grpSpPr>
        <p:sp>
          <p:nvSpPr>
            <p:cNvPr id="158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59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60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61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62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63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164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65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66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67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168" name="Rectangle 167"/>
          <p:cNvSpPr/>
          <p:nvPr/>
        </p:nvSpPr>
        <p:spPr>
          <a:xfrm>
            <a:off x="1259373" y="5499663"/>
            <a:ext cx="7239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Nécessité de s’adapter dynamiquement face aux différentes variations 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278747" y="5949280"/>
            <a:ext cx="732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Nécessité de sélectionner les bons services aux bons moments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Sélection de services pour dispositifs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90" y="3231669"/>
            <a:ext cx="1117569" cy="163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70" grpId="0"/>
      <p:bldP spid="31" grpId="0"/>
      <p:bldP spid="74" grpId="0"/>
      <p:bldP spid="120" grpId="0"/>
      <p:bldP spid="121" grpId="0"/>
      <p:bldP spid="134" grpId="0"/>
      <p:bldP spid="168" grpId="0"/>
      <p:bldP spid="1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827584" y="1844824"/>
            <a:ext cx="7992888" cy="4752528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2332037"/>
            <a:ext cx="7346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4" name="ZoneTexte 143"/>
          <p:cNvSpPr txBox="1"/>
          <p:nvPr/>
        </p:nvSpPr>
        <p:spPr>
          <a:xfrm>
            <a:off x="827584" y="2008871"/>
            <a:ext cx="742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Adaptation dynamique de l’application ambiante en fonction de l’évolution des services disponibles</a:t>
            </a:r>
            <a:endParaRPr lang="fr-FR" sz="2000" dirty="0"/>
          </a:p>
        </p:txBody>
      </p:sp>
      <p:sp>
        <p:nvSpPr>
          <p:cNvPr id="156" name="ZoneTexte 155"/>
          <p:cNvSpPr txBox="1"/>
          <p:nvPr/>
        </p:nvSpPr>
        <p:spPr>
          <a:xfrm>
            <a:off x="3365866" y="3016321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Schéma d’adaptation :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683568" y="3431820"/>
            <a:ext cx="38884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500" b="1" dirty="0" smtClean="0">
                <a:solidFill>
                  <a:srgbClr val="002060"/>
                </a:solidFill>
              </a:rPr>
              <a:t>(</a:t>
            </a:r>
            <a:r>
              <a:rPr lang="fr-FR" sz="1500" b="1" dirty="0" smtClean="0">
                <a:solidFill>
                  <a:srgbClr val="0070C0"/>
                </a:solidFill>
              </a:rPr>
              <a:t>Ensemble des règles de sélection de services ,</a:t>
            </a:r>
            <a:endParaRPr lang="fr-FR" sz="15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PFE  E-SKY\Travail\E-Gift\Cahier des charges\Exposé\img\ro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9533" y="0"/>
            <a:ext cx="1334467" cy="993939"/>
          </a:xfrm>
          <a:prstGeom prst="rect">
            <a:avLst/>
          </a:prstGeom>
          <a:noFill/>
        </p:spPr>
      </p:pic>
      <p:sp>
        <p:nvSpPr>
          <p:cNvPr id="49" name="ZoneTexte 48"/>
          <p:cNvSpPr txBox="1"/>
          <p:nvPr/>
        </p:nvSpPr>
        <p:spPr>
          <a:xfrm>
            <a:off x="8251085" y="395372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1/3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649640" y="621166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482275" y="3433671"/>
            <a:ext cx="46046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500" b="1" dirty="0" smtClean="0">
                <a:solidFill>
                  <a:srgbClr val="0070C0"/>
                </a:solidFill>
              </a:rPr>
              <a:t>Ensemble des règles de composition de services</a:t>
            </a:r>
            <a:r>
              <a:rPr lang="fr-FR" sz="1500" b="1" dirty="0" smtClean="0">
                <a:solidFill>
                  <a:srgbClr val="002060"/>
                </a:solidFill>
              </a:rPr>
              <a:t>)</a:t>
            </a:r>
            <a:endParaRPr lang="fr-FR" sz="1500" b="1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Schéma d’adaptation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C:\Users\Namia\Desktop\Rapport Rahma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89040"/>
            <a:ext cx="1522195" cy="1479316"/>
          </a:xfrm>
          <a:prstGeom prst="rect">
            <a:avLst/>
          </a:prstGeom>
          <a:noFill/>
        </p:spPr>
      </p:pic>
      <p:pic>
        <p:nvPicPr>
          <p:cNvPr id="15" name="Picture 5" descr="C:\Users\Namia\Desktop\Rapport Rahma\reveil-ecran-blanc-l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805264"/>
            <a:ext cx="1202650" cy="720934"/>
          </a:xfrm>
          <a:prstGeom prst="rect">
            <a:avLst/>
          </a:prstGeom>
          <a:noFill/>
        </p:spPr>
      </p:pic>
      <p:pic>
        <p:nvPicPr>
          <p:cNvPr id="16" name="Picture 6" descr="C:\Users\Namia\Desktop\Rapport Rahma\1371741050-74857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5157192"/>
            <a:ext cx="1123620" cy="1123620"/>
          </a:xfrm>
          <a:prstGeom prst="rect">
            <a:avLst/>
          </a:prstGeom>
          <a:noFill/>
        </p:spPr>
      </p:pic>
      <p:sp>
        <p:nvSpPr>
          <p:cNvPr id="17" name="Rectangle à coins arrondis 16"/>
          <p:cNvSpPr/>
          <p:nvPr/>
        </p:nvSpPr>
        <p:spPr>
          <a:xfrm>
            <a:off x="1478230" y="3887110"/>
            <a:ext cx="2880320" cy="1774138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622246" y="3956863"/>
            <a:ext cx="1698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Ensemble des règles de sélection de services  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1982286" y="4437112"/>
            <a:ext cx="1728184" cy="936106"/>
          </a:xfrm>
          <a:prstGeom prst="curvedConnector3">
            <a:avLst>
              <a:gd name="adj1" fmla="val 6105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Namia\Desktop\Rapport Rahma\Gluehlampe_01_KM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635897" y="3984863"/>
            <a:ext cx="591379" cy="884297"/>
          </a:xfrm>
          <a:prstGeom prst="rect">
            <a:avLst/>
          </a:prstGeom>
          <a:noFill/>
        </p:spPr>
      </p:pic>
      <p:pic>
        <p:nvPicPr>
          <p:cNvPr id="21" name="Picture 8" descr="C:\Users\Namia\Desktop\Rapport Rahma\ampou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3635897" y="3922953"/>
            <a:ext cx="591379" cy="946207"/>
          </a:xfrm>
          <a:prstGeom prst="rect">
            <a:avLst/>
          </a:prstGeom>
          <a:noFill/>
        </p:spPr>
      </p:pic>
      <p:pic>
        <p:nvPicPr>
          <p:cNvPr id="22" name="Picture 3" descr="C:\Users\Namia\Desktop\Rapport Rahma\images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711200" y="5162405"/>
            <a:ext cx="208723" cy="354830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1619672" y="3956863"/>
            <a:ext cx="1698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Ensemble des règles de composition des services</a:t>
            </a:r>
          </a:p>
        </p:txBody>
      </p:sp>
      <p:pic>
        <p:nvPicPr>
          <p:cNvPr id="24" name="Image 23" descr="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4254" y="5162405"/>
            <a:ext cx="236552" cy="35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8" grpId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827584" y="1844824"/>
            <a:ext cx="7992888" cy="4752528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2332037"/>
            <a:ext cx="7346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4" name="ZoneTexte 143"/>
          <p:cNvSpPr txBox="1"/>
          <p:nvPr/>
        </p:nvSpPr>
        <p:spPr>
          <a:xfrm>
            <a:off x="813781" y="2008871"/>
            <a:ext cx="74235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002060"/>
                </a:solidFill>
              </a:rPr>
              <a:t>Aujourd’hui : limitation des règles de sélection de services </a:t>
            </a:r>
            <a:endParaRPr lang="fr-FR" sz="2500" dirty="0"/>
          </a:p>
        </p:txBody>
      </p:sp>
      <p:sp>
        <p:nvSpPr>
          <p:cNvPr id="171" name="ZoneTexte 170"/>
          <p:cNvSpPr txBox="1"/>
          <p:nvPr/>
        </p:nvSpPr>
        <p:spPr>
          <a:xfrm>
            <a:off x="827584" y="3140968"/>
            <a:ext cx="713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  « </a:t>
            </a:r>
            <a:r>
              <a:rPr lang="fr-FR" b="1" i="1" dirty="0" err="1" smtClean="0">
                <a:solidFill>
                  <a:srgbClr val="002060"/>
                </a:solidFill>
              </a:rPr>
              <a:t>Matching</a:t>
            </a:r>
            <a:r>
              <a:rPr lang="fr-FR" b="1" i="1" dirty="0" smtClean="0">
                <a:solidFill>
                  <a:srgbClr val="002060"/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</a:rPr>
              <a:t>» syntaxique  des noms de services par rapport  à des expressions régulières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PFE  E-SKY\Travail\E-Gift\Cahier des charges\Exposé\img\ro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9533" y="0"/>
            <a:ext cx="1334467" cy="993939"/>
          </a:xfrm>
          <a:prstGeom prst="rect">
            <a:avLst/>
          </a:prstGeom>
          <a:noFill/>
        </p:spPr>
      </p:pic>
      <p:sp>
        <p:nvSpPr>
          <p:cNvPr id="49" name="ZoneTexte 48"/>
          <p:cNvSpPr txBox="1"/>
          <p:nvPr/>
        </p:nvSpPr>
        <p:spPr>
          <a:xfrm>
            <a:off x="8251085" y="395372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1/3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649640" y="621166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830711" y="3871192"/>
            <a:ext cx="5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  Sémantique implicite dans le nom de service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Limitation de l’existant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e 46"/>
          <p:cNvGrpSpPr/>
          <p:nvPr/>
        </p:nvGrpSpPr>
        <p:grpSpPr>
          <a:xfrm>
            <a:off x="704916" y="3235786"/>
            <a:ext cx="129593" cy="183115"/>
            <a:chOff x="6089650" y="2541588"/>
            <a:chExt cx="1524000" cy="1568450"/>
          </a:xfrm>
        </p:grpSpPr>
        <p:sp>
          <p:nvSpPr>
            <p:cNvPr id="15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8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9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20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21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2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3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4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5" name="Groupe 46"/>
          <p:cNvGrpSpPr/>
          <p:nvPr/>
        </p:nvGrpSpPr>
        <p:grpSpPr>
          <a:xfrm>
            <a:off x="728324" y="3964300"/>
            <a:ext cx="129593" cy="183115"/>
            <a:chOff x="6089650" y="2541588"/>
            <a:chExt cx="1524000" cy="1568450"/>
          </a:xfrm>
        </p:grpSpPr>
        <p:sp>
          <p:nvSpPr>
            <p:cNvPr id="26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31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32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3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4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5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2" name="Rectangle à coins arrondis 1"/>
          <p:cNvSpPr/>
          <p:nvPr/>
        </p:nvSpPr>
        <p:spPr>
          <a:xfrm>
            <a:off x="6011441" y="3691009"/>
            <a:ext cx="2090192" cy="8077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Light = light*</a:t>
            </a:r>
          </a:p>
          <a:p>
            <a:r>
              <a:rPr lang="fr-FR" dirty="0" smtClean="0"/>
              <a:t>Switch = switch*</a:t>
            </a:r>
            <a:endParaRPr lang="fr-FR" dirty="0"/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1403648" y="4972182"/>
            <a:ext cx="4241438" cy="18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" name="Picture 2" descr="C:\Users\Namia\Desktop\Rapport Rahma\eiMd5yaRT.jpe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47665" y="5661248"/>
            <a:ext cx="873004" cy="1305269"/>
          </a:xfrm>
          <a:prstGeom prst="rect">
            <a:avLst/>
          </a:prstGeom>
          <a:noFill/>
        </p:spPr>
      </p:pic>
      <p:sp>
        <p:nvSpPr>
          <p:cNvPr id="38" name="Accolades 37"/>
          <p:cNvSpPr/>
          <p:nvPr/>
        </p:nvSpPr>
        <p:spPr>
          <a:xfrm>
            <a:off x="2123728" y="4797153"/>
            <a:ext cx="936104" cy="64807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Light 249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Light 250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Light 251</a:t>
            </a:r>
            <a:endParaRPr lang="fr-FR" sz="12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2771800" y="5085184"/>
            <a:ext cx="166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?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40" name="Picture 9" descr="C:\Users\Namia\Desktop\Rapport Rahma\light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83768" y="4509120"/>
            <a:ext cx="203461" cy="280447"/>
          </a:xfrm>
          <a:prstGeom prst="rect">
            <a:avLst/>
          </a:prstGeom>
          <a:noFill/>
        </p:spPr>
      </p:pic>
      <p:sp>
        <p:nvSpPr>
          <p:cNvPr id="41" name="Pensées 40"/>
          <p:cNvSpPr/>
          <p:nvPr/>
        </p:nvSpPr>
        <p:spPr>
          <a:xfrm>
            <a:off x="1691680" y="4149080"/>
            <a:ext cx="4464496" cy="1800200"/>
          </a:xfrm>
          <a:prstGeom prst="cloudCallout">
            <a:avLst>
              <a:gd name="adj1" fmla="val -38634"/>
              <a:gd name="adj2" fmla="val 5530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" descr="C:\Users\Namia\Desktop\Rapport Rahma\Captureprime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915816" y="4149080"/>
            <a:ext cx="3096344" cy="1621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ZoneTexte 42"/>
          <p:cNvSpPr txBox="1"/>
          <p:nvPr/>
        </p:nvSpPr>
        <p:spPr>
          <a:xfrm>
            <a:off x="3995936" y="414908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 smtClean="0">
                <a:solidFill>
                  <a:srgbClr val="FFC000"/>
                </a:solidFill>
              </a:rPr>
              <a:t>=Light 250</a:t>
            </a:r>
          </a:p>
        </p:txBody>
      </p:sp>
    </p:spTree>
    <p:extLst>
      <p:ext uri="{BB962C8B-B14F-4D97-AF65-F5344CB8AC3E}">
        <p14:creationId xmlns:p14="http://schemas.microsoft.com/office/powerpoint/2010/main" val="39797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1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827584" y="1844824"/>
            <a:ext cx="7992888" cy="4752528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2332037"/>
            <a:ext cx="7346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4" name="ZoneTexte 143"/>
          <p:cNvSpPr txBox="1"/>
          <p:nvPr/>
        </p:nvSpPr>
        <p:spPr>
          <a:xfrm>
            <a:off x="813781" y="2008871"/>
            <a:ext cx="74235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002060"/>
                </a:solidFill>
              </a:rPr>
              <a:t>Mise en place d’un mécanisme de sélection sémantique de services</a:t>
            </a:r>
            <a:endParaRPr lang="fr-FR" sz="2500" dirty="0"/>
          </a:p>
        </p:txBody>
      </p:sp>
      <p:sp>
        <p:nvSpPr>
          <p:cNvPr id="171" name="ZoneTexte 170"/>
          <p:cNvSpPr txBox="1"/>
          <p:nvPr/>
        </p:nvSpPr>
        <p:spPr>
          <a:xfrm>
            <a:off x="827584" y="3140968"/>
            <a:ext cx="713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  « </a:t>
            </a:r>
            <a:r>
              <a:rPr lang="fr-FR" b="1" i="1" dirty="0" err="1" smtClean="0">
                <a:solidFill>
                  <a:srgbClr val="002060"/>
                </a:solidFill>
              </a:rPr>
              <a:t>Matching</a:t>
            </a:r>
            <a:r>
              <a:rPr lang="fr-FR" b="1" i="1" dirty="0" smtClean="0">
                <a:solidFill>
                  <a:srgbClr val="002060"/>
                </a:solidFill>
              </a:rPr>
              <a:t> </a:t>
            </a:r>
            <a:r>
              <a:rPr lang="fr-FR" b="1" dirty="0" smtClean="0">
                <a:solidFill>
                  <a:srgbClr val="002060"/>
                </a:solidFill>
              </a:rPr>
              <a:t>» sémantique se basant sur le sens et les annotations de service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PFE  E-SKY\Travail\E-Gift\Cahier des charges\Exposé\img\ro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9533" y="0"/>
            <a:ext cx="1334467" cy="993939"/>
          </a:xfrm>
          <a:prstGeom prst="rect">
            <a:avLst/>
          </a:prstGeom>
          <a:noFill/>
        </p:spPr>
      </p:pic>
      <p:sp>
        <p:nvSpPr>
          <p:cNvPr id="49" name="ZoneTexte 48"/>
          <p:cNvSpPr txBox="1"/>
          <p:nvPr/>
        </p:nvSpPr>
        <p:spPr>
          <a:xfrm>
            <a:off x="8251085" y="395372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1/3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649640" y="621166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Objectif du stage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e 46"/>
          <p:cNvGrpSpPr/>
          <p:nvPr/>
        </p:nvGrpSpPr>
        <p:grpSpPr>
          <a:xfrm>
            <a:off x="704916" y="3235786"/>
            <a:ext cx="129593" cy="183115"/>
            <a:chOff x="6089650" y="2541588"/>
            <a:chExt cx="1524000" cy="1568450"/>
          </a:xfrm>
        </p:grpSpPr>
        <p:sp>
          <p:nvSpPr>
            <p:cNvPr id="15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8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9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20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21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2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3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4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547664" y="5066473"/>
            <a:ext cx="4089958" cy="1791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Accolades 25"/>
          <p:cNvSpPr/>
          <p:nvPr/>
        </p:nvSpPr>
        <p:spPr>
          <a:xfrm>
            <a:off x="2843808" y="4077072"/>
            <a:ext cx="1080120" cy="64807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2060"/>
                </a:solidFill>
              </a:rPr>
              <a:t>Location : </a:t>
            </a:r>
            <a:r>
              <a:rPr lang="fr-FR" sz="1400" b="1" dirty="0" err="1" smtClean="0">
                <a:solidFill>
                  <a:srgbClr val="002060"/>
                </a:solidFill>
              </a:rPr>
              <a:t>Bedroom</a:t>
            </a:r>
            <a:endParaRPr lang="fr-FR" sz="14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3635896" y="4335487"/>
            <a:ext cx="160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!</a:t>
            </a:r>
            <a:endParaRPr lang="fr-FR" sz="2400" dirty="0">
              <a:solidFill>
                <a:srgbClr val="00B050"/>
              </a:solidFill>
            </a:endParaRPr>
          </a:p>
        </p:txBody>
      </p:sp>
      <p:pic>
        <p:nvPicPr>
          <p:cNvPr id="28" name="Picture 9" descr="C:\Users\Namia\Desktop\Rapport Rahma\ligh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5856" y="3861048"/>
            <a:ext cx="196195" cy="270431"/>
          </a:xfrm>
          <a:prstGeom prst="rect">
            <a:avLst/>
          </a:prstGeom>
          <a:noFill/>
        </p:spPr>
      </p:pic>
      <p:pic>
        <p:nvPicPr>
          <p:cNvPr id="29" name="Picture 2" descr="C:\Users\Namia\Desktop\Rapport Rahma\eiMd5yaRT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1720" y="5445224"/>
            <a:ext cx="823465" cy="1412776"/>
          </a:xfrm>
          <a:prstGeom prst="rect">
            <a:avLst/>
          </a:prstGeom>
          <a:noFill/>
        </p:spPr>
      </p:pic>
      <p:sp>
        <p:nvSpPr>
          <p:cNvPr id="30" name="Pensées 29"/>
          <p:cNvSpPr/>
          <p:nvPr/>
        </p:nvSpPr>
        <p:spPr>
          <a:xfrm>
            <a:off x="2267744" y="3429000"/>
            <a:ext cx="4752528" cy="2088232"/>
          </a:xfrm>
          <a:prstGeom prst="cloudCallout">
            <a:avLst>
              <a:gd name="adj1" fmla="val -38634"/>
              <a:gd name="adj2" fmla="val 5530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10" descr="C:\Users\Namia\Desktop\Rapport Rahma\Captureprime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851920" y="3356992"/>
            <a:ext cx="3024336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ZoneTexte 31"/>
          <p:cNvSpPr txBox="1"/>
          <p:nvPr/>
        </p:nvSpPr>
        <p:spPr>
          <a:xfrm>
            <a:off x="5004048" y="340925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err="1" smtClean="0">
                <a:solidFill>
                  <a:srgbClr val="F6D904"/>
                </a:solidFill>
              </a:rPr>
              <a:t>Bedroom</a:t>
            </a:r>
            <a:endParaRPr lang="fr-FR" sz="1400" b="1" dirty="0" smtClean="0">
              <a:solidFill>
                <a:srgbClr val="F6D9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0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2332037"/>
            <a:ext cx="7346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MON APPROCHE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Namia\Desktop\Rapport Rahma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149080"/>
            <a:ext cx="991492" cy="963563"/>
          </a:xfrm>
          <a:prstGeom prst="rect">
            <a:avLst/>
          </a:prstGeom>
          <a:noFill/>
        </p:spPr>
      </p:pic>
      <p:pic>
        <p:nvPicPr>
          <p:cNvPr id="1029" name="Picture 5" descr="C:\Users\Namia\Desktop\Rapport Rahma\reveil-ecran-blanc-l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229200"/>
            <a:ext cx="648072" cy="388490"/>
          </a:xfrm>
          <a:prstGeom prst="rect">
            <a:avLst/>
          </a:prstGeom>
          <a:noFill/>
        </p:spPr>
      </p:pic>
      <p:pic>
        <p:nvPicPr>
          <p:cNvPr id="1030" name="Picture 6" descr="C:\Users\Namia\Desktop\Rapport Rahma\1371741050-74857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157192"/>
            <a:ext cx="720080" cy="720080"/>
          </a:xfrm>
          <a:prstGeom prst="rect">
            <a:avLst/>
          </a:prstGeom>
          <a:noFill/>
        </p:spPr>
      </p:pic>
      <p:pic>
        <p:nvPicPr>
          <p:cNvPr id="6" name="Picture 2" descr="C:\Users\Namia\Desktop\Rapport Rahma\Gluehlampe_01_KM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331640" y="3501008"/>
            <a:ext cx="433402" cy="648071"/>
          </a:xfrm>
          <a:prstGeom prst="rect">
            <a:avLst/>
          </a:prstGeom>
          <a:noFill/>
        </p:spPr>
      </p:pic>
      <p:pic>
        <p:nvPicPr>
          <p:cNvPr id="1027" name="Picture 3" descr="C:\Users\Namia\Desktop\Rapport Rahma\images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42870" y="4480324"/>
            <a:ext cx="228729" cy="388840"/>
          </a:xfrm>
          <a:prstGeom prst="rect">
            <a:avLst/>
          </a:prstGeom>
          <a:noFill/>
        </p:spPr>
      </p:pic>
      <p:sp>
        <p:nvSpPr>
          <p:cNvPr id="16" name="Parenthèses 15"/>
          <p:cNvSpPr/>
          <p:nvPr/>
        </p:nvSpPr>
        <p:spPr>
          <a:xfrm>
            <a:off x="395536" y="3140968"/>
            <a:ext cx="3024336" cy="288032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99592" y="2924944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Environnement</a:t>
            </a:r>
            <a:endParaRPr lang="fr-FR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2555776" y="1988840"/>
          <a:ext cx="52565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me 19"/>
          <p:cNvGraphicFramePr/>
          <p:nvPr/>
        </p:nvGraphicFramePr>
        <p:xfrm>
          <a:off x="5315744" y="3948832"/>
          <a:ext cx="52565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4111205" y="4725144"/>
            <a:ext cx="226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2060"/>
                </a:solidFill>
              </a:rPr>
              <a:t>Récupérer les annotations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419872" y="5013176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868144" y="2708920"/>
            <a:ext cx="144016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 rot="2454226">
            <a:off x="5918033" y="2803649"/>
            <a:ext cx="158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2060"/>
                </a:solidFill>
              </a:rPr>
              <a:t>Interroger la base de connaissance 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 flipH="1" flipV="1">
            <a:off x="5652120" y="3284984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 rot="2429439">
            <a:off x="5320890" y="3830899"/>
            <a:ext cx="177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2060"/>
                </a:solidFill>
              </a:rPr>
              <a:t>Réponse de la base de connaissance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32240" y="2708920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??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79404" y="611962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029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Graphic spid="18" grpId="0">
        <p:bldAsOne/>
      </p:bldGraphic>
      <p:bldGraphic spid="20" grpId="0">
        <p:bldAsOne/>
      </p:bldGraphic>
      <p:bldP spid="23" grpId="0"/>
      <p:bldP spid="32" grpId="0"/>
      <p:bldP spid="3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539551" y="1556791"/>
            <a:ext cx="8388769" cy="503035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2332037"/>
            <a:ext cx="7346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fr-FR" sz="3200" dirty="0" smtClean="0"/>
              <a:t>    </a:t>
            </a:r>
            <a:endParaRPr lang="fr-FR" sz="17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598421" y="1670610"/>
            <a:ext cx="85805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70C0"/>
                </a:solidFill>
              </a:rPr>
              <a:t>Organise des connaissances spécifiques à un domaine 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Base de connaissance</a:t>
            </a:r>
          </a:p>
          <a:p>
            <a:pPr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79404" y="611962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21961" y="2268399"/>
            <a:ext cx="729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Ontologie: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Développée avec le langage </a:t>
            </a:r>
            <a:r>
              <a:rPr lang="fr-FR" sz="2400" b="1" dirty="0" err="1" smtClean="0">
                <a:solidFill>
                  <a:schemeClr val="tx2">
                    <a:lumMod val="50000"/>
                  </a:schemeClr>
                </a:solidFill>
              </a:rPr>
              <a:t>Rdf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fr-FR" sz="2400" b="1" dirty="0" err="1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fr-FR" sz="2400" b="1" dirty="0" err="1" smtClean="0">
                <a:solidFill>
                  <a:schemeClr val="tx2">
                    <a:lumMod val="50000"/>
                  </a:schemeClr>
                </a:solidFill>
              </a:rPr>
              <a:t>dfs</a:t>
            </a:r>
            <a:endParaRPr lang="fr-FR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21334" y="3250258"/>
            <a:ext cx="196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2060"/>
                </a:solidFill>
              </a:rPr>
              <a:t>Les concepts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07889" y="3667614"/>
            <a:ext cx="197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2060"/>
                </a:solidFill>
              </a:rPr>
              <a:t>Les relations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12945" y="4067724"/>
            <a:ext cx="1974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2060"/>
                </a:solidFill>
              </a:rPr>
              <a:t>Les instances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77982" y="5807017"/>
            <a:ext cx="805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   Le moteur d’inférence : 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nsemble des règles pour appliquer des raisonnements sur les données </a:t>
            </a:r>
          </a:p>
        </p:txBody>
      </p:sp>
      <p:grpSp>
        <p:nvGrpSpPr>
          <p:cNvPr id="2" name="Groupe 46"/>
          <p:cNvGrpSpPr/>
          <p:nvPr/>
        </p:nvGrpSpPr>
        <p:grpSpPr>
          <a:xfrm>
            <a:off x="899975" y="2403721"/>
            <a:ext cx="129593" cy="183115"/>
            <a:chOff x="6089650" y="2541588"/>
            <a:chExt cx="1524000" cy="1568450"/>
          </a:xfrm>
        </p:grpSpPr>
        <p:sp>
          <p:nvSpPr>
            <p:cNvPr id="22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31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2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3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4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5" name="Groupe 46"/>
          <p:cNvGrpSpPr/>
          <p:nvPr/>
        </p:nvGrpSpPr>
        <p:grpSpPr>
          <a:xfrm>
            <a:off x="858586" y="5935302"/>
            <a:ext cx="129593" cy="183115"/>
            <a:chOff x="6089650" y="2541588"/>
            <a:chExt cx="1524000" cy="1568450"/>
          </a:xfrm>
        </p:grpSpPr>
        <p:sp>
          <p:nvSpPr>
            <p:cNvPr id="36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42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3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4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5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46" name="Ellipse 45"/>
          <p:cNvSpPr/>
          <p:nvPr/>
        </p:nvSpPr>
        <p:spPr>
          <a:xfrm>
            <a:off x="5057080" y="2799854"/>
            <a:ext cx="930272" cy="4811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000" b="1" dirty="0" err="1" smtClean="0">
                <a:solidFill>
                  <a:schemeClr val="bg1"/>
                </a:solidFill>
              </a:rPr>
              <a:t>Thing</a:t>
            </a:r>
            <a:endParaRPr lang="fr-FR" sz="1000" b="1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672563" y="3281026"/>
            <a:ext cx="961117" cy="44288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Service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6330027" y="3292976"/>
            <a:ext cx="973926" cy="4811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Location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4327528" y="4179813"/>
            <a:ext cx="795815" cy="4649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Switch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6671989" y="4285737"/>
            <a:ext cx="968559" cy="4811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err="1" smtClean="0">
                <a:solidFill>
                  <a:schemeClr val="bg1"/>
                </a:solidFill>
              </a:rPr>
              <a:t>Bedroom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3291413" y="5215702"/>
            <a:ext cx="845195" cy="3991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</a:rPr>
              <a:t>Light 1</a:t>
            </a:r>
            <a:endParaRPr lang="fr-F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6741246" y="5195388"/>
            <a:ext cx="1071114" cy="4194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</a:rPr>
              <a:t>Bedroom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</a:rPr>
              <a:t> Alice</a:t>
            </a:r>
            <a:endParaRPr lang="fr-F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 flipH="1">
            <a:off x="4412156" y="3102100"/>
            <a:ext cx="703352" cy="226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5969055" y="3102100"/>
            <a:ext cx="529392" cy="285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4632069" y="3545102"/>
            <a:ext cx="1719876" cy="46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3714010" y="3723909"/>
            <a:ext cx="264159" cy="455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4260641" y="3733388"/>
            <a:ext cx="353623" cy="430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6933866" y="3791323"/>
            <a:ext cx="118078" cy="521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3616170" y="4684149"/>
            <a:ext cx="56393" cy="511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endCxn id="52" idx="0"/>
          </p:cNvCxnSpPr>
          <p:nvPr/>
        </p:nvCxnSpPr>
        <p:spPr>
          <a:xfrm>
            <a:off x="7218739" y="4792158"/>
            <a:ext cx="58064" cy="403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4153121" y="5444523"/>
            <a:ext cx="2677165" cy="6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123343" y="3545102"/>
            <a:ext cx="10150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hasLocation</a:t>
            </a:r>
            <a:endParaRPr lang="fr-FR" sz="1000" dirty="0"/>
          </a:p>
        </p:txBody>
      </p:sp>
      <p:sp>
        <p:nvSpPr>
          <p:cNvPr id="64" name="Rectangle 63"/>
          <p:cNvSpPr/>
          <p:nvPr/>
        </p:nvSpPr>
        <p:spPr>
          <a:xfrm rot="18095917">
            <a:off x="3333074" y="3759829"/>
            <a:ext cx="6789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65" name="Rectangle 64"/>
          <p:cNvSpPr/>
          <p:nvPr/>
        </p:nvSpPr>
        <p:spPr>
          <a:xfrm rot="2997177">
            <a:off x="4304329" y="3797834"/>
            <a:ext cx="6587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66" name="Rectangle 65"/>
          <p:cNvSpPr/>
          <p:nvPr/>
        </p:nvSpPr>
        <p:spPr>
          <a:xfrm rot="4286072">
            <a:off x="6801382" y="3945794"/>
            <a:ext cx="731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67" name="Rectangle 66"/>
          <p:cNvSpPr/>
          <p:nvPr/>
        </p:nvSpPr>
        <p:spPr>
          <a:xfrm rot="20338093">
            <a:off x="4293547" y="2930488"/>
            <a:ext cx="6936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68" name="Rectangle 67"/>
          <p:cNvSpPr/>
          <p:nvPr/>
        </p:nvSpPr>
        <p:spPr>
          <a:xfrm rot="4993045">
            <a:off x="3481930" y="4842028"/>
            <a:ext cx="5816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Type</a:t>
            </a:r>
            <a:endParaRPr lang="fr-FR" sz="1000" dirty="0"/>
          </a:p>
        </p:txBody>
      </p:sp>
      <p:sp>
        <p:nvSpPr>
          <p:cNvPr id="69" name="Rectangle 68"/>
          <p:cNvSpPr/>
          <p:nvPr/>
        </p:nvSpPr>
        <p:spPr>
          <a:xfrm rot="242791">
            <a:off x="5263745" y="5491736"/>
            <a:ext cx="1071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</a:rPr>
              <a:t>asLocation</a:t>
            </a:r>
            <a:endParaRPr lang="fr-F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 rot="1842512">
            <a:off x="5970144" y="2978990"/>
            <a:ext cx="7243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1"/>
                </a:solidFill>
              </a:rPr>
              <a:t>subClass</a:t>
            </a:r>
            <a:endParaRPr lang="fr-FR" sz="1000" dirty="0"/>
          </a:p>
        </p:txBody>
      </p:sp>
      <p:sp>
        <p:nvSpPr>
          <p:cNvPr id="71" name="Ellipse 70"/>
          <p:cNvSpPr/>
          <p:nvPr/>
        </p:nvSpPr>
        <p:spPr>
          <a:xfrm>
            <a:off x="4656755" y="4974192"/>
            <a:ext cx="917507" cy="3428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</a:rPr>
              <a:t>Switch 1</a:t>
            </a:r>
            <a:endParaRPr lang="fr-F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4771906" y="4647613"/>
            <a:ext cx="233553" cy="3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endCxn id="52" idx="2"/>
          </p:cNvCxnSpPr>
          <p:nvPr/>
        </p:nvCxnSpPr>
        <p:spPr>
          <a:xfrm>
            <a:off x="5574262" y="5212150"/>
            <a:ext cx="1166984" cy="192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 rot="593233">
            <a:off x="5709536" y="5007679"/>
            <a:ext cx="924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</a:rPr>
              <a:t>hasLocation</a:t>
            </a:r>
            <a:endParaRPr lang="fr-F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rot="3432362">
            <a:off x="4796807" y="4693081"/>
            <a:ext cx="520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Type</a:t>
            </a:r>
            <a:endParaRPr lang="fr-FR" sz="1000" dirty="0"/>
          </a:p>
        </p:txBody>
      </p:sp>
      <p:sp>
        <p:nvSpPr>
          <p:cNvPr id="76" name="Rectangle 75"/>
          <p:cNvSpPr/>
          <p:nvPr/>
        </p:nvSpPr>
        <p:spPr>
          <a:xfrm rot="4557291">
            <a:off x="7224328" y="4860506"/>
            <a:ext cx="5256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Type</a:t>
            </a:r>
            <a:endParaRPr lang="fr-FR" sz="1000" dirty="0"/>
          </a:p>
        </p:txBody>
      </p:sp>
      <p:sp>
        <p:nvSpPr>
          <p:cNvPr id="77" name="Ellipse 76"/>
          <p:cNvSpPr/>
          <p:nvPr/>
        </p:nvSpPr>
        <p:spPr>
          <a:xfrm>
            <a:off x="3234669" y="4202977"/>
            <a:ext cx="775922" cy="4811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Light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4" grpId="0"/>
      <p:bldP spid="75" grpId="0"/>
      <p:bldP spid="76" grpId="0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519788" y="1648360"/>
            <a:ext cx="8490272" cy="4741986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Annotations</a:t>
            </a:r>
          </a:p>
          <a:p>
            <a:pPr lvl="0" algn="ctr"/>
            <a:endParaRPr lang="fr-FR" sz="16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697025" y="611962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1925354"/>
            <a:ext cx="85805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70C0"/>
                </a:solidFill>
              </a:rPr>
              <a:t>  Types des annotations 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15616" y="2570197"/>
            <a:ext cx="83644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2060"/>
                </a:solidFill>
              </a:rPr>
              <a:t> Statique : nom, type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15616" y="3062640"/>
            <a:ext cx="83644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2060"/>
                </a:solidFill>
              </a:rPr>
              <a:t> Dynamique : localisation (cas d’un dispositif mobile) </a:t>
            </a:r>
          </a:p>
        </p:txBody>
      </p:sp>
      <p:grpSp>
        <p:nvGrpSpPr>
          <p:cNvPr id="10" name="Groupe 46"/>
          <p:cNvGrpSpPr/>
          <p:nvPr/>
        </p:nvGrpSpPr>
        <p:grpSpPr>
          <a:xfrm>
            <a:off x="1046561" y="2704360"/>
            <a:ext cx="129593" cy="183115"/>
            <a:chOff x="6089650" y="2541588"/>
            <a:chExt cx="1524000" cy="1568450"/>
          </a:xfrm>
        </p:grpSpPr>
        <p:sp>
          <p:nvSpPr>
            <p:cNvPr id="11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3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4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5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6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18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9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0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1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2" name="Groupe 46"/>
          <p:cNvGrpSpPr/>
          <p:nvPr/>
        </p:nvGrpSpPr>
        <p:grpSpPr>
          <a:xfrm>
            <a:off x="1050819" y="3228798"/>
            <a:ext cx="129593" cy="183115"/>
            <a:chOff x="6089650" y="2541588"/>
            <a:chExt cx="1524000" cy="1568450"/>
          </a:xfrm>
        </p:grpSpPr>
        <p:sp>
          <p:nvSpPr>
            <p:cNvPr id="23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6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28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29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0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1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32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sp>
        <p:nvSpPr>
          <p:cNvPr id="33" name="ZoneTexte 32"/>
          <p:cNvSpPr txBox="1"/>
          <p:nvPr/>
        </p:nvSpPr>
        <p:spPr>
          <a:xfrm>
            <a:off x="755576" y="4025702"/>
            <a:ext cx="85805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70C0"/>
                </a:solidFill>
              </a:rPr>
              <a:t> Associées :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331639" y="4581128"/>
            <a:ext cx="81812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2060"/>
                </a:solidFill>
              </a:rPr>
              <a:t>Au dispositif : localisation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331639" y="5090523"/>
            <a:ext cx="8214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2060"/>
                </a:solidFill>
              </a:rPr>
              <a:t>Aux services du dispositif : qualité de service (</a:t>
            </a:r>
            <a:r>
              <a:rPr lang="fr-FR" sz="2600" b="1" dirty="0" err="1" smtClean="0">
                <a:solidFill>
                  <a:srgbClr val="002060"/>
                </a:solidFill>
              </a:rPr>
              <a:t>QoS</a:t>
            </a:r>
            <a:r>
              <a:rPr lang="fr-FR" sz="2600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331639" y="5629528"/>
            <a:ext cx="8314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2060"/>
                </a:solidFill>
              </a:rPr>
              <a:t>Au domaine d’application : autres dispositifs</a:t>
            </a:r>
          </a:p>
        </p:txBody>
      </p:sp>
      <p:grpSp>
        <p:nvGrpSpPr>
          <p:cNvPr id="37" name="Groupe 46"/>
          <p:cNvGrpSpPr/>
          <p:nvPr/>
        </p:nvGrpSpPr>
        <p:grpSpPr>
          <a:xfrm>
            <a:off x="1130592" y="4735791"/>
            <a:ext cx="129593" cy="183115"/>
            <a:chOff x="6089650" y="2541588"/>
            <a:chExt cx="1524000" cy="1568450"/>
          </a:xfrm>
        </p:grpSpPr>
        <p:sp>
          <p:nvSpPr>
            <p:cNvPr id="38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42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43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44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5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6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7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9" name="Groupe 46"/>
          <p:cNvGrpSpPr/>
          <p:nvPr/>
        </p:nvGrpSpPr>
        <p:grpSpPr>
          <a:xfrm>
            <a:off x="1130862" y="5245186"/>
            <a:ext cx="129593" cy="183115"/>
            <a:chOff x="6089650" y="2541588"/>
            <a:chExt cx="1524000" cy="1568450"/>
          </a:xfrm>
        </p:grpSpPr>
        <p:sp>
          <p:nvSpPr>
            <p:cNvPr id="50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1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4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5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56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57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58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59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60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1" name="Groupe 46"/>
          <p:cNvGrpSpPr/>
          <p:nvPr/>
        </p:nvGrpSpPr>
        <p:grpSpPr>
          <a:xfrm>
            <a:off x="1131132" y="5784191"/>
            <a:ext cx="129593" cy="183115"/>
            <a:chOff x="6089650" y="2541588"/>
            <a:chExt cx="1524000" cy="1568450"/>
          </a:xfrm>
        </p:grpSpPr>
        <p:sp>
          <p:nvSpPr>
            <p:cNvPr id="62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3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65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66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67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68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69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70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71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97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539552" y="1772815"/>
            <a:ext cx="8490272" cy="466997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916832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900" dirty="0" smtClean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fr-FR" sz="16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apparition des services pour dispositifs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697025" y="611962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fr-F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Namia\Desktop\Rapport Rahma\flat,550x550,075,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353777" cy="2572424"/>
          </a:xfrm>
          <a:prstGeom prst="rect">
            <a:avLst/>
          </a:prstGeom>
          <a:noFill/>
        </p:spPr>
      </p:pic>
      <p:pic>
        <p:nvPicPr>
          <p:cNvPr id="1032" name="Picture 8" descr="C:\Users\Namia\Desktop\Rapport Rahma\Trans\Gluehlampe_01_KM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619671" y="2866915"/>
            <a:ext cx="367557" cy="490076"/>
          </a:xfrm>
          <a:prstGeom prst="rect">
            <a:avLst/>
          </a:prstGeom>
          <a:noFill/>
        </p:spPr>
      </p:pic>
      <p:pic>
        <p:nvPicPr>
          <p:cNvPr id="1035" name="Picture 11" descr="C:\Users\Namia\Desktop\Rapport Rahma\Trans\reveil-ecran-blanc-lc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999050"/>
            <a:ext cx="504056" cy="302158"/>
          </a:xfrm>
          <a:prstGeom prst="rect">
            <a:avLst/>
          </a:prstGeom>
          <a:noFill/>
        </p:spPr>
      </p:pic>
      <p:pic>
        <p:nvPicPr>
          <p:cNvPr id="1036" name="Picture 12" descr="C:\Users\Namia\Desktop\Rapport Rahma\Trans\images (2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88024" y="2708920"/>
            <a:ext cx="3672407" cy="2592288"/>
          </a:xfrm>
          <a:prstGeom prst="rect">
            <a:avLst/>
          </a:prstGeom>
          <a:noFill/>
        </p:spPr>
      </p:pic>
      <p:pic>
        <p:nvPicPr>
          <p:cNvPr id="1039" name="Picture 15" descr="C:\Users\Namia\Desktop\Rapport Rahma\Trans\Sans-tit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30013">
            <a:off x="4730709" y="3697758"/>
            <a:ext cx="1327386" cy="114267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30" name="Picture 8" descr="C:\Users\Namia\Desktop\Rapport Rahma\Trans\Gluehlampe_01_KM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436691" y="2794908"/>
            <a:ext cx="367557" cy="490076"/>
          </a:xfrm>
          <a:prstGeom prst="rect">
            <a:avLst/>
          </a:prstGeom>
          <a:noFill/>
        </p:spPr>
      </p:pic>
      <p:pic>
        <p:nvPicPr>
          <p:cNvPr id="1040" name="Picture 16" descr="C:\Users\Namia\Desktop\Rapport Rahma\Trans\1371741050-748573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789040"/>
            <a:ext cx="360040" cy="360040"/>
          </a:xfrm>
          <a:prstGeom prst="rect">
            <a:avLst/>
          </a:prstGeom>
          <a:noFill/>
        </p:spPr>
      </p:pic>
      <p:pic>
        <p:nvPicPr>
          <p:cNvPr id="1041" name="Picture 17" descr="C:\Users\Namia\Desktop\Rapport Rahma\Trans\Of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3698660"/>
            <a:ext cx="144016" cy="251295"/>
          </a:xfrm>
          <a:prstGeom prst="rect">
            <a:avLst/>
          </a:prstGeom>
          <a:noFill/>
        </p:spPr>
      </p:pic>
      <p:pic>
        <p:nvPicPr>
          <p:cNvPr id="33" name="Picture 17" descr="C:\Users\Namia\Desktop\Rapport Rahma\Trans\Of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005064"/>
            <a:ext cx="144016" cy="251295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5940152" y="2348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2060"/>
                </a:solidFill>
              </a:rPr>
              <a:t>Livingroom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355976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2060"/>
                </a:solidFill>
              </a:rPr>
              <a:t>Livingroom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876256" y="357301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2060"/>
                </a:solidFill>
              </a:rPr>
              <a:t>Livingroom</a:t>
            </a:r>
            <a:endParaRPr lang="fr-FR" sz="1600" b="1" dirty="0" smtClean="0">
              <a:solidFill>
                <a:srgbClr val="00206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907704" y="328498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2060"/>
                </a:solidFill>
              </a:rPr>
              <a:t>Bedroom</a:t>
            </a:r>
            <a:endParaRPr lang="fr-FR" sz="1600" b="1" dirty="0" smtClean="0">
              <a:solidFill>
                <a:srgbClr val="00206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259632" y="2420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2060"/>
                </a:solidFill>
              </a:rPr>
              <a:t>Bedroom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131840" y="335699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2060"/>
                </a:solidFill>
              </a:rPr>
              <a:t>Bedroom</a:t>
            </a:r>
            <a:endParaRPr lang="fr-FR" sz="1400" b="1" dirty="0" smtClean="0">
              <a:solidFill>
                <a:srgbClr val="00206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691680" y="458112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2060"/>
                </a:solidFill>
              </a:rPr>
              <a:t>Bedroom</a:t>
            </a:r>
            <a:endParaRPr lang="fr-FR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6611</TotalTime>
  <Words>739</Words>
  <Application>Microsoft Office PowerPoint</Application>
  <PresentationFormat>Affichage à l'écran (4:3)</PresentationFormat>
  <Paragraphs>302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Introduction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Rahma</cp:lastModifiedBy>
  <cp:revision>907</cp:revision>
  <dcterms:created xsi:type="dcterms:W3CDTF">2012-11-20T09:39:29Z</dcterms:created>
  <dcterms:modified xsi:type="dcterms:W3CDTF">2014-09-10T15:48:57Z</dcterms:modified>
</cp:coreProperties>
</file>