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386" r:id="rId3"/>
    <p:sldId id="306" r:id="rId4"/>
    <p:sldId id="372" r:id="rId5"/>
    <p:sldId id="373" r:id="rId6"/>
    <p:sldId id="383" r:id="rId7"/>
    <p:sldId id="384" r:id="rId8"/>
    <p:sldId id="374" r:id="rId9"/>
    <p:sldId id="375" r:id="rId10"/>
    <p:sldId id="376" r:id="rId11"/>
    <p:sldId id="377" r:id="rId12"/>
    <p:sldId id="378" r:id="rId13"/>
    <p:sldId id="379" r:id="rId14"/>
    <p:sldId id="381" r:id="rId15"/>
    <p:sldId id="380" r:id="rId16"/>
    <p:sldId id="382" r:id="rId17"/>
    <p:sldId id="387" r:id="rId18"/>
    <p:sldId id="385" r:id="rId19"/>
    <p:sldId id="290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51" autoAdjust="0"/>
    <p:restoredTop sz="95737" autoAdjust="0"/>
  </p:normalViewPr>
  <p:slideViewPr>
    <p:cSldViewPr>
      <p:cViewPr>
        <p:scale>
          <a:sx n="80" d="100"/>
          <a:sy n="80" d="100"/>
        </p:scale>
        <p:origin x="-1098" y="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CD1D04-6B02-495B-B353-1EC9598692AE}" type="doc">
      <dgm:prSet loTypeId="urn:microsoft.com/office/officeart/2005/8/layout/pList1#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494E5A1-95AF-4B3A-86F1-A62F88B523AF}">
      <dgm:prSet phldrT="[Texte]" custT="1"/>
      <dgm:spPr/>
      <dgm:t>
        <a:bodyPr/>
        <a:lstStyle/>
        <a:p>
          <a:pPr algn="ctr"/>
          <a:r>
            <a:rPr lang="fr-FR" sz="2000" b="1" dirty="0" smtClean="0">
              <a:solidFill>
                <a:schemeClr val="bg1"/>
              </a:solidFill>
            </a:rPr>
            <a:t>Règles de sélection de Services</a:t>
          </a:r>
          <a:endParaRPr lang="fr-FR" sz="2000" dirty="0">
            <a:solidFill>
              <a:schemeClr val="bg1"/>
            </a:solidFill>
          </a:endParaRPr>
        </a:p>
      </dgm:t>
    </dgm:pt>
    <dgm:pt modelId="{EC0B8ACC-3025-47AA-AD84-8876E04DF936}" type="sibTrans" cxnId="{8CBCF6BB-385D-4AEB-AE3B-819FA8676787}">
      <dgm:prSet/>
      <dgm:spPr/>
      <dgm:t>
        <a:bodyPr/>
        <a:lstStyle/>
        <a:p>
          <a:endParaRPr lang="fr-FR"/>
        </a:p>
      </dgm:t>
    </dgm:pt>
    <dgm:pt modelId="{29FFB4D1-94DA-4BBF-82C9-96523BEC374F}" type="parTrans" cxnId="{8CBCF6BB-385D-4AEB-AE3B-819FA8676787}">
      <dgm:prSet/>
      <dgm:spPr/>
      <dgm:t>
        <a:bodyPr/>
        <a:lstStyle/>
        <a:p>
          <a:endParaRPr lang="fr-FR"/>
        </a:p>
      </dgm:t>
    </dgm:pt>
    <dgm:pt modelId="{A0CD7387-A63C-438D-A2FA-0C7368202449}" type="pres">
      <dgm:prSet presAssocID="{78CD1D04-6B02-495B-B353-1EC9598692A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4478029-F4AC-4D6C-81F5-C28EF2EF65CC}" type="pres">
      <dgm:prSet presAssocID="{E494E5A1-95AF-4B3A-86F1-A62F88B523AF}" presName="compNode" presStyleCnt="0"/>
      <dgm:spPr/>
    </dgm:pt>
    <dgm:pt modelId="{C05D1D00-8191-4CE4-9FBE-891BD5E498E1}" type="pres">
      <dgm:prSet presAssocID="{E494E5A1-95AF-4B3A-86F1-A62F88B523AF}" presName="pictRect" presStyleLbl="node1" presStyleIdx="0" presStyleCnt="1" custScaleX="76272" custScaleY="74079" custLinFactNeighborX="-12148"/>
      <dgm:spPr/>
    </dgm:pt>
    <dgm:pt modelId="{8E6B00A4-B065-421E-86E0-13350BB25DE9}" type="pres">
      <dgm:prSet presAssocID="{E494E5A1-95AF-4B3A-86F1-A62F88B523AF}" presName="textRect" presStyleLbl="revTx" presStyleIdx="0" presStyleCnt="1" custScaleX="76336" custScaleY="92087" custLinFactY="-51045" custLinFactNeighborX="-12180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CBCF6BB-385D-4AEB-AE3B-819FA8676787}" srcId="{78CD1D04-6B02-495B-B353-1EC9598692AE}" destId="{E494E5A1-95AF-4B3A-86F1-A62F88B523AF}" srcOrd="0" destOrd="0" parTransId="{29FFB4D1-94DA-4BBF-82C9-96523BEC374F}" sibTransId="{EC0B8ACC-3025-47AA-AD84-8876E04DF936}"/>
    <dgm:cxn modelId="{74EACE1E-D07E-4129-A71D-1635012F2399}" type="presOf" srcId="{78CD1D04-6B02-495B-B353-1EC9598692AE}" destId="{A0CD7387-A63C-438D-A2FA-0C7368202449}" srcOrd="0" destOrd="0" presId="urn:microsoft.com/office/officeart/2005/8/layout/pList1#1"/>
    <dgm:cxn modelId="{D707EB66-45A6-489D-B29C-19EDD4882115}" type="presOf" srcId="{E494E5A1-95AF-4B3A-86F1-A62F88B523AF}" destId="{8E6B00A4-B065-421E-86E0-13350BB25DE9}" srcOrd="0" destOrd="0" presId="urn:microsoft.com/office/officeart/2005/8/layout/pList1#1"/>
    <dgm:cxn modelId="{295C84E4-BB3D-4883-9023-E6424E19F36E}" type="presParOf" srcId="{A0CD7387-A63C-438D-A2FA-0C7368202449}" destId="{A4478029-F4AC-4D6C-81F5-C28EF2EF65CC}" srcOrd="0" destOrd="0" presId="urn:microsoft.com/office/officeart/2005/8/layout/pList1#1"/>
    <dgm:cxn modelId="{D1E33666-6482-4642-ADEC-FA7C077F17E7}" type="presParOf" srcId="{A4478029-F4AC-4D6C-81F5-C28EF2EF65CC}" destId="{C05D1D00-8191-4CE4-9FBE-891BD5E498E1}" srcOrd="0" destOrd="0" presId="urn:microsoft.com/office/officeart/2005/8/layout/pList1#1"/>
    <dgm:cxn modelId="{B0B48D62-DB76-4640-9787-CFB5B1604686}" type="presParOf" srcId="{A4478029-F4AC-4D6C-81F5-C28EF2EF65CC}" destId="{8E6B00A4-B065-421E-86E0-13350BB25DE9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CD1D04-6B02-495B-B353-1EC9598692AE}" type="doc">
      <dgm:prSet loTypeId="urn:microsoft.com/office/officeart/2005/8/layout/pList1#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494E5A1-95AF-4B3A-86F1-A62F88B523AF}">
      <dgm:prSet phldrT="[Texte]" custT="1"/>
      <dgm:spPr/>
      <dgm:t>
        <a:bodyPr/>
        <a:lstStyle/>
        <a:p>
          <a:pPr algn="ctr"/>
          <a:r>
            <a:rPr lang="fr-FR" sz="2000" b="1" dirty="0" smtClean="0">
              <a:solidFill>
                <a:schemeClr val="bg1"/>
              </a:solidFill>
            </a:rPr>
            <a:t>Base de Connaissance</a:t>
          </a:r>
          <a:endParaRPr lang="fr-FR" sz="2000" dirty="0">
            <a:solidFill>
              <a:schemeClr val="bg1"/>
            </a:solidFill>
          </a:endParaRPr>
        </a:p>
      </dgm:t>
    </dgm:pt>
    <dgm:pt modelId="{EC0B8ACC-3025-47AA-AD84-8876E04DF936}" type="sibTrans" cxnId="{8CBCF6BB-385D-4AEB-AE3B-819FA8676787}">
      <dgm:prSet/>
      <dgm:spPr/>
      <dgm:t>
        <a:bodyPr/>
        <a:lstStyle/>
        <a:p>
          <a:endParaRPr lang="fr-FR"/>
        </a:p>
      </dgm:t>
    </dgm:pt>
    <dgm:pt modelId="{29FFB4D1-94DA-4BBF-82C9-96523BEC374F}" type="parTrans" cxnId="{8CBCF6BB-385D-4AEB-AE3B-819FA8676787}">
      <dgm:prSet/>
      <dgm:spPr/>
      <dgm:t>
        <a:bodyPr/>
        <a:lstStyle/>
        <a:p>
          <a:endParaRPr lang="fr-FR"/>
        </a:p>
      </dgm:t>
    </dgm:pt>
    <dgm:pt modelId="{A0CD7387-A63C-438D-A2FA-0C7368202449}" type="pres">
      <dgm:prSet presAssocID="{78CD1D04-6B02-495B-B353-1EC9598692A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4478029-F4AC-4D6C-81F5-C28EF2EF65CC}" type="pres">
      <dgm:prSet presAssocID="{E494E5A1-95AF-4B3A-86F1-A62F88B523AF}" presName="compNode" presStyleCnt="0"/>
      <dgm:spPr/>
    </dgm:pt>
    <dgm:pt modelId="{C05D1D00-8191-4CE4-9FBE-891BD5E498E1}" type="pres">
      <dgm:prSet presAssocID="{E494E5A1-95AF-4B3A-86F1-A62F88B523AF}" presName="pictRect" presStyleLbl="node1" presStyleIdx="0" presStyleCnt="1" custScaleX="76272" custScaleY="74079"/>
      <dgm:spPr/>
      <dgm:t>
        <a:bodyPr/>
        <a:lstStyle/>
        <a:p>
          <a:endParaRPr lang="fr-FR"/>
        </a:p>
      </dgm:t>
    </dgm:pt>
    <dgm:pt modelId="{8E6B00A4-B065-421E-86E0-13350BB25DE9}" type="pres">
      <dgm:prSet presAssocID="{E494E5A1-95AF-4B3A-86F1-A62F88B523AF}" presName="textRect" presStyleLbl="revTx" presStyleIdx="0" presStyleCnt="1" custScaleX="76336" custScaleY="92087" custLinFactY="-37913" custLinFactNeighborX="-734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CBCF6BB-385D-4AEB-AE3B-819FA8676787}" srcId="{78CD1D04-6B02-495B-B353-1EC9598692AE}" destId="{E494E5A1-95AF-4B3A-86F1-A62F88B523AF}" srcOrd="0" destOrd="0" parTransId="{29FFB4D1-94DA-4BBF-82C9-96523BEC374F}" sibTransId="{EC0B8ACC-3025-47AA-AD84-8876E04DF936}"/>
    <dgm:cxn modelId="{4C36D963-9F4A-40C7-B2D8-19EE1CB0B135}" type="presOf" srcId="{78CD1D04-6B02-495B-B353-1EC9598692AE}" destId="{A0CD7387-A63C-438D-A2FA-0C7368202449}" srcOrd="0" destOrd="0" presId="urn:microsoft.com/office/officeart/2005/8/layout/pList1#2"/>
    <dgm:cxn modelId="{694CBA43-9187-453D-93BB-6A7733F3EAA9}" type="presOf" srcId="{E494E5A1-95AF-4B3A-86F1-A62F88B523AF}" destId="{8E6B00A4-B065-421E-86E0-13350BB25DE9}" srcOrd="0" destOrd="0" presId="urn:microsoft.com/office/officeart/2005/8/layout/pList1#2"/>
    <dgm:cxn modelId="{B7A20F50-01B1-4165-9F6F-FCE6DE60AE5D}" type="presParOf" srcId="{A0CD7387-A63C-438D-A2FA-0C7368202449}" destId="{A4478029-F4AC-4D6C-81F5-C28EF2EF65CC}" srcOrd="0" destOrd="0" presId="urn:microsoft.com/office/officeart/2005/8/layout/pList1#2"/>
    <dgm:cxn modelId="{6C504ED2-A3B6-4CE1-980D-0340B550D8E5}" type="presParOf" srcId="{A4478029-F4AC-4D6C-81F5-C28EF2EF65CC}" destId="{C05D1D00-8191-4CE4-9FBE-891BD5E498E1}" srcOrd="0" destOrd="0" presId="urn:microsoft.com/office/officeart/2005/8/layout/pList1#2"/>
    <dgm:cxn modelId="{2A645BAA-C204-48FD-B317-849D653379AE}" type="presParOf" srcId="{A4478029-F4AC-4D6C-81F5-C28EF2EF65CC}" destId="{8E6B00A4-B065-421E-86E0-13350BB25DE9}" srcOrd="1" destOrd="0" presId="urn:microsoft.com/office/officeart/2005/8/layout/pList1#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5D1D00-8191-4CE4-9FBE-891BD5E498E1}">
      <dsp:nvSpPr>
        <dsp:cNvPr id="0" name=""/>
        <dsp:cNvSpPr/>
      </dsp:nvSpPr>
      <dsp:spPr>
        <a:xfrm>
          <a:off x="1304656" y="1860"/>
          <a:ext cx="2007722" cy="134354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6B00A4-B065-421E-86E0-13350BB25DE9}">
      <dsp:nvSpPr>
        <dsp:cNvPr id="0" name=""/>
        <dsp:cNvSpPr/>
      </dsp:nvSpPr>
      <dsp:spPr>
        <a:xfrm>
          <a:off x="1302971" y="144015"/>
          <a:ext cx="2009407" cy="8993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>
              <a:solidFill>
                <a:schemeClr val="bg1"/>
              </a:solidFill>
            </a:rPr>
            <a:t>Règles de sélection de Services</a:t>
          </a:r>
          <a:endParaRPr lang="fr-FR" sz="2000" kern="1200" dirty="0">
            <a:solidFill>
              <a:schemeClr val="bg1"/>
            </a:solidFill>
          </a:endParaRPr>
        </a:p>
      </dsp:txBody>
      <dsp:txXfrm>
        <a:off x="1302971" y="144015"/>
        <a:ext cx="2009407" cy="8993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5D1D00-8191-4CE4-9FBE-891BD5E498E1}">
      <dsp:nvSpPr>
        <dsp:cNvPr id="0" name=""/>
        <dsp:cNvSpPr/>
      </dsp:nvSpPr>
      <dsp:spPr>
        <a:xfrm>
          <a:off x="1624430" y="1860"/>
          <a:ext cx="2007722" cy="134354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6B00A4-B065-421E-86E0-13350BB25DE9}">
      <dsp:nvSpPr>
        <dsp:cNvPr id="0" name=""/>
        <dsp:cNvSpPr/>
      </dsp:nvSpPr>
      <dsp:spPr>
        <a:xfrm>
          <a:off x="1604267" y="272261"/>
          <a:ext cx="2009407" cy="8993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 smtClean="0">
              <a:solidFill>
                <a:schemeClr val="bg1"/>
              </a:solidFill>
            </a:rPr>
            <a:t>Base de Connaissance</a:t>
          </a:r>
          <a:endParaRPr lang="fr-FR" sz="2000" kern="1200" dirty="0">
            <a:solidFill>
              <a:schemeClr val="bg1"/>
            </a:solidFill>
          </a:endParaRPr>
        </a:p>
      </dsp:txBody>
      <dsp:txXfrm>
        <a:off x="1604267" y="272261"/>
        <a:ext cx="2009407" cy="8993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#2">
  <dgm:title val=""/>
  <dgm:desc val=""/>
  <dgm:catLst>
    <dgm:cat type="list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16B52A-0E6B-47F0-B550-361BA1CCCA30}" type="datetimeFigureOut">
              <a:rPr lang="fr-FR" smtClean="0"/>
              <a:pPr/>
              <a:t>10/09/2014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2B16E6-271C-45AC-B8FE-2E846FACB8B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8521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6D4BF-FE09-40DD-9011-16071033C3E8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6D4BF-FE09-40DD-9011-16071033C3E8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6D4BF-FE09-40DD-9011-16071033C3E8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6D4BF-FE09-40DD-9011-16071033C3E8}" type="slidenum">
              <a:rPr lang="fr-FR" smtClean="0"/>
              <a:pPr/>
              <a:t>12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6D4BF-FE09-40DD-9011-16071033C3E8}" type="slidenum">
              <a:rPr lang="fr-FR" smtClean="0"/>
              <a:pPr/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6D4BF-FE09-40DD-9011-16071033C3E8}" type="slidenum">
              <a:rPr lang="fr-FR" smtClean="0"/>
              <a:pPr/>
              <a:t>14</a:t>
            </a:fld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6D4BF-FE09-40DD-9011-16071033C3E8}" type="slidenum">
              <a:rPr lang="fr-FR" smtClean="0"/>
              <a:pPr/>
              <a:t>15</a:t>
            </a:fld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6D4BF-FE09-40DD-9011-16071033C3E8}" type="slidenum">
              <a:rPr lang="fr-FR" smtClean="0"/>
              <a:pPr/>
              <a:t>16</a:t>
            </a:fld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6D4BF-FE09-40DD-9011-16071033C3E8}" type="slidenum">
              <a:rPr lang="fr-FR" smtClean="0"/>
              <a:pPr/>
              <a:t>17</a:t>
            </a:fld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baseline="0" dirty="0" smtClean="0"/>
              <a:t> 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6D4BF-FE09-40DD-9011-16071033C3E8}" type="slidenum">
              <a:rPr lang="fr-FR" smtClean="0"/>
              <a:pPr/>
              <a:t>18</a:t>
            </a:fld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6D4BF-FE09-40DD-9011-16071033C3E8}" type="slidenum">
              <a:rPr lang="fr-FR" smtClean="0"/>
              <a:pPr/>
              <a:t>19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6D4BF-FE09-40DD-9011-16071033C3E8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6D4BF-FE09-40DD-9011-16071033C3E8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6D4BF-FE09-40DD-9011-16071033C3E8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6D4BF-FE09-40DD-9011-16071033C3E8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6D4BF-FE09-40DD-9011-16071033C3E8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6D4BF-FE09-40DD-9011-16071033C3E8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6D4BF-FE09-40DD-9011-16071033C3E8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6D4BF-FE09-40DD-9011-16071033C3E8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D8E7D-9B10-4659-BEBB-26BFEEFB5019}" type="datetimeFigureOut">
              <a:rPr lang="fr-FR" smtClean="0"/>
              <a:pPr/>
              <a:t>10/09/2014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3CC76-078C-44E3-A48E-B43FE2EC41C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D8E7D-9B10-4659-BEBB-26BFEEFB5019}" type="datetimeFigureOut">
              <a:rPr lang="fr-FR" smtClean="0"/>
              <a:pPr/>
              <a:t>10/09/2014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3CC76-078C-44E3-A48E-B43FE2EC41C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D8E7D-9B10-4659-BEBB-26BFEEFB5019}" type="datetimeFigureOut">
              <a:rPr lang="fr-FR" smtClean="0"/>
              <a:pPr/>
              <a:t>10/09/2014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3CC76-078C-44E3-A48E-B43FE2EC41C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D8E7D-9B10-4659-BEBB-26BFEEFB5019}" type="datetimeFigureOut">
              <a:rPr lang="fr-FR" smtClean="0"/>
              <a:pPr/>
              <a:t>10/09/2014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3CC76-078C-44E3-A48E-B43FE2EC41C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D8E7D-9B10-4659-BEBB-26BFEEFB5019}" type="datetimeFigureOut">
              <a:rPr lang="fr-FR" smtClean="0"/>
              <a:pPr/>
              <a:t>10/09/2014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3CC76-078C-44E3-A48E-B43FE2EC41C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D8E7D-9B10-4659-BEBB-26BFEEFB5019}" type="datetimeFigureOut">
              <a:rPr lang="fr-FR" smtClean="0"/>
              <a:pPr/>
              <a:t>10/09/2014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3CC76-078C-44E3-A48E-B43FE2EC41C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D8E7D-9B10-4659-BEBB-26BFEEFB5019}" type="datetimeFigureOut">
              <a:rPr lang="fr-FR" smtClean="0"/>
              <a:pPr/>
              <a:t>10/09/2014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3CC76-078C-44E3-A48E-B43FE2EC41C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D8E7D-9B10-4659-BEBB-26BFEEFB5019}" type="datetimeFigureOut">
              <a:rPr lang="fr-FR" smtClean="0"/>
              <a:pPr/>
              <a:t>10/09/2014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3CC76-078C-44E3-A48E-B43FE2EC41C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D8E7D-9B10-4659-BEBB-26BFEEFB5019}" type="datetimeFigureOut">
              <a:rPr lang="fr-FR" smtClean="0"/>
              <a:pPr/>
              <a:t>10/09/2014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3CC76-078C-44E3-A48E-B43FE2EC41C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D8E7D-9B10-4659-BEBB-26BFEEFB5019}" type="datetimeFigureOut">
              <a:rPr lang="fr-FR" smtClean="0"/>
              <a:pPr/>
              <a:t>10/09/2014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3CC76-078C-44E3-A48E-B43FE2EC41C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D8E7D-9B10-4659-BEBB-26BFEEFB5019}" type="datetimeFigureOut">
              <a:rPr lang="fr-FR" smtClean="0"/>
              <a:pPr/>
              <a:t>10/09/2014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3CC76-078C-44E3-A48E-B43FE2EC41C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D8E7D-9B10-4659-BEBB-26BFEEFB5019}" type="datetimeFigureOut">
              <a:rPr lang="fr-FR" smtClean="0"/>
              <a:pPr/>
              <a:t>10/09/2014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3CC76-078C-44E3-A48E-B43FE2EC41C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2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19.pn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2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diagramData" Target="../diagrams/data2.xml"/><Relationship Id="rId3" Type="http://schemas.openxmlformats.org/officeDocument/2006/relationships/image" Target="../media/image7.jpeg"/><Relationship Id="rId7" Type="http://schemas.openxmlformats.org/officeDocument/2006/relationships/image" Target="../media/image19.png"/><Relationship Id="rId12" Type="http://schemas.microsoft.com/office/2007/relationships/diagramDrawing" Target="../diagrams/drawing1.xml"/><Relationship Id="rId1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6" Type="http://schemas.openxmlformats.org/officeDocument/2006/relationships/diagramColors" Target="../diagrams/colors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diagramColors" Target="../diagrams/colors1.xml"/><Relationship Id="rId5" Type="http://schemas.openxmlformats.org/officeDocument/2006/relationships/image" Target="../media/image9.jpeg"/><Relationship Id="rId1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8.jpeg"/><Relationship Id="rId9" Type="http://schemas.openxmlformats.org/officeDocument/2006/relationships/diagramLayout" Target="../diagrams/layout1.xml"/><Relationship Id="rId1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fr-FR" dirty="0"/>
          </a:p>
        </p:txBody>
      </p:sp>
      <p:sp>
        <p:nvSpPr>
          <p:cNvPr id="16" name="Text Box 41"/>
          <p:cNvSpPr txBox="1">
            <a:spLocks noChangeArrowheads="1"/>
          </p:cNvSpPr>
          <p:nvPr/>
        </p:nvSpPr>
        <p:spPr bwMode="auto">
          <a:xfrm>
            <a:off x="2555776" y="6093296"/>
            <a:ext cx="2808312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8" dist="17961" dir="13500000">
              <a:srgbClr val="800000">
                <a:gamma/>
                <a:shade val="60000"/>
                <a:invGamma/>
              </a:srgbClr>
            </a:prstShdw>
          </a:effectLst>
        </p:spPr>
        <p:txBody>
          <a:bodyPr wrap="square">
            <a:spAutoFit/>
          </a:bodyPr>
          <a:lstStyle/>
          <a:p>
            <a:endParaRPr lang="fr-FR" sz="20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Année Universitaire </a:t>
            </a:r>
            <a:r>
              <a:rPr lang="fr-FR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fr-FR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47"/>
          <p:cNvSpPr txBox="1">
            <a:spLocks noChangeArrowheads="1"/>
          </p:cNvSpPr>
          <p:nvPr/>
        </p:nvSpPr>
        <p:spPr bwMode="auto">
          <a:xfrm>
            <a:off x="4932040" y="6413266"/>
            <a:ext cx="1656184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8" dist="17961" dir="13500000">
              <a:srgbClr val="800000">
                <a:gamma/>
                <a:shade val="60000"/>
                <a:invGamma/>
              </a:srgbClr>
            </a:prstShdw>
          </a:effectLst>
        </p:spPr>
        <p:txBody>
          <a:bodyPr wrap="square">
            <a:spAutoFit/>
          </a:bodyPr>
          <a:lstStyle/>
          <a:p>
            <a:r>
              <a:rPr lang="fr-FR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2013/2014</a:t>
            </a:r>
            <a:endParaRPr lang="fr-FR" sz="20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79512" y="3645024"/>
            <a:ext cx="87129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0070C0"/>
                </a:solidFill>
                <a:latin typeface="Cambria" pitchFamily="18" charset="0"/>
                <a:cs typeface="Times New Roman" pitchFamily="18" charset="0"/>
              </a:rPr>
              <a:t>Réalisée par:</a:t>
            </a:r>
          </a:p>
          <a:p>
            <a:pPr algn="ctr"/>
            <a:r>
              <a:rPr lang="fr-FR" sz="2000" b="1" dirty="0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Rahma DAIKHI</a:t>
            </a:r>
          </a:p>
          <a:p>
            <a:pPr algn="ctr"/>
            <a:endParaRPr lang="fr-FR" sz="2000" b="1" dirty="0" smtClean="0">
              <a:solidFill>
                <a:srgbClr val="0070C0"/>
              </a:solidFill>
              <a:latin typeface="Cambria" pitchFamily="18" charset="0"/>
              <a:cs typeface="Times New Roman" pitchFamily="18" charset="0"/>
            </a:endParaRPr>
          </a:p>
          <a:p>
            <a:pPr algn="ctr"/>
            <a:r>
              <a:rPr lang="fr-FR" sz="2000" b="1" dirty="0" smtClean="0">
                <a:solidFill>
                  <a:srgbClr val="0070C0"/>
                </a:solidFill>
                <a:latin typeface="Cambria" pitchFamily="18" charset="0"/>
                <a:cs typeface="Times New Roman" pitchFamily="18" charset="0"/>
              </a:rPr>
              <a:t> Encadrants : </a:t>
            </a:r>
          </a:p>
          <a:p>
            <a:pPr algn="just"/>
            <a:r>
              <a:rPr lang="fr-FR" sz="2000" b="1" dirty="0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                      M. Jean-Yves TIGLI            </a:t>
            </a:r>
            <a:r>
              <a:rPr lang="fr-FR" sz="2000" b="1" dirty="0" smtClean="0">
                <a:solidFill>
                  <a:srgbClr val="0070C0"/>
                </a:solidFill>
                <a:latin typeface="Cambria" pitchFamily="18" charset="0"/>
                <a:cs typeface="Times New Roman" pitchFamily="18" charset="0"/>
              </a:rPr>
              <a:t>	        </a:t>
            </a:r>
            <a:r>
              <a:rPr lang="fr-FR" sz="2000" b="1" dirty="0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M. Stéphane LAVIROTTE</a:t>
            </a:r>
          </a:p>
          <a:p>
            <a:pPr algn="ctr"/>
            <a:endParaRPr lang="fr-FR" sz="2000" b="1" dirty="0" smtClean="0">
              <a:solidFill>
                <a:srgbClr val="0070C0"/>
              </a:solidFill>
              <a:latin typeface="Cambria" pitchFamily="18" charset="0"/>
              <a:cs typeface="Times New Roman" pitchFamily="18" charset="0"/>
            </a:endParaRPr>
          </a:p>
          <a:p>
            <a:pPr algn="ctr"/>
            <a:r>
              <a:rPr lang="fr-FR" sz="2000" b="1" dirty="0" smtClean="0">
                <a:solidFill>
                  <a:srgbClr val="0070C0"/>
                </a:solidFill>
                <a:latin typeface="Cambria" pitchFamily="18" charset="0"/>
                <a:cs typeface="Times New Roman" pitchFamily="18" charset="0"/>
              </a:rPr>
              <a:t>Au sein de :</a:t>
            </a:r>
          </a:p>
          <a:p>
            <a:pPr algn="ctr"/>
            <a:r>
              <a:rPr lang="fr-FR" sz="2000" b="1" dirty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L</a:t>
            </a:r>
            <a:r>
              <a:rPr lang="fr-FR" sz="2000" b="1" dirty="0" smtClean="0">
                <a:solidFill>
                  <a:schemeClr val="tx2"/>
                </a:solidFill>
                <a:latin typeface="Cambria" pitchFamily="18" charset="0"/>
                <a:cs typeface="Times New Roman" pitchFamily="18" charset="0"/>
              </a:rPr>
              <a:t>aboratoire I3S, Equipe RAINBOW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127453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rgbClr val="0070C0"/>
                </a:solidFill>
                <a:latin typeface="Cambria" pitchFamily="18" charset="0"/>
                <a:cs typeface="Times New Roman" pitchFamily="18" charset="0"/>
              </a:rPr>
              <a:t> Mastère IFI parcours IAM </a:t>
            </a:r>
          </a:p>
        </p:txBody>
      </p:sp>
      <p:pic>
        <p:nvPicPr>
          <p:cNvPr id="10" name="Image 9" descr="Macintosh HD:Users:mosser:Documents:Resources:logos:Polytechnic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190" y="276805"/>
            <a:ext cx="1812290" cy="737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 descr="Macintosh HD:Users:mosser:Documents:Resources:logos:UNS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15" y="289314"/>
            <a:ext cx="1438910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 1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" y="5785587"/>
            <a:ext cx="1619250" cy="902970"/>
          </a:xfrm>
          <a:prstGeom prst="rect">
            <a:avLst/>
          </a:prstGeom>
        </p:spPr>
      </p:pic>
      <p:pic>
        <p:nvPicPr>
          <p:cNvPr id="15" name="Image 1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000" y="5942518"/>
            <a:ext cx="1904365" cy="710565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0" y="1858491"/>
            <a:ext cx="9144000" cy="1569660"/>
          </a:xfrm>
          <a:prstGeom prst="rect">
            <a:avLst/>
          </a:prstGeom>
          <a:ln>
            <a:noFill/>
          </a:ln>
          <a:effectLst>
            <a:reflection blurRad="6350" stA="52000" endA="300" endPos="35000" dir="5400000" sy="-100000" algn="bl" rotWithShape="0"/>
            <a:softEdge rad="1270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fr-FR" sz="2400" cap="all" dirty="0">
              <a:ln w="9000" cmpd="sng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12700" stA="28000" endPos="45000" dist="1000" dir="5400000" sy="-100000" algn="bl" rotWithShape="0"/>
              </a:effectLst>
              <a:latin typeface="Arial Black" pitchFamily="34" charset="0"/>
              <a:cs typeface="Vrinda" pitchFamily="2" charset="0"/>
            </a:endParaRPr>
          </a:p>
          <a:p>
            <a:pPr algn="ctr"/>
            <a:r>
              <a:rPr lang="fr-FR" sz="2400" cap="all" dirty="0" smtClean="0">
                <a:ln w="9000" cmpd="sng">
                  <a:solidFill>
                    <a:schemeClr val="tx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12700" stA="28000" endPos="45000" dist="1000" dir="5400000" sy="-100000" algn="bl" rotWithShape="0"/>
                </a:effectLst>
                <a:latin typeface="Arial Black" pitchFamily="34" charset="0"/>
                <a:cs typeface="Vrinda" pitchFamily="2" charset="0"/>
              </a:rPr>
              <a:t>Mise </a:t>
            </a:r>
            <a:r>
              <a:rPr lang="fr-FR" sz="2400" cap="all" dirty="0">
                <a:ln w="9000" cmpd="sng">
                  <a:solidFill>
                    <a:schemeClr val="tx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12700" stA="28000" endPos="45000" dist="1000" dir="5400000" sy="-100000" algn="bl" rotWithShape="0"/>
                </a:effectLst>
                <a:latin typeface="Arial Black" pitchFamily="34" charset="0"/>
                <a:cs typeface="Vrinda" pitchFamily="2" charset="0"/>
              </a:rPr>
              <a:t>en place d’un mécanisme de sélection Sémantique de services pour dispositifs</a:t>
            </a:r>
          </a:p>
          <a:p>
            <a:pPr algn="ctr"/>
            <a:endParaRPr lang="fr-FR" sz="2400" cap="all" dirty="0">
              <a:ln w="9000" cmpd="sng">
                <a:solidFill>
                  <a:schemeClr val="tx2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12700" stA="28000" endPos="45000" dist="1000" dir="5400000" sy="-100000" algn="bl" rotWithShape="0"/>
              </a:effectLst>
              <a:latin typeface="Arial Black" pitchFamily="34" charset="0"/>
              <a:cs typeface="Vrinda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Rounded Rectangle 5"/>
          <p:cNvSpPr/>
          <p:nvPr/>
        </p:nvSpPr>
        <p:spPr>
          <a:xfrm>
            <a:off x="519788" y="1648360"/>
            <a:ext cx="8732732" cy="4741986"/>
          </a:xfrm>
          <a:prstGeom prst="roundRect">
            <a:avLst>
              <a:gd name="adj" fmla="val 1226"/>
            </a:avLst>
          </a:prstGeom>
          <a:solidFill>
            <a:schemeClr val="bg1"/>
          </a:solidFill>
          <a:ln w="76200">
            <a:solidFill>
              <a:srgbClr val="BDD8F3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perspectiveContrastingRightFacing">
              <a:rot lat="170509" lon="20736677" rev="117141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539552" y="1916832"/>
            <a:ext cx="78488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lang="fr-FR" sz="19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0" y="0"/>
            <a:ext cx="9144000" cy="113877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endParaRPr lang="fr-FR" sz="1600" b="1" i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fr-FR" sz="3600" b="1" i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Peuplement  de la connaissance</a:t>
            </a:r>
          </a:p>
          <a:p>
            <a:pPr lvl="0" algn="ctr"/>
            <a:endParaRPr lang="fr-FR" sz="1600" b="1" i="1" cap="all" dirty="0" smtClean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8611120" y="6119629"/>
            <a:ext cx="4187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9</a:t>
            </a:r>
            <a:endParaRPr lang="fr-FR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4" name="Picture 17" descr="C:\Users\Namia\Desktop\Rapport Rahma\Trans\Off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869160"/>
            <a:ext cx="185283" cy="323303"/>
          </a:xfrm>
          <a:prstGeom prst="rect">
            <a:avLst/>
          </a:prstGeom>
          <a:noFill/>
        </p:spPr>
      </p:pic>
      <p:cxnSp>
        <p:nvCxnSpPr>
          <p:cNvPr id="18" name="Connecteur droit avec flèche 17"/>
          <p:cNvCxnSpPr/>
          <p:nvPr/>
        </p:nvCxnSpPr>
        <p:spPr>
          <a:xfrm flipV="1">
            <a:off x="539552" y="2708920"/>
            <a:ext cx="2592288" cy="216024"/>
          </a:xfrm>
          <a:prstGeom prst="straightConnector1">
            <a:avLst/>
          </a:prstGeom>
          <a:ln w="19050">
            <a:prstDash val="lgDash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>
            <a:stCxn id="14" idx="3"/>
          </p:cNvCxnSpPr>
          <p:nvPr/>
        </p:nvCxnSpPr>
        <p:spPr>
          <a:xfrm flipV="1">
            <a:off x="868851" y="3356992"/>
            <a:ext cx="2695037" cy="1673820"/>
          </a:xfrm>
          <a:prstGeom prst="straightConnector1">
            <a:avLst/>
          </a:prstGeom>
          <a:ln w="19050">
            <a:prstDash val="lgDash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Organigramme : Multidocument 78"/>
          <p:cNvSpPr/>
          <p:nvPr/>
        </p:nvSpPr>
        <p:spPr>
          <a:xfrm>
            <a:off x="3131840" y="2348880"/>
            <a:ext cx="1944216" cy="1008112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Base de Connaissance</a:t>
            </a:r>
          </a:p>
        </p:txBody>
      </p:sp>
      <p:sp>
        <p:nvSpPr>
          <p:cNvPr id="80" name="ZoneTexte 79"/>
          <p:cNvSpPr txBox="1"/>
          <p:nvPr/>
        </p:nvSpPr>
        <p:spPr>
          <a:xfrm>
            <a:off x="323528" y="1628800"/>
            <a:ext cx="85805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rgbClr val="0070C0"/>
                </a:solidFill>
              </a:rPr>
              <a:t> Incrémentation </a:t>
            </a:r>
          </a:p>
        </p:txBody>
      </p:sp>
      <p:sp>
        <p:nvSpPr>
          <p:cNvPr id="89" name="Ellipse 88"/>
          <p:cNvSpPr/>
          <p:nvPr/>
        </p:nvSpPr>
        <p:spPr>
          <a:xfrm>
            <a:off x="5940152" y="2492896"/>
            <a:ext cx="1139059" cy="500226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b="1" dirty="0" smtClean="0">
              <a:solidFill>
                <a:schemeClr val="bg1"/>
              </a:solidFill>
            </a:endParaRPr>
          </a:p>
          <a:p>
            <a:pPr algn="ctr"/>
            <a:r>
              <a:rPr lang="fr-FR" sz="1400" b="1" dirty="0" err="1" smtClean="0">
                <a:solidFill>
                  <a:schemeClr val="bg1"/>
                </a:solidFill>
              </a:rPr>
              <a:t>Thing</a:t>
            </a:r>
            <a:endParaRPr lang="fr-FR" sz="1400" b="1" dirty="0" smtClean="0">
              <a:solidFill>
                <a:schemeClr val="bg1"/>
              </a:solidFill>
            </a:endParaRPr>
          </a:p>
          <a:p>
            <a:pPr algn="ctr"/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96" name="Ellipse 95"/>
          <p:cNvSpPr/>
          <p:nvPr/>
        </p:nvSpPr>
        <p:spPr>
          <a:xfrm>
            <a:off x="4860032" y="3212976"/>
            <a:ext cx="1152128" cy="504056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chemeClr val="bg1"/>
                </a:solidFill>
              </a:rPr>
              <a:t>Service</a:t>
            </a:r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98" name="Ellipse 97"/>
          <p:cNvSpPr/>
          <p:nvPr/>
        </p:nvSpPr>
        <p:spPr>
          <a:xfrm>
            <a:off x="6300192" y="3212976"/>
            <a:ext cx="1152128" cy="504056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chemeClr val="bg1"/>
                </a:solidFill>
              </a:rPr>
              <a:t>Location</a:t>
            </a:r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103" name="Ellipse 102"/>
          <p:cNvSpPr/>
          <p:nvPr/>
        </p:nvSpPr>
        <p:spPr>
          <a:xfrm>
            <a:off x="4860032" y="4077072"/>
            <a:ext cx="1080120" cy="42821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chemeClr val="bg1"/>
                </a:solidFill>
              </a:rPr>
              <a:t>Light</a:t>
            </a:r>
            <a:endParaRPr lang="fr-FR" sz="1200" dirty="0">
              <a:solidFill>
                <a:schemeClr val="bg1"/>
              </a:solidFill>
            </a:endParaRPr>
          </a:p>
        </p:txBody>
      </p:sp>
      <p:cxnSp>
        <p:nvCxnSpPr>
          <p:cNvPr id="105" name="Connecteur droit avec flèche 104"/>
          <p:cNvCxnSpPr>
            <a:stCxn id="96" idx="4"/>
            <a:endCxn id="103" idx="0"/>
          </p:cNvCxnSpPr>
          <p:nvPr/>
        </p:nvCxnSpPr>
        <p:spPr>
          <a:xfrm flipH="1">
            <a:off x="5400092" y="3717032"/>
            <a:ext cx="36004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Ellipse 107"/>
          <p:cNvSpPr/>
          <p:nvPr/>
        </p:nvSpPr>
        <p:spPr>
          <a:xfrm>
            <a:off x="7740352" y="3212976"/>
            <a:ext cx="1008112" cy="504056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bg1"/>
                </a:solidFill>
              </a:rPr>
              <a:t>Person</a:t>
            </a:r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111" name="Ellipse 110"/>
          <p:cNvSpPr/>
          <p:nvPr/>
        </p:nvSpPr>
        <p:spPr>
          <a:xfrm>
            <a:off x="6660232" y="4005064"/>
            <a:ext cx="1224136" cy="42821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err="1" smtClean="0">
                <a:solidFill>
                  <a:schemeClr val="bg1"/>
                </a:solidFill>
              </a:rPr>
              <a:t>Bedroom</a:t>
            </a:r>
            <a:endParaRPr lang="fr-FR" sz="1200" dirty="0">
              <a:solidFill>
                <a:schemeClr val="bg1"/>
              </a:solidFill>
            </a:endParaRPr>
          </a:p>
        </p:txBody>
      </p:sp>
      <p:cxnSp>
        <p:nvCxnSpPr>
          <p:cNvPr id="112" name="Connecteur droit avec flèche 111"/>
          <p:cNvCxnSpPr>
            <a:stCxn id="98" idx="4"/>
          </p:cNvCxnSpPr>
          <p:nvPr/>
        </p:nvCxnSpPr>
        <p:spPr>
          <a:xfrm>
            <a:off x="6876256" y="3717032"/>
            <a:ext cx="216024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Connecteur droit avec flèche 114"/>
          <p:cNvCxnSpPr>
            <a:stCxn id="89" idx="4"/>
            <a:endCxn id="98" idx="0"/>
          </p:cNvCxnSpPr>
          <p:nvPr/>
        </p:nvCxnSpPr>
        <p:spPr>
          <a:xfrm>
            <a:off x="6509682" y="2993122"/>
            <a:ext cx="366574" cy="2198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Connecteur droit avec flèche 117"/>
          <p:cNvCxnSpPr>
            <a:endCxn id="96" idx="0"/>
          </p:cNvCxnSpPr>
          <p:nvPr/>
        </p:nvCxnSpPr>
        <p:spPr>
          <a:xfrm flipH="1">
            <a:off x="5436096" y="2924944"/>
            <a:ext cx="720080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Connecteur droit avec flèche 119"/>
          <p:cNvCxnSpPr>
            <a:endCxn id="108" idx="1"/>
          </p:cNvCxnSpPr>
          <p:nvPr/>
        </p:nvCxnSpPr>
        <p:spPr>
          <a:xfrm>
            <a:off x="6876256" y="2924944"/>
            <a:ext cx="1011731" cy="3618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2" name="Ellipse 121"/>
          <p:cNvSpPr/>
          <p:nvPr/>
        </p:nvSpPr>
        <p:spPr>
          <a:xfrm>
            <a:off x="7884368" y="5661248"/>
            <a:ext cx="792088" cy="43204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chemeClr val="accent2">
                    <a:lumMod val="75000"/>
                  </a:schemeClr>
                </a:solidFill>
              </a:rPr>
              <a:t>Alice</a:t>
            </a:r>
            <a:endParaRPr lang="fr-FR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23" name="Connecteur droit avec flèche 122"/>
          <p:cNvCxnSpPr>
            <a:stCxn id="108" idx="4"/>
            <a:endCxn id="122" idx="0"/>
          </p:cNvCxnSpPr>
          <p:nvPr/>
        </p:nvCxnSpPr>
        <p:spPr>
          <a:xfrm>
            <a:off x="8244408" y="3717032"/>
            <a:ext cx="36004" cy="19442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Rectangle 123"/>
          <p:cNvSpPr/>
          <p:nvPr/>
        </p:nvSpPr>
        <p:spPr>
          <a:xfrm rot="5400000">
            <a:off x="8042017" y="4306729"/>
            <a:ext cx="7038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chemeClr val="accent1"/>
                </a:solidFill>
              </a:rPr>
              <a:t>Type</a:t>
            </a:r>
            <a:endParaRPr lang="fr-FR" sz="1200" dirty="0"/>
          </a:p>
        </p:txBody>
      </p:sp>
      <p:sp>
        <p:nvSpPr>
          <p:cNvPr id="133" name="Accolades 132"/>
          <p:cNvSpPr/>
          <p:nvPr/>
        </p:nvSpPr>
        <p:spPr>
          <a:xfrm rot="21217099">
            <a:off x="661497" y="2474037"/>
            <a:ext cx="2321993" cy="1255426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2"/>
                </a:solidFill>
              </a:rPr>
              <a:t>Annotation</a:t>
            </a:r>
          </a:p>
          <a:p>
            <a:pPr algn="ctr"/>
            <a:endParaRPr lang="fr-FR" sz="1400" b="1" dirty="0" smtClean="0">
              <a:solidFill>
                <a:schemeClr val="tx2"/>
              </a:solidFill>
            </a:endParaRPr>
          </a:p>
          <a:p>
            <a:pPr algn="ctr"/>
            <a:r>
              <a:rPr lang="fr-FR" sz="1100" b="1" dirty="0" smtClean="0">
                <a:solidFill>
                  <a:schemeClr val="tx2"/>
                </a:solidFill>
              </a:rPr>
              <a:t>Light1, Type, Light</a:t>
            </a:r>
          </a:p>
          <a:p>
            <a:pPr algn="ctr"/>
            <a:r>
              <a:rPr lang="fr-FR" sz="1100" b="1" dirty="0" smtClean="0">
                <a:solidFill>
                  <a:schemeClr val="tx2"/>
                </a:solidFill>
              </a:rPr>
              <a:t>Light, </a:t>
            </a:r>
            <a:r>
              <a:rPr lang="fr-FR" sz="1100" b="1" dirty="0" err="1" smtClean="0">
                <a:solidFill>
                  <a:schemeClr val="tx2"/>
                </a:solidFill>
              </a:rPr>
              <a:t>SubClass</a:t>
            </a:r>
            <a:r>
              <a:rPr lang="fr-FR" sz="1100" b="1" dirty="0" smtClean="0">
                <a:solidFill>
                  <a:schemeClr val="tx2"/>
                </a:solidFill>
              </a:rPr>
              <a:t>, Service</a:t>
            </a:r>
          </a:p>
          <a:p>
            <a:pPr lvl="0" algn="ctr"/>
            <a:r>
              <a:rPr lang="fr-FR" sz="1100" b="1" dirty="0" smtClean="0">
                <a:solidFill>
                  <a:srgbClr val="1F497D"/>
                </a:solidFill>
              </a:rPr>
              <a:t>Light1, Has location, Bedroom1</a:t>
            </a:r>
          </a:p>
          <a:p>
            <a:pPr algn="ctr"/>
            <a:r>
              <a:rPr lang="fr-FR" sz="1100" b="1" dirty="0" smtClean="0">
                <a:solidFill>
                  <a:schemeClr val="tx2"/>
                </a:solidFill>
              </a:rPr>
              <a:t>Light1, </a:t>
            </a:r>
            <a:r>
              <a:rPr lang="fr-FR" sz="1100" b="1" dirty="0" err="1" smtClean="0">
                <a:solidFill>
                  <a:schemeClr val="tx2"/>
                </a:solidFill>
              </a:rPr>
              <a:t>Usedby</a:t>
            </a:r>
            <a:r>
              <a:rPr lang="fr-FR" sz="1100" b="1" dirty="0" smtClean="0">
                <a:solidFill>
                  <a:schemeClr val="tx2"/>
                </a:solidFill>
              </a:rPr>
              <a:t>, Alice</a:t>
            </a:r>
          </a:p>
          <a:p>
            <a:pPr algn="ctr"/>
            <a:endParaRPr lang="fr-FR" sz="1400" b="1" dirty="0">
              <a:solidFill>
                <a:schemeClr val="tx2"/>
              </a:solidFill>
            </a:endParaRPr>
          </a:p>
        </p:txBody>
      </p:sp>
      <p:sp>
        <p:nvSpPr>
          <p:cNvPr id="139" name="Ellipse 138"/>
          <p:cNvSpPr/>
          <p:nvPr/>
        </p:nvSpPr>
        <p:spPr>
          <a:xfrm>
            <a:off x="4788024" y="4869160"/>
            <a:ext cx="1008112" cy="43204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chemeClr val="accent2">
                    <a:lumMod val="75000"/>
                  </a:schemeClr>
                </a:solidFill>
              </a:rPr>
              <a:t>Light1</a:t>
            </a:r>
            <a:endParaRPr lang="fr-FR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40" name="Connecteur droit avec flèche 139"/>
          <p:cNvCxnSpPr/>
          <p:nvPr/>
        </p:nvCxnSpPr>
        <p:spPr>
          <a:xfrm>
            <a:off x="5292080" y="4509120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" name="Ellipse 142"/>
          <p:cNvSpPr/>
          <p:nvPr/>
        </p:nvSpPr>
        <p:spPr>
          <a:xfrm>
            <a:off x="6516216" y="4869160"/>
            <a:ext cx="1368152" cy="43204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100" b="1" dirty="0" smtClean="0">
                <a:solidFill>
                  <a:schemeClr val="accent2">
                    <a:lumMod val="75000"/>
                  </a:schemeClr>
                </a:solidFill>
              </a:rPr>
              <a:t>Bedroom1</a:t>
            </a:r>
            <a:endParaRPr lang="fr-FR" sz="11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44" name="Connecteur droit avec flèche 143"/>
          <p:cNvCxnSpPr/>
          <p:nvPr/>
        </p:nvCxnSpPr>
        <p:spPr>
          <a:xfrm>
            <a:off x="7164288" y="4437112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Connecteur droit avec flèche 144"/>
          <p:cNvCxnSpPr>
            <a:stCxn id="96" idx="6"/>
            <a:endCxn id="98" idx="2"/>
          </p:cNvCxnSpPr>
          <p:nvPr/>
        </p:nvCxnSpPr>
        <p:spPr>
          <a:xfrm>
            <a:off x="6012160" y="3465004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8" name="Connecteur droit avec flèche 147"/>
          <p:cNvCxnSpPr/>
          <p:nvPr/>
        </p:nvCxnSpPr>
        <p:spPr>
          <a:xfrm>
            <a:off x="7452320" y="3429000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9" name="Connecteur droit avec flèche 148"/>
          <p:cNvCxnSpPr>
            <a:endCxn id="143" idx="2"/>
          </p:cNvCxnSpPr>
          <p:nvPr/>
        </p:nvCxnSpPr>
        <p:spPr>
          <a:xfrm>
            <a:off x="5796136" y="5085184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3" name="Connecteur droit avec flèche 152"/>
          <p:cNvCxnSpPr>
            <a:stCxn id="139" idx="5"/>
            <a:endCxn id="122" idx="1"/>
          </p:cNvCxnSpPr>
          <p:nvPr/>
        </p:nvCxnSpPr>
        <p:spPr>
          <a:xfrm>
            <a:off x="5648501" y="5237936"/>
            <a:ext cx="2351866" cy="4865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5" name="Rectangle 154"/>
          <p:cNvSpPr/>
          <p:nvPr/>
        </p:nvSpPr>
        <p:spPr>
          <a:xfrm>
            <a:off x="5695814" y="4869160"/>
            <a:ext cx="11804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chemeClr val="accent2">
                    <a:lumMod val="75000"/>
                  </a:schemeClr>
                </a:solidFill>
              </a:rPr>
              <a:t>Has location</a:t>
            </a:r>
            <a:endParaRPr lang="fr-FR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6" name="Rectangle 155"/>
          <p:cNvSpPr/>
          <p:nvPr/>
        </p:nvSpPr>
        <p:spPr>
          <a:xfrm rot="674131">
            <a:off x="6688252" y="5343911"/>
            <a:ext cx="11804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err="1" smtClean="0">
                <a:solidFill>
                  <a:schemeClr val="accent2">
                    <a:lumMod val="75000"/>
                  </a:schemeClr>
                </a:solidFill>
              </a:rPr>
              <a:t>Usedby</a:t>
            </a:r>
            <a:endParaRPr lang="fr-FR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63" name="Rectangle 162"/>
          <p:cNvSpPr/>
          <p:nvPr/>
        </p:nvSpPr>
        <p:spPr>
          <a:xfrm rot="5400000">
            <a:off x="6946508" y="4594761"/>
            <a:ext cx="7038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chemeClr val="accent1"/>
                </a:solidFill>
              </a:rPr>
              <a:t>Type</a:t>
            </a:r>
            <a:endParaRPr lang="fr-FR" sz="1200" dirty="0"/>
          </a:p>
        </p:txBody>
      </p:sp>
      <p:sp>
        <p:nvSpPr>
          <p:cNvPr id="164" name="Rectangle 163"/>
          <p:cNvSpPr/>
          <p:nvPr/>
        </p:nvSpPr>
        <p:spPr>
          <a:xfrm rot="5400000">
            <a:off x="5078657" y="4666769"/>
            <a:ext cx="7038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chemeClr val="accent1"/>
                </a:solidFill>
              </a:rPr>
              <a:t>Type</a:t>
            </a:r>
            <a:endParaRPr lang="fr-FR" sz="1200" dirty="0"/>
          </a:p>
        </p:txBody>
      </p:sp>
      <p:sp>
        <p:nvSpPr>
          <p:cNvPr id="165" name="Rectangle 164"/>
          <p:cNvSpPr/>
          <p:nvPr/>
        </p:nvSpPr>
        <p:spPr>
          <a:xfrm rot="1149263">
            <a:off x="7046140" y="2875866"/>
            <a:ext cx="88193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err="1" smtClean="0">
                <a:solidFill>
                  <a:schemeClr val="accent1"/>
                </a:solidFill>
              </a:rPr>
              <a:t>SubClass</a:t>
            </a:r>
            <a:endParaRPr lang="fr-FR" sz="1000" dirty="0"/>
          </a:p>
        </p:txBody>
      </p:sp>
      <p:sp>
        <p:nvSpPr>
          <p:cNvPr id="166" name="Rectangle 165"/>
          <p:cNvSpPr/>
          <p:nvPr/>
        </p:nvSpPr>
        <p:spPr>
          <a:xfrm rot="20185135">
            <a:off x="5249499" y="2844426"/>
            <a:ext cx="88193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err="1" smtClean="0">
                <a:solidFill>
                  <a:schemeClr val="accent1"/>
                </a:solidFill>
              </a:rPr>
              <a:t>SubClass</a:t>
            </a:r>
            <a:endParaRPr lang="fr-FR" sz="1000" dirty="0"/>
          </a:p>
        </p:txBody>
      </p:sp>
      <p:sp>
        <p:nvSpPr>
          <p:cNvPr id="167" name="Rectangle 166"/>
          <p:cNvSpPr/>
          <p:nvPr/>
        </p:nvSpPr>
        <p:spPr>
          <a:xfrm>
            <a:off x="6282351" y="2924944"/>
            <a:ext cx="88193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err="1" smtClean="0">
                <a:solidFill>
                  <a:schemeClr val="accent1"/>
                </a:solidFill>
              </a:rPr>
              <a:t>SubClass</a:t>
            </a:r>
            <a:endParaRPr lang="fr-FR" sz="1000" dirty="0"/>
          </a:p>
        </p:txBody>
      </p:sp>
      <p:sp>
        <p:nvSpPr>
          <p:cNvPr id="168" name="Rectangle 167"/>
          <p:cNvSpPr/>
          <p:nvPr/>
        </p:nvSpPr>
        <p:spPr>
          <a:xfrm rot="21402515">
            <a:off x="6562274" y="3700867"/>
            <a:ext cx="88193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err="1" smtClean="0">
                <a:solidFill>
                  <a:schemeClr val="accent1"/>
                </a:solidFill>
              </a:rPr>
              <a:t>SubClass</a:t>
            </a:r>
            <a:endParaRPr lang="fr-FR" sz="1000" dirty="0"/>
          </a:p>
        </p:txBody>
      </p:sp>
      <p:sp>
        <p:nvSpPr>
          <p:cNvPr id="169" name="Rectangle 168"/>
          <p:cNvSpPr/>
          <p:nvPr/>
        </p:nvSpPr>
        <p:spPr>
          <a:xfrm>
            <a:off x="5004048" y="3717032"/>
            <a:ext cx="88193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err="1" smtClean="0">
                <a:solidFill>
                  <a:schemeClr val="accent1"/>
                </a:solidFill>
              </a:rPr>
              <a:t>SubClass</a:t>
            </a:r>
            <a:endParaRPr lang="fr-FR" sz="1000" dirty="0"/>
          </a:p>
        </p:txBody>
      </p:sp>
      <p:sp>
        <p:nvSpPr>
          <p:cNvPr id="170" name="Rectangle 169"/>
          <p:cNvSpPr/>
          <p:nvPr/>
        </p:nvSpPr>
        <p:spPr>
          <a:xfrm rot="5400000">
            <a:off x="5373960" y="3737938"/>
            <a:ext cx="158417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smtClean="0">
                <a:solidFill>
                  <a:schemeClr val="accent1"/>
                </a:solidFill>
              </a:rPr>
              <a:t>Has location</a:t>
            </a:r>
            <a:endParaRPr lang="fr-FR" sz="1000" dirty="0"/>
          </a:p>
        </p:txBody>
      </p:sp>
      <p:sp>
        <p:nvSpPr>
          <p:cNvPr id="171" name="Rectangle 170"/>
          <p:cNvSpPr/>
          <p:nvPr/>
        </p:nvSpPr>
        <p:spPr>
          <a:xfrm rot="5400000">
            <a:off x="6958136" y="3665930"/>
            <a:ext cx="12961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smtClean="0">
                <a:solidFill>
                  <a:schemeClr val="accent1"/>
                </a:solidFill>
              </a:rPr>
              <a:t>Has location</a:t>
            </a:r>
            <a:endParaRPr lang="fr-FR" sz="1000" dirty="0"/>
          </a:p>
        </p:txBody>
      </p:sp>
      <p:sp>
        <p:nvSpPr>
          <p:cNvPr id="175" name="Accolades 174"/>
          <p:cNvSpPr/>
          <p:nvPr/>
        </p:nvSpPr>
        <p:spPr>
          <a:xfrm rot="19706615">
            <a:off x="1018262" y="3929882"/>
            <a:ext cx="2537239" cy="1255426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tx2"/>
                </a:solidFill>
              </a:rPr>
              <a:t>Annotation</a:t>
            </a:r>
          </a:p>
          <a:p>
            <a:pPr algn="ctr"/>
            <a:endParaRPr lang="fr-FR" sz="1400" b="1" dirty="0" smtClean="0">
              <a:solidFill>
                <a:schemeClr val="tx2"/>
              </a:solidFill>
            </a:endParaRPr>
          </a:p>
          <a:p>
            <a:pPr algn="ctr"/>
            <a:r>
              <a:rPr lang="fr-FR" sz="1100" b="1" dirty="0" smtClean="0">
                <a:solidFill>
                  <a:schemeClr val="tx2"/>
                </a:solidFill>
              </a:rPr>
              <a:t>Switch1, Type, Switch</a:t>
            </a:r>
          </a:p>
          <a:p>
            <a:pPr algn="ctr"/>
            <a:r>
              <a:rPr lang="fr-FR" sz="1100" b="1" dirty="0" smtClean="0">
                <a:solidFill>
                  <a:schemeClr val="tx2"/>
                </a:solidFill>
              </a:rPr>
              <a:t>Switch, </a:t>
            </a:r>
            <a:r>
              <a:rPr lang="fr-FR" sz="1100" b="1" dirty="0" err="1" smtClean="0">
                <a:solidFill>
                  <a:schemeClr val="tx2"/>
                </a:solidFill>
              </a:rPr>
              <a:t>SubClass</a:t>
            </a:r>
            <a:r>
              <a:rPr lang="fr-FR" sz="1100" b="1" dirty="0" smtClean="0">
                <a:solidFill>
                  <a:schemeClr val="tx2"/>
                </a:solidFill>
              </a:rPr>
              <a:t>, Service</a:t>
            </a:r>
          </a:p>
          <a:p>
            <a:pPr lvl="0" algn="ctr"/>
            <a:r>
              <a:rPr lang="fr-FR" sz="1100" b="1" dirty="0" smtClean="0">
                <a:solidFill>
                  <a:schemeClr val="tx2"/>
                </a:solidFill>
              </a:rPr>
              <a:t>Switch1</a:t>
            </a:r>
            <a:r>
              <a:rPr lang="fr-FR" sz="1100" b="1" dirty="0" smtClean="0">
                <a:solidFill>
                  <a:srgbClr val="1F497D"/>
                </a:solidFill>
              </a:rPr>
              <a:t>, Has location, Bedroom1</a:t>
            </a:r>
          </a:p>
          <a:p>
            <a:pPr algn="ctr"/>
            <a:r>
              <a:rPr lang="fr-FR" sz="1100" b="1" dirty="0" smtClean="0">
                <a:solidFill>
                  <a:schemeClr val="tx2"/>
                </a:solidFill>
              </a:rPr>
              <a:t>Switch1, </a:t>
            </a:r>
            <a:r>
              <a:rPr lang="fr-FR" sz="1100" b="1" dirty="0" err="1" smtClean="0">
                <a:solidFill>
                  <a:schemeClr val="tx2"/>
                </a:solidFill>
              </a:rPr>
              <a:t>Usedby</a:t>
            </a:r>
            <a:r>
              <a:rPr lang="fr-FR" sz="1100" b="1" dirty="0" smtClean="0">
                <a:solidFill>
                  <a:schemeClr val="tx2"/>
                </a:solidFill>
              </a:rPr>
              <a:t>, Alice</a:t>
            </a:r>
          </a:p>
          <a:p>
            <a:pPr algn="ctr"/>
            <a:endParaRPr lang="fr-FR" sz="1400" b="1" dirty="0">
              <a:solidFill>
                <a:schemeClr val="tx2"/>
              </a:solidFill>
            </a:endParaRPr>
          </a:p>
        </p:txBody>
      </p:sp>
      <p:cxnSp>
        <p:nvCxnSpPr>
          <p:cNvPr id="177" name="Connecteur droit avec flèche 176"/>
          <p:cNvCxnSpPr/>
          <p:nvPr/>
        </p:nvCxnSpPr>
        <p:spPr>
          <a:xfrm flipH="1">
            <a:off x="4355976" y="3645024"/>
            <a:ext cx="648072" cy="6480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0" name="Ellipse 179"/>
          <p:cNvSpPr/>
          <p:nvPr/>
        </p:nvSpPr>
        <p:spPr>
          <a:xfrm>
            <a:off x="3779912" y="4293096"/>
            <a:ext cx="1080120" cy="42821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chemeClr val="bg1"/>
                </a:solidFill>
              </a:rPr>
              <a:t>Switch</a:t>
            </a:r>
            <a:endParaRPr lang="fr-FR" sz="1200" dirty="0">
              <a:solidFill>
                <a:schemeClr val="bg1"/>
              </a:solidFill>
            </a:endParaRPr>
          </a:p>
        </p:txBody>
      </p:sp>
      <p:cxnSp>
        <p:nvCxnSpPr>
          <p:cNvPr id="182" name="Connecteur droit avec flèche 181"/>
          <p:cNvCxnSpPr/>
          <p:nvPr/>
        </p:nvCxnSpPr>
        <p:spPr>
          <a:xfrm>
            <a:off x="4211960" y="4725144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5" name="Ellipse 184"/>
          <p:cNvSpPr/>
          <p:nvPr/>
        </p:nvSpPr>
        <p:spPr>
          <a:xfrm>
            <a:off x="3779912" y="5445224"/>
            <a:ext cx="1008112" cy="43204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chemeClr val="accent2">
                    <a:lumMod val="75000"/>
                  </a:schemeClr>
                </a:solidFill>
              </a:rPr>
              <a:t>Switch1</a:t>
            </a:r>
            <a:endParaRPr lang="fr-FR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86" name="Connecteur droit avec flèche 185"/>
          <p:cNvCxnSpPr>
            <a:endCxn id="143" idx="3"/>
          </p:cNvCxnSpPr>
          <p:nvPr/>
        </p:nvCxnSpPr>
        <p:spPr>
          <a:xfrm flipV="1">
            <a:off x="4788024" y="5237936"/>
            <a:ext cx="1928553" cy="4233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8" name="Rectangle 187"/>
          <p:cNvSpPr/>
          <p:nvPr/>
        </p:nvSpPr>
        <p:spPr>
          <a:xfrm rot="5400000">
            <a:off x="3998537" y="4938568"/>
            <a:ext cx="7038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chemeClr val="accent1"/>
                </a:solidFill>
              </a:rPr>
              <a:t>Type</a:t>
            </a:r>
            <a:endParaRPr lang="fr-FR" sz="1200" dirty="0"/>
          </a:p>
        </p:txBody>
      </p:sp>
      <p:sp>
        <p:nvSpPr>
          <p:cNvPr id="189" name="Rectangle 188"/>
          <p:cNvSpPr/>
          <p:nvPr/>
        </p:nvSpPr>
        <p:spPr>
          <a:xfrm rot="20819260">
            <a:off x="5103721" y="5398926"/>
            <a:ext cx="11804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chemeClr val="accent2">
                    <a:lumMod val="75000"/>
                  </a:schemeClr>
                </a:solidFill>
              </a:rPr>
              <a:t>Has location</a:t>
            </a:r>
            <a:endParaRPr lang="fr-FR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90" name="Connecteur droit avec flèche 189"/>
          <p:cNvCxnSpPr>
            <a:stCxn id="185" idx="5"/>
            <a:endCxn id="122" idx="2"/>
          </p:cNvCxnSpPr>
          <p:nvPr/>
        </p:nvCxnSpPr>
        <p:spPr>
          <a:xfrm>
            <a:off x="4640389" y="5814000"/>
            <a:ext cx="3243979" cy="632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4" name="Rectangle 193"/>
          <p:cNvSpPr/>
          <p:nvPr/>
        </p:nvSpPr>
        <p:spPr>
          <a:xfrm>
            <a:off x="5911838" y="5805264"/>
            <a:ext cx="11804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err="1" smtClean="0">
                <a:solidFill>
                  <a:schemeClr val="accent2">
                    <a:lumMod val="75000"/>
                  </a:schemeClr>
                </a:solidFill>
              </a:rPr>
              <a:t>Usedby</a:t>
            </a:r>
            <a:endParaRPr lang="fr-FR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5" name="Rectangle 194"/>
          <p:cNvSpPr/>
          <p:nvPr/>
        </p:nvSpPr>
        <p:spPr>
          <a:xfrm rot="18991251">
            <a:off x="4302406" y="3626640"/>
            <a:ext cx="88193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err="1" smtClean="0">
                <a:solidFill>
                  <a:schemeClr val="accent1"/>
                </a:solidFill>
              </a:rPr>
              <a:t>SubClass</a:t>
            </a:r>
            <a:endParaRPr lang="fr-FR" sz="1000" dirty="0"/>
          </a:p>
        </p:txBody>
      </p:sp>
      <p:pic>
        <p:nvPicPr>
          <p:cNvPr id="8" name="Picture 8" descr="C:\Users\Namia\Desktop\Rapport Rahma\Trans\Gluehlampe_01_KMJ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251520" y="2780928"/>
            <a:ext cx="432048" cy="576064"/>
          </a:xfrm>
          <a:prstGeom prst="rect">
            <a:avLst/>
          </a:prstGeom>
          <a:noFill/>
        </p:spPr>
      </p:pic>
      <p:sp>
        <p:nvSpPr>
          <p:cNvPr id="58" name="Rectangle 57"/>
          <p:cNvSpPr/>
          <p:nvPr/>
        </p:nvSpPr>
        <p:spPr>
          <a:xfrm>
            <a:off x="437701" y="5805264"/>
            <a:ext cx="34862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Enrichissement de la connaissance</a:t>
            </a:r>
          </a:p>
        </p:txBody>
      </p:sp>
      <p:pic>
        <p:nvPicPr>
          <p:cNvPr id="59" name="Picture 5" descr="C:\Users\Namia\Desktop\Rapport Rahma\Trans\auto-zoom-images-blogger-blogs (1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4" y="2636912"/>
            <a:ext cx="576064" cy="576064"/>
          </a:xfrm>
          <a:prstGeom prst="rect">
            <a:avLst/>
          </a:prstGeom>
          <a:noFill/>
        </p:spPr>
      </p:pic>
      <p:pic>
        <p:nvPicPr>
          <p:cNvPr id="60" name="Picture 6" descr="C:\Users\Namia\Desktop\Rapport Rahma\Trans\auto-zoom-images-blogger-blogs (1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7904" y="2636912"/>
            <a:ext cx="576064" cy="5760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501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87512E-6 L 0.17465 -0.0360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00" y="-180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500" fill="hold"/>
                                        <p:tgtEl>
                                          <p:spTgt spid="5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48011E-6 L 0.13403 -0.09412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00" y="-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4000"/>
                            </p:stCondLst>
                            <p:childTnLst>
                              <p:par>
                                <p:cTn id="1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0"/>
                            </p:stCondLst>
                            <p:childTnLst>
                              <p:par>
                                <p:cTn id="1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6000"/>
                            </p:stCondLst>
                            <p:childTnLst>
                              <p:par>
                                <p:cTn id="1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7000"/>
                            </p:stCondLst>
                            <p:childTnLst>
                              <p:par>
                                <p:cTn id="1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8000"/>
                            </p:stCondLst>
                            <p:childTnLst>
                              <p:par>
                                <p:cTn id="1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99 0.01042 L 0.21059 -0.16458 " pathEditMode="relative" rAng="0" ptsTypes="AA">
                                      <p:cBhvr>
                                        <p:cTn id="184" dur="2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00" y="-8700"/>
                                    </p:animMotion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"/>
                            </p:stCondLst>
                            <p:childTnLst>
                              <p:par>
                                <p:cTn id="18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1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4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3000"/>
                            </p:stCondLst>
                            <p:childTnLst>
                              <p:par>
                                <p:cTn id="20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4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7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4000"/>
                            </p:stCondLst>
                            <p:childTnLst>
                              <p:par>
                                <p:cTn id="2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5000"/>
                            </p:stCondLst>
                            <p:childTnLst>
                              <p:par>
                                <p:cTn id="2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1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2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8000"/>
                            </p:stCondLst>
                            <p:childTnLst>
                              <p:par>
                                <p:cTn id="243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103" grpId="0" animBg="1"/>
      <p:bldP spid="122" grpId="0" animBg="1"/>
      <p:bldP spid="133" grpId="0" animBg="1"/>
      <p:bldP spid="133" grpId="1" animBg="1"/>
      <p:bldP spid="133" grpId="2" animBg="1"/>
      <p:bldP spid="139" grpId="0" animBg="1"/>
      <p:bldP spid="143" grpId="0" animBg="1"/>
      <p:bldP spid="175" grpId="0" animBg="1"/>
      <p:bldP spid="175" grpId="1" animBg="1"/>
      <p:bldP spid="175" grpId="2" animBg="1"/>
      <p:bldP spid="180" grpId="0" animBg="1"/>
      <p:bldP spid="195" grpId="0"/>
      <p:bldP spid="58" grpId="0"/>
      <p:bldP spid="5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5"/>
          <p:cNvSpPr/>
          <p:nvPr/>
        </p:nvSpPr>
        <p:spPr>
          <a:xfrm>
            <a:off x="539552" y="1844823"/>
            <a:ext cx="8490272" cy="4597971"/>
          </a:xfrm>
          <a:prstGeom prst="roundRect">
            <a:avLst>
              <a:gd name="adj" fmla="val 1226"/>
            </a:avLst>
          </a:prstGeom>
          <a:solidFill>
            <a:schemeClr val="bg1"/>
          </a:solidFill>
          <a:ln w="76200">
            <a:solidFill>
              <a:srgbClr val="BDD8F3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perspectiveContrastingRightFacing">
              <a:rot lat="170509" lon="20736677" rev="117141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539552" y="1916832"/>
            <a:ext cx="78488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lang="fr-FR" sz="19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endParaRPr lang="fr-FR" sz="1600" b="1" i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fr-FR" sz="3600" b="1" i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Disparition des services pour dispositifs</a:t>
            </a:r>
          </a:p>
        </p:txBody>
      </p:sp>
      <p:sp>
        <p:nvSpPr>
          <p:cNvPr id="48" name="Rectangle 47"/>
          <p:cNvSpPr/>
          <p:nvPr/>
        </p:nvSpPr>
        <p:spPr>
          <a:xfrm>
            <a:off x="8500459" y="6174220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10</a:t>
            </a:r>
            <a:endParaRPr lang="fr-FR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6" name="Picture 8" descr="C:\Users\Namia\Desktop\Rapport Rahma\Trans\Gluehlampe_01_KMJ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4067944" y="2276872"/>
            <a:ext cx="432049" cy="576065"/>
          </a:xfrm>
          <a:prstGeom prst="rect">
            <a:avLst/>
          </a:prstGeom>
          <a:noFill/>
        </p:spPr>
      </p:pic>
      <p:pic>
        <p:nvPicPr>
          <p:cNvPr id="8" name="Picture 11" descr="C:\Users\Namia\Desktop\Rapport Rahma\Trans\reveil-ecran-blanc-lc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4365104"/>
            <a:ext cx="960982" cy="576064"/>
          </a:xfrm>
          <a:prstGeom prst="rect">
            <a:avLst/>
          </a:prstGeom>
          <a:noFill/>
        </p:spPr>
      </p:pic>
      <p:pic>
        <p:nvPicPr>
          <p:cNvPr id="9" name="Picture 15" descr="C:\Users\Namia\Desktop\Rapport Rahma\Trans\Sans-titr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930013">
            <a:off x="1525151" y="2998763"/>
            <a:ext cx="1644383" cy="1415561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</p:pic>
      <p:pic>
        <p:nvPicPr>
          <p:cNvPr id="10" name="Picture 16" descr="C:\Users\Namia\Desktop\Rapport Rahma\Trans\1371741050-7485730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6096" y="3717032"/>
            <a:ext cx="936104" cy="936104"/>
          </a:xfrm>
          <a:prstGeom prst="rect">
            <a:avLst/>
          </a:prstGeom>
          <a:noFill/>
        </p:spPr>
      </p:pic>
      <p:pic>
        <p:nvPicPr>
          <p:cNvPr id="11" name="Picture 17" descr="C:\Users\Namia\Desktop\Rapport Rahma\Trans\Off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8144" y="2780928"/>
            <a:ext cx="216024" cy="376943"/>
          </a:xfrm>
          <a:prstGeom prst="rect">
            <a:avLst/>
          </a:prstGeom>
          <a:noFill/>
        </p:spPr>
      </p:pic>
      <p:cxnSp>
        <p:nvCxnSpPr>
          <p:cNvPr id="15" name="Connecteur droit 14"/>
          <p:cNvCxnSpPr/>
          <p:nvPr/>
        </p:nvCxnSpPr>
        <p:spPr>
          <a:xfrm flipH="1">
            <a:off x="5652120" y="4005064"/>
            <a:ext cx="576064" cy="432048"/>
          </a:xfrm>
          <a:prstGeom prst="line">
            <a:avLst/>
          </a:prstGeom>
          <a:ln w="57150"/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H="1" flipV="1">
            <a:off x="5724128" y="3933056"/>
            <a:ext cx="504056" cy="576064"/>
          </a:xfrm>
          <a:prstGeom prst="line">
            <a:avLst/>
          </a:prstGeom>
          <a:ln w="57150"/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H="1">
            <a:off x="3851920" y="4365104"/>
            <a:ext cx="576064" cy="432048"/>
          </a:xfrm>
          <a:prstGeom prst="line">
            <a:avLst/>
          </a:prstGeom>
          <a:ln w="57150"/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H="1" flipV="1">
            <a:off x="3923928" y="4293096"/>
            <a:ext cx="504056" cy="576064"/>
          </a:xfrm>
          <a:prstGeom prst="line">
            <a:avLst/>
          </a:prstGeom>
          <a:ln w="57150"/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9392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1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7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770" decel="100000"/>
                                        <p:tgtEl>
                                          <p:spTgt spid="1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1" dur="77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3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7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770" decel="100000"/>
                                        <p:tgtEl>
                                          <p:spTgt spid="1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0" dur="77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5"/>
          <p:cNvSpPr/>
          <p:nvPr/>
        </p:nvSpPr>
        <p:spPr>
          <a:xfrm>
            <a:off x="539552" y="1700809"/>
            <a:ext cx="8490272" cy="4741986"/>
          </a:xfrm>
          <a:prstGeom prst="roundRect">
            <a:avLst>
              <a:gd name="adj" fmla="val 1226"/>
            </a:avLst>
          </a:prstGeom>
          <a:solidFill>
            <a:schemeClr val="bg1"/>
          </a:solidFill>
          <a:ln w="76200">
            <a:solidFill>
              <a:srgbClr val="BDD8F3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perspectiveContrastingRightFacing">
              <a:rot lat="170509" lon="20736677" rev="117141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539552" y="1916832"/>
            <a:ext cx="78488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lang="fr-FR" sz="19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0" y="0"/>
            <a:ext cx="9144000" cy="113877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endParaRPr lang="fr-FR" sz="1600" b="1" i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fr-FR" sz="3600" b="1" i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Peuplement  de la connaissance</a:t>
            </a:r>
          </a:p>
          <a:p>
            <a:pPr lvl="0" algn="ctr"/>
            <a:endParaRPr lang="fr-FR" sz="1600" b="1" i="1" cap="all" dirty="0" smtClean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8494101" y="6119629"/>
            <a:ext cx="65274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11</a:t>
            </a:r>
          </a:p>
          <a:p>
            <a:pPr algn="ctr"/>
            <a:endParaRPr lang="fr-FR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39552" y="1628800"/>
            <a:ext cx="85805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rgbClr val="0070C0"/>
                </a:solidFill>
              </a:rPr>
              <a:t> Décrémentation </a:t>
            </a:r>
          </a:p>
        </p:txBody>
      </p:sp>
      <p:sp>
        <p:nvSpPr>
          <p:cNvPr id="11" name="Organigramme : Multidocument 10"/>
          <p:cNvSpPr/>
          <p:nvPr/>
        </p:nvSpPr>
        <p:spPr>
          <a:xfrm>
            <a:off x="2195736" y="2492896"/>
            <a:ext cx="1944216" cy="1008112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Base de Connaissance</a:t>
            </a:r>
          </a:p>
        </p:txBody>
      </p:sp>
      <p:sp>
        <p:nvSpPr>
          <p:cNvPr id="13" name="Ellipse 12"/>
          <p:cNvSpPr/>
          <p:nvPr/>
        </p:nvSpPr>
        <p:spPr>
          <a:xfrm>
            <a:off x="5724128" y="2401299"/>
            <a:ext cx="1139059" cy="500226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b="1" dirty="0" smtClean="0">
              <a:solidFill>
                <a:schemeClr val="bg1"/>
              </a:solidFill>
            </a:endParaRPr>
          </a:p>
          <a:p>
            <a:pPr algn="ctr"/>
            <a:r>
              <a:rPr lang="fr-FR" sz="1400" b="1" dirty="0" err="1" smtClean="0">
                <a:solidFill>
                  <a:schemeClr val="bg1"/>
                </a:solidFill>
              </a:rPr>
              <a:t>Thing</a:t>
            </a:r>
            <a:endParaRPr lang="fr-FR" sz="1400" b="1" dirty="0" smtClean="0">
              <a:solidFill>
                <a:schemeClr val="bg1"/>
              </a:solidFill>
            </a:endParaRPr>
          </a:p>
          <a:p>
            <a:pPr algn="ctr"/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4644008" y="3152001"/>
            <a:ext cx="1152128" cy="504056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chemeClr val="bg1"/>
                </a:solidFill>
              </a:rPr>
              <a:t>Service</a:t>
            </a:r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6084168" y="3152001"/>
            <a:ext cx="1152128" cy="504056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chemeClr val="bg1"/>
                </a:solidFill>
              </a:rPr>
              <a:t>Location</a:t>
            </a:r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16" name="Ellipse 15"/>
          <p:cNvSpPr/>
          <p:nvPr/>
        </p:nvSpPr>
        <p:spPr>
          <a:xfrm>
            <a:off x="4644008" y="4016097"/>
            <a:ext cx="1080120" cy="42821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chemeClr val="bg1"/>
                </a:solidFill>
              </a:rPr>
              <a:t>Light</a:t>
            </a:r>
            <a:endParaRPr lang="fr-FR" sz="1200" dirty="0">
              <a:solidFill>
                <a:schemeClr val="bg1"/>
              </a:solidFill>
            </a:endParaRPr>
          </a:p>
        </p:txBody>
      </p:sp>
      <p:cxnSp>
        <p:nvCxnSpPr>
          <p:cNvPr id="17" name="Connecteur droit avec flèche 16"/>
          <p:cNvCxnSpPr>
            <a:stCxn id="14" idx="4"/>
            <a:endCxn id="16" idx="0"/>
          </p:cNvCxnSpPr>
          <p:nvPr/>
        </p:nvCxnSpPr>
        <p:spPr>
          <a:xfrm flipH="1">
            <a:off x="5184068" y="3656057"/>
            <a:ext cx="36004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Ellipse 17"/>
          <p:cNvSpPr/>
          <p:nvPr/>
        </p:nvSpPr>
        <p:spPr>
          <a:xfrm>
            <a:off x="7524328" y="3152001"/>
            <a:ext cx="1008112" cy="504056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chemeClr val="bg1"/>
                </a:solidFill>
              </a:rPr>
              <a:t>Person</a:t>
            </a:r>
            <a:endParaRPr lang="fr-FR" sz="1400" dirty="0">
              <a:solidFill>
                <a:schemeClr val="bg1"/>
              </a:solidFill>
            </a:endParaRPr>
          </a:p>
        </p:txBody>
      </p:sp>
      <p:sp>
        <p:nvSpPr>
          <p:cNvPr id="19" name="Ellipse 18"/>
          <p:cNvSpPr/>
          <p:nvPr/>
        </p:nvSpPr>
        <p:spPr>
          <a:xfrm>
            <a:off x="6444208" y="3944089"/>
            <a:ext cx="1224136" cy="42821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err="1" smtClean="0">
                <a:solidFill>
                  <a:schemeClr val="bg1"/>
                </a:solidFill>
              </a:rPr>
              <a:t>Bedroom</a:t>
            </a:r>
            <a:endParaRPr lang="fr-FR" sz="1200" dirty="0">
              <a:solidFill>
                <a:schemeClr val="bg1"/>
              </a:solidFill>
            </a:endParaRPr>
          </a:p>
        </p:txBody>
      </p:sp>
      <p:cxnSp>
        <p:nvCxnSpPr>
          <p:cNvPr id="20" name="Connecteur droit avec flèche 19"/>
          <p:cNvCxnSpPr>
            <a:stCxn id="15" idx="4"/>
          </p:cNvCxnSpPr>
          <p:nvPr/>
        </p:nvCxnSpPr>
        <p:spPr>
          <a:xfrm>
            <a:off x="6660232" y="3656057"/>
            <a:ext cx="216024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>
            <a:endCxn id="15" idx="0"/>
          </p:cNvCxnSpPr>
          <p:nvPr/>
        </p:nvCxnSpPr>
        <p:spPr>
          <a:xfrm>
            <a:off x="6293658" y="2932147"/>
            <a:ext cx="366574" cy="21985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>
            <a:endCxn id="14" idx="0"/>
          </p:cNvCxnSpPr>
          <p:nvPr/>
        </p:nvCxnSpPr>
        <p:spPr>
          <a:xfrm flipH="1">
            <a:off x="5220072" y="2863969"/>
            <a:ext cx="720080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>
            <a:endCxn id="18" idx="1"/>
          </p:cNvCxnSpPr>
          <p:nvPr/>
        </p:nvCxnSpPr>
        <p:spPr>
          <a:xfrm>
            <a:off x="6660232" y="2863969"/>
            <a:ext cx="1011731" cy="3618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Ellipse 23"/>
          <p:cNvSpPr/>
          <p:nvPr/>
        </p:nvSpPr>
        <p:spPr>
          <a:xfrm>
            <a:off x="7596336" y="5600273"/>
            <a:ext cx="792088" cy="57606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chemeClr val="accent2">
                    <a:lumMod val="75000"/>
                  </a:schemeClr>
                </a:solidFill>
              </a:rPr>
              <a:t>Alice</a:t>
            </a:r>
            <a:endParaRPr lang="fr-FR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25" name="Connecteur droit avec flèche 24"/>
          <p:cNvCxnSpPr>
            <a:stCxn id="18" idx="4"/>
            <a:endCxn id="24" idx="0"/>
          </p:cNvCxnSpPr>
          <p:nvPr/>
        </p:nvCxnSpPr>
        <p:spPr>
          <a:xfrm flipH="1">
            <a:off x="7992380" y="3656057"/>
            <a:ext cx="36004" cy="194421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 rot="5400000">
            <a:off x="7753985" y="4245754"/>
            <a:ext cx="7038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chemeClr val="accent1"/>
                </a:solidFill>
              </a:rPr>
              <a:t>Type</a:t>
            </a:r>
            <a:endParaRPr lang="fr-FR" sz="1200" dirty="0"/>
          </a:p>
        </p:txBody>
      </p:sp>
      <p:sp>
        <p:nvSpPr>
          <p:cNvPr id="29" name="Ellipse 28"/>
          <p:cNvSpPr/>
          <p:nvPr/>
        </p:nvSpPr>
        <p:spPr>
          <a:xfrm>
            <a:off x="4860032" y="4808185"/>
            <a:ext cx="1008112" cy="43204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chemeClr val="accent2">
                    <a:lumMod val="75000"/>
                  </a:schemeClr>
                </a:solidFill>
              </a:rPr>
              <a:t>Light1</a:t>
            </a:r>
            <a:endParaRPr lang="fr-FR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30" name="Connecteur droit avec flèche 29"/>
          <p:cNvCxnSpPr/>
          <p:nvPr/>
        </p:nvCxnSpPr>
        <p:spPr>
          <a:xfrm>
            <a:off x="5220072" y="4448145"/>
            <a:ext cx="144016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Ellipse 30"/>
          <p:cNvSpPr/>
          <p:nvPr/>
        </p:nvSpPr>
        <p:spPr>
          <a:xfrm>
            <a:off x="6588224" y="4808185"/>
            <a:ext cx="1368152" cy="43204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100" b="1" dirty="0" smtClean="0">
                <a:solidFill>
                  <a:schemeClr val="accent2">
                    <a:lumMod val="75000"/>
                  </a:schemeClr>
                </a:solidFill>
              </a:rPr>
              <a:t>Bedroom1</a:t>
            </a:r>
            <a:endParaRPr lang="fr-FR" sz="11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32" name="Connecteur droit avec flèche 31"/>
          <p:cNvCxnSpPr>
            <a:stCxn id="19" idx="4"/>
          </p:cNvCxnSpPr>
          <p:nvPr/>
        </p:nvCxnSpPr>
        <p:spPr>
          <a:xfrm>
            <a:off x="7056276" y="4372307"/>
            <a:ext cx="180020" cy="43587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>
            <a:stCxn id="14" idx="6"/>
            <a:endCxn id="15" idx="2"/>
          </p:cNvCxnSpPr>
          <p:nvPr/>
        </p:nvCxnSpPr>
        <p:spPr>
          <a:xfrm>
            <a:off x="5796136" y="3404029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/>
          <p:cNvCxnSpPr/>
          <p:nvPr/>
        </p:nvCxnSpPr>
        <p:spPr>
          <a:xfrm>
            <a:off x="7236296" y="3368025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>
            <a:endCxn id="31" idx="2"/>
          </p:cNvCxnSpPr>
          <p:nvPr/>
        </p:nvCxnSpPr>
        <p:spPr>
          <a:xfrm>
            <a:off x="5868144" y="5024209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>
            <a:stCxn id="29" idx="5"/>
            <a:endCxn id="24" idx="1"/>
          </p:cNvCxnSpPr>
          <p:nvPr/>
        </p:nvCxnSpPr>
        <p:spPr>
          <a:xfrm>
            <a:off x="5720509" y="5176961"/>
            <a:ext cx="1991826" cy="5076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5767822" y="4808185"/>
            <a:ext cx="11804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chemeClr val="accent2">
                    <a:lumMod val="75000"/>
                  </a:schemeClr>
                </a:solidFill>
              </a:rPr>
              <a:t>Has location</a:t>
            </a:r>
            <a:endParaRPr lang="fr-FR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 rot="674131">
            <a:off x="6760260" y="5498960"/>
            <a:ext cx="11804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err="1" smtClean="0">
                <a:solidFill>
                  <a:schemeClr val="accent2">
                    <a:lumMod val="75000"/>
                  </a:schemeClr>
                </a:solidFill>
              </a:rPr>
              <a:t>Usedby</a:t>
            </a:r>
            <a:endParaRPr lang="fr-FR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 rot="4122365">
            <a:off x="6961897" y="4533786"/>
            <a:ext cx="7038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chemeClr val="accent1"/>
                </a:solidFill>
              </a:rPr>
              <a:t>Type</a:t>
            </a:r>
            <a:endParaRPr lang="fr-FR" sz="1200" dirty="0"/>
          </a:p>
        </p:txBody>
      </p:sp>
      <p:sp>
        <p:nvSpPr>
          <p:cNvPr id="40" name="Rectangle 39"/>
          <p:cNvSpPr/>
          <p:nvPr/>
        </p:nvSpPr>
        <p:spPr>
          <a:xfrm rot="4097263">
            <a:off x="5113339" y="4543823"/>
            <a:ext cx="7038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chemeClr val="accent1"/>
                </a:solidFill>
              </a:rPr>
              <a:t>Type</a:t>
            </a:r>
            <a:endParaRPr lang="fr-FR" sz="1200" dirty="0"/>
          </a:p>
        </p:txBody>
      </p:sp>
      <p:sp>
        <p:nvSpPr>
          <p:cNvPr id="41" name="Rectangle 40"/>
          <p:cNvSpPr/>
          <p:nvPr/>
        </p:nvSpPr>
        <p:spPr>
          <a:xfrm rot="1149263">
            <a:off x="6830116" y="2814891"/>
            <a:ext cx="88193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err="1" smtClean="0">
                <a:solidFill>
                  <a:schemeClr val="accent1"/>
                </a:solidFill>
              </a:rPr>
              <a:t>SubClass</a:t>
            </a:r>
            <a:endParaRPr lang="fr-FR" sz="1000" dirty="0"/>
          </a:p>
        </p:txBody>
      </p:sp>
      <p:sp>
        <p:nvSpPr>
          <p:cNvPr id="42" name="Rectangle 41"/>
          <p:cNvSpPr/>
          <p:nvPr/>
        </p:nvSpPr>
        <p:spPr>
          <a:xfrm rot="20185135">
            <a:off x="5033475" y="2783451"/>
            <a:ext cx="88193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err="1" smtClean="0">
                <a:solidFill>
                  <a:schemeClr val="accent1"/>
                </a:solidFill>
              </a:rPr>
              <a:t>SubClass</a:t>
            </a:r>
            <a:endParaRPr lang="fr-FR" sz="1000" dirty="0"/>
          </a:p>
        </p:txBody>
      </p:sp>
      <p:sp>
        <p:nvSpPr>
          <p:cNvPr id="43" name="Rectangle 42"/>
          <p:cNvSpPr/>
          <p:nvPr/>
        </p:nvSpPr>
        <p:spPr>
          <a:xfrm>
            <a:off x="6066327" y="2863969"/>
            <a:ext cx="88193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err="1" smtClean="0">
                <a:solidFill>
                  <a:schemeClr val="accent1"/>
                </a:solidFill>
              </a:rPr>
              <a:t>SubClass</a:t>
            </a:r>
            <a:endParaRPr lang="fr-FR" sz="1000" dirty="0"/>
          </a:p>
        </p:txBody>
      </p:sp>
      <p:sp>
        <p:nvSpPr>
          <p:cNvPr id="44" name="Rectangle 43"/>
          <p:cNvSpPr/>
          <p:nvPr/>
        </p:nvSpPr>
        <p:spPr>
          <a:xfrm rot="21402515">
            <a:off x="6346250" y="3639892"/>
            <a:ext cx="88193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err="1" smtClean="0">
                <a:solidFill>
                  <a:schemeClr val="accent1"/>
                </a:solidFill>
              </a:rPr>
              <a:t>SubClass</a:t>
            </a:r>
            <a:endParaRPr lang="fr-FR" sz="1000" dirty="0"/>
          </a:p>
        </p:txBody>
      </p:sp>
      <p:sp>
        <p:nvSpPr>
          <p:cNvPr id="45" name="Rectangle 44"/>
          <p:cNvSpPr/>
          <p:nvPr/>
        </p:nvSpPr>
        <p:spPr>
          <a:xfrm>
            <a:off x="4788024" y="3656057"/>
            <a:ext cx="88193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err="1" smtClean="0">
                <a:solidFill>
                  <a:schemeClr val="accent1"/>
                </a:solidFill>
              </a:rPr>
              <a:t>SubClass</a:t>
            </a:r>
            <a:endParaRPr lang="fr-FR" sz="1000" dirty="0"/>
          </a:p>
        </p:txBody>
      </p:sp>
      <p:sp>
        <p:nvSpPr>
          <p:cNvPr id="46" name="Rectangle 45"/>
          <p:cNvSpPr/>
          <p:nvPr/>
        </p:nvSpPr>
        <p:spPr>
          <a:xfrm rot="5400000">
            <a:off x="5157936" y="3676963"/>
            <a:ext cx="158417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smtClean="0">
                <a:solidFill>
                  <a:schemeClr val="accent1"/>
                </a:solidFill>
              </a:rPr>
              <a:t>Has location</a:t>
            </a:r>
            <a:endParaRPr lang="fr-FR" sz="1000" dirty="0"/>
          </a:p>
        </p:txBody>
      </p:sp>
      <p:sp>
        <p:nvSpPr>
          <p:cNvPr id="47" name="Rectangle 46"/>
          <p:cNvSpPr/>
          <p:nvPr/>
        </p:nvSpPr>
        <p:spPr>
          <a:xfrm rot="5400000">
            <a:off x="6742112" y="3604955"/>
            <a:ext cx="12961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smtClean="0">
                <a:solidFill>
                  <a:schemeClr val="accent1"/>
                </a:solidFill>
              </a:rPr>
              <a:t>Has location</a:t>
            </a:r>
            <a:endParaRPr lang="fr-FR" sz="1000" dirty="0"/>
          </a:p>
        </p:txBody>
      </p:sp>
      <p:cxnSp>
        <p:nvCxnSpPr>
          <p:cNvPr id="50" name="Connecteur droit avec flèche 49"/>
          <p:cNvCxnSpPr/>
          <p:nvPr/>
        </p:nvCxnSpPr>
        <p:spPr>
          <a:xfrm flipH="1">
            <a:off x="4427985" y="3584049"/>
            <a:ext cx="432047" cy="8679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Ellipse 50"/>
          <p:cNvSpPr/>
          <p:nvPr/>
        </p:nvSpPr>
        <p:spPr>
          <a:xfrm>
            <a:off x="3923928" y="4451975"/>
            <a:ext cx="1080120" cy="42821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chemeClr val="bg1"/>
                </a:solidFill>
              </a:rPr>
              <a:t>Switch</a:t>
            </a:r>
            <a:endParaRPr lang="fr-FR" sz="1200" dirty="0">
              <a:solidFill>
                <a:schemeClr val="bg1"/>
              </a:solidFill>
            </a:endParaRPr>
          </a:p>
        </p:txBody>
      </p:sp>
      <p:cxnSp>
        <p:nvCxnSpPr>
          <p:cNvPr id="52" name="Connecteur droit avec flèche 51"/>
          <p:cNvCxnSpPr/>
          <p:nvPr/>
        </p:nvCxnSpPr>
        <p:spPr>
          <a:xfrm>
            <a:off x="4355976" y="4880193"/>
            <a:ext cx="36004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Ellipse 53"/>
          <p:cNvSpPr/>
          <p:nvPr/>
        </p:nvSpPr>
        <p:spPr>
          <a:xfrm>
            <a:off x="3923928" y="5312241"/>
            <a:ext cx="1008112" cy="43204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chemeClr val="accent2">
                    <a:lumMod val="75000"/>
                  </a:schemeClr>
                </a:solidFill>
              </a:rPr>
              <a:t>Switch1</a:t>
            </a:r>
            <a:endParaRPr lang="fr-FR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55" name="Connecteur droit avec flèche 54"/>
          <p:cNvCxnSpPr>
            <a:stCxn id="54" idx="6"/>
            <a:endCxn id="31" idx="3"/>
          </p:cNvCxnSpPr>
          <p:nvPr/>
        </p:nvCxnSpPr>
        <p:spPr>
          <a:xfrm flipV="1">
            <a:off x="4932040" y="5176961"/>
            <a:ext cx="1856545" cy="3513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 rot="5110210">
            <a:off x="4124446" y="5032021"/>
            <a:ext cx="7038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chemeClr val="accent1"/>
                </a:solidFill>
              </a:rPr>
              <a:t>Type</a:t>
            </a:r>
            <a:endParaRPr lang="fr-FR" sz="1200" dirty="0"/>
          </a:p>
        </p:txBody>
      </p:sp>
      <p:sp>
        <p:nvSpPr>
          <p:cNvPr id="57" name="Rectangle 56"/>
          <p:cNvSpPr/>
          <p:nvPr/>
        </p:nvSpPr>
        <p:spPr>
          <a:xfrm rot="20915136">
            <a:off x="4947776" y="5209206"/>
            <a:ext cx="11804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chemeClr val="accent2">
                    <a:lumMod val="75000"/>
                  </a:schemeClr>
                </a:solidFill>
              </a:rPr>
              <a:t>Has location</a:t>
            </a:r>
            <a:endParaRPr lang="fr-FR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58" name="Connecteur droit avec flèche 57"/>
          <p:cNvCxnSpPr>
            <a:stCxn id="54" idx="5"/>
          </p:cNvCxnSpPr>
          <p:nvPr/>
        </p:nvCxnSpPr>
        <p:spPr>
          <a:xfrm>
            <a:off x="4784405" y="5681017"/>
            <a:ext cx="2883939" cy="1352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5508104" y="5672281"/>
            <a:ext cx="11804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err="1" smtClean="0">
                <a:solidFill>
                  <a:schemeClr val="accent2">
                    <a:lumMod val="75000"/>
                  </a:schemeClr>
                </a:solidFill>
              </a:rPr>
              <a:t>Usedby</a:t>
            </a:r>
            <a:endParaRPr lang="fr-FR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 rot="17779848">
            <a:off x="4113133" y="3798183"/>
            <a:ext cx="88193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err="1" smtClean="0">
                <a:solidFill>
                  <a:schemeClr val="accent1"/>
                </a:solidFill>
              </a:rPr>
              <a:t>SubClass</a:t>
            </a:r>
            <a:endParaRPr lang="fr-FR" sz="1000" dirty="0"/>
          </a:p>
        </p:txBody>
      </p:sp>
      <p:pic>
        <p:nvPicPr>
          <p:cNvPr id="61" name="Picture 8" descr="C:\Users\Namia\Desktop\Rapport Rahma\Trans\Gluehlampe_01_KMJ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395536" y="2492896"/>
            <a:ext cx="432048" cy="576064"/>
          </a:xfrm>
          <a:prstGeom prst="rect">
            <a:avLst/>
          </a:prstGeom>
          <a:noFill/>
        </p:spPr>
      </p:pic>
      <p:pic>
        <p:nvPicPr>
          <p:cNvPr id="8" name="Picture 17" descr="C:\Users\Namia\Desktop\Rapport Rahma\Trans\Off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2492896"/>
            <a:ext cx="262005" cy="457178"/>
          </a:xfrm>
          <a:prstGeom prst="rect">
            <a:avLst/>
          </a:prstGeom>
          <a:noFill/>
        </p:spPr>
      </p:pic>
      <p:pic>
        <p:nvPicPr>
          <p:cNvPr id="94" name="Picture 11" descr="C:\Users\Namia\Desktop\Rapport Rahma\Trans\reveil-ecran-blanc-lc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929478">
            <a:off x="584707" y="3325306"/>
            <a:ext cx="928907" cy="556836"/>
          </a:xfrm>
          <a:prstGeom prst="rect">
            <a:avLst/>
          </a:prstGeom>
          <a:noFill/>
        </p:spPr>
      </p:pic>
      <p:sp>
        <p:nvSpPr>
          <p:cNvPr id="109" name="Ellipse 108"/>
          <p:cNvSpPr/>
          <p:nvPr/>
        </p:nvSpPr>
        <p:spPr>
          <a:xfrm>
            <a:off x="2915816" y="4797152"/>
            <a:ext cx="1080120" cy="428218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err="1" smtClean="0">
                <a:solidFill>
                  <a:schemeClr val="bg1"/>
                </a:solidFill>
              </a:rPr>
              <a:t>Alarm</a:t>
            </a:r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110" name="Ellipse 109"/>
          <p:cNvSpPr/>
          <p:nvPr/>
        </p:nvSpPr>
        <p:spPr>
          <a:xfrm>
            <a:off x="2915816" y="5729426"/>
            <a:ext cx="1008112" cy="43204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chemeClr val="accent2">
                    <a:lumMod val="75000"/>
                  </a:schemeClr>
                </a:solidFill>
              </a:rPr>
              <a:t>Alarm1</a:t>
            </a:r>
            <a:endParaRPr lang="fr-FR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1" name="Rectangle 110"/>
          <p:cNvSpPr/>
          <p:nvPr/>
        </p:nvSpPr>
        <p:spPr>
          <a:xfrm rot="5110210">
            <a:off x="3163580" y="5392061"/>
            <a:ext cx="7038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chemeClr val="accent1"/>
                </a:solidFill>
              </a:rPr>
              <a:t>Type</a:t>
            </a:r>
            <a:endParaRPr lang="fr-FR" sz="1200" dirty="0"/>
          </a:p>
        </p:txBody>
      </p:sp>
      <p:sp>
        <p:nvSpPr>
          <p:cNvPr id="112" name="Rectangle 111"/>
          <p:cNvSpPr/>
          <p:nvPr/>
        </p:nvSpPr>
        <p:spPr>
          <a:xfrm rot="18718423">
            <a:off x="3511453" y="3943121"/>
            <a:ext cx="88193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err="1" smtClean="0">
                <a:solidFill>
                  <a:schemeClr val="accent1"/>
                </a:solidFill>
              </a:rPr>
              <a:t>SubClass</a:t>
            </a:r>
            <a:endParaRPr lang="fr-FR" sz="1000" dirty="0"/>
          </a:p>
        </p:txBody>
      </p:sp>
      <p:cxnSp>
        <p:nvCxnSpPr>
          <p:cNvPr id="113" name="Connecteur droit avec flèche 112"/>
          <p:cNvCxnSpPr/>
          <p:nvPr/>
        </p:nvCxnSpPr>
        <p:spPr>
          <a:xfrm flipH="1">
            <a:off x="3419874" y="3501008"/>
            <a:ext cx="1224134" cy="13110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Connecteur droit avec flèche 113"/>
          <p:cNvCxnSpPr/>
          <p:nvPr/>
        </p:nvCxnSpPr>
        <p:spPr>
          <a:xfrm>
            <a:off x="3419872" y="5240233"/>
            <a:ext cx="36004" cy="5040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Connecteur droit avec flèche 121"/>
          <p:cNvCxnSpPr/>
          <p:nvPr/>
        </p:nvCxnSpPr>
        <p:spPr>
          <a:xfrm flipV="1">
            <a:off x="3927547" y="5240233"/>
            <a:ext cx="3092725" cy="720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3" name="Rectangle 122"/>
          <p:cNvSpPr/>
          <p:nvPr/>
        </p:nvSpPr>
        <p:spPr>
          <a:xfrm rot="20639671">
            <a:off x="3995936" y="5744289"/>
            <a:ext cx="11804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smtClean="0">
                <a:solidFill>
                  <a:schemeClr val="accent2">
                    <a:lumMod val="75000"/>
                  </a:schemeClr>
                </a:solidFill>
              </a:rPr>
              <a:t>Has location</a:t>
            </a:r>
            <a:endParaRPr lang="fr-FR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24" name="Connecteur droit avec flèche 123"/>
          <p:cNvCxnSpPr>
            <a:endCxn id="24" idx="3"/>
          </p:cNvCxnSpPr>
          <p:nvPr/>
        </p:nvCxnSpPr>
        <p:spPr>
          <a:xfrm flipV="1">
            <a:off x="3779912" y="6091974"/>
            <a:ext cx="3932423" cy="210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5" name="Rectangle 124"/>
          <p:cNvSpPr/>
          <p:nvPr/>
        </p:nvSpPr>
        <p:spPr>
          <a:xfrm>
            <a:off x="5191758" y="6032321"/>
            <a:ext cx="11804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b="1" dirty="0" err="1" smtClean="0">
                <a:solidFill>
                  <a:schemeClr val="accent2">
                    <a:lumMod val="75000"/>
                  </a:schemeClr>
                </a:solidFill>
              </a:rPr>
              <a:t>Usedby</a:t>
            </a:r>
            <a:endParaRPr lang="fr-FR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35" name="Connecteur droit 134"/>
          <p:cNvCxnSpPr/>
          <p:nvPr/>
        </p:nvCxnSpPr>
        <p:spPr>
          <a:xfrm flipH="1">
            <a:off x="852087" y="3356992"/>
            <a:ext cx="576064" cy="432048"/>
          </a:xfrm>
          <a:prstGeom prst="line">
            <a:avLst/>
          </a:prstGeom>
          <a:ln w="57150"/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8" name="Connecteur droit 137"/>
          <p:cNvCxnSpPr/>
          <p:nvPr/>
        </p:nvCxnSpPr>
        <p:spPr>
          <a:xfrm flipH="1" flipV="1">
            <a:off x="924095" y="3284984"/>
            <a:ext cx="504056" cy="576064"/>
          </a:xfrm>
          <a:prstGeom prst="line">
            <a:avLst/>
          </a:prstGeom>
          <a:ln w="57150"/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C:\Users\Namia\Desktop\Rapport Rahma\Trans\téléchargement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1720" y="2348880"/>
            <a:ext cx="567507" cy="567507"/>
          </a:xfrm>
          <a:prstGeom prst="rect">
            <a:avLst/>
          </a:prstGeom>
          <a:noFill/>
        </p:spPr>
      </p:pic>
      <p:pic>
        <p:nvPicPr>
          <p:cNvPr id="1029" name="Picture 5" descr="C:\Users\Namia\Desktop\Rapport Rahma\Trans\auto-zoom-images-blogger-blogs (1)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800" y="2708920"/>
            <a:ext cx="576064" cy="576064"/>
          </a:xfrm>
          <a:prstGeom prst="rect">
            <a:avLst/>
          </a:prstGeom>
          <a:noFill/>
        </p:spPr>
      </p:pic>
      <p:pic>
        <p:nvPicPr>
          <p:cNvPr id="1030" name="Picture 6" descr="C:\Users\Namia\Desktop\Rapport Rahma\Trans\auto-zoom-images-blogger-blogs (1)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71800" y="2708920"/>
            <a:ext cx="576064" cy="576064"/>
          </a:xfrm>
          <a:prstGeom prst="rect">
            <a:avLst/>
          </a:prstGeom>
          <a:noFill/>
        </p:spPr>
      </p:pic>
      <p:sp>
        <p:nvSpPr>
          <p:cNvPr id="70" name="Rectangle 69"/>
          <p:cNvSpPr/>
          <p:nvPr/>
        </p:nvSpPr>
        <p:spPr>
          <a:xfrm>
            <a:off x="539552" y="5157192"/>
            <a:ext cx="2520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Enrichissement de la connaissance</a:t>
            </a:r>
          </a:p>
        </p:txBody>
      </p:sp>
    </p:spTree>
    <p:extLst>
      <p:ext uri="{BB962C8B-B14F-4D97-AF65-F5344CB8AC3E}">
        <p14:creationId xmlns:p14="http://schemas.microsoft.com/office/powerpoint/2010/main" val="246770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3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13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500" fill="hold"/>
                                        <p:tgtEl>
                                          <p:spTgt spid="10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48011E-6 L 0.13403 -0.09412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00" y="-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6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0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0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8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9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4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9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98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0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0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0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500"/>
                            </p:stCondLst>
                            <p:childTnLst>
                              <p:par>
                                <p:cTn id="3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30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8" grpId="0" animBg="1"/>
      <p:bldP spid="19" grpId="0" animBg="1"/>
      <p:bldP spid="24" grpId="0" animBg="1"/>
      <p:bldP spid="26" grpId="0"/>
      <p:bldP spid="29" grpId="0" animBg="1"/>
      <p:bldP spid="31" grpId="0" animBg="1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51" grpId="0" animBg="1"/>
      <p:bldP spid="54" grpId="0" animBg="1"/>
      <p:bldP spid="56" grpId="0"/>
      <p:bldP spid="57" grpId="0"/>
      <p:bldP spid="59" grpId="0"/>
      <p:bldP spid="60" grpId="0"/>
      <p:bldP spid="109" grpId="0" animBg="1"/>
      <p:bldP spid="110" grpId="0" animBg="1"/>
      <p:bldP spid="110" grpId="1" animBg="1"/>
      <p:bldP spid="111" grpId="0"/>
      <p:bldP spid="111" grpId="1"/>
      <p:bldP spid="112" grpId="0"/>
      <p:bldP spid="123" grpId="0"/>
      <p:bldP spid="123" grpId="1"/>
      <p:bldP spid="125" grpId="0"/>
      <p:bldP spid="125" grpId="1"/>
      <p:bldP spid="70" grpId="0"/>
      <p:bldP spid="70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5"/>
          <p:cNvSpPr/>
          <p:nvPr/>
        </p:nvSpPr>
        <p:spPr>
          <a:xfrm>
            <a:off x="666838" y="2060848"/>
            <a:ext cx="8130232" cy="4543022"/>
          </a:xfrm>
          <a:prstGeom prst="roundRect">
            <a:avLst>
              <a:gd name="adj" fmla="val 1226"/>
            </a:avLst>
          </a:prstGeom>
          <a:solidFill>
            <a:schemeClr val="bg1"/>
          </a:solidFill>
          <a:ln w="76200">
            <a:solidFill>
              <a:srgbClr val="BDD8F3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perspectiveContrastingRightFacing">
              <a:rot lat="170509" lon="20736677" rev="117141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539552" y="1916832"/>
            <a:ext cx="78488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lang="fr-FR" sz="19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0" y="0"/>
            <a:ext cx="9144000" cy="169277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endParaRPr lang="fr-FR" sz="1600" b="1" i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fr-FR" sz="3600" b="1" i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Interrogation et sélection de services </a:t>
            </a:r>
          </a:p>
          <a:p>
            <a:pPr lvl="0" algn="ctr"/>
            <a:endParaRPr lang="fr-FR" sz="1600" b="1" i="1" cap="all" dirty="0" smtClean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8500459" y="6119629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12</a:t>
            </a:r>
            <a:endParaRPr lang="fr-FR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6" name="Picture 4" descr="C:\Users\Namia\Desktop\Rapport Rahma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4509120"/>
            <a:ext cx="991492" cy="963563"/>
          </a:xfrm>
          <a:prstGeom prst="rect">
            <a:avLst/>
          </a:prstGeom>
          <a:noFill/>
        </p:spPr>
      </p:pic>
      <p:pic>
        <p:nvPicPr>
          <p:cNvPr id="9" name="Picture 2" descr="C:\Users\Namia\Desktop\Rapport Rahma\Gluehlampe_01_KMJ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1259632" y="3140968"/>
            <a:ext cx="433402" cy="648071"/>
          </a:xfrm>
          <a:prstGeom prst="rect">
            <a:avLst/>
          </a:prstGeom>
          <a:noFill/>
        </p:spPr>
      </p:pic>
      <p:pic>
        <p:nvPicPr>
          <p:cNvPr id="10" name="Picture 3" descr="C:\Users\Namia\Desktop\Rapport Rahma\images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475656" y="3933056"/>
            <a:ext cx="228729" cy="388840"/>
          </a:xfrm>
          <a:prstGeom prst="rect">
            <a:avLst/>
          </a:prstGeom>
          <a:noFill/>
        </p:spPr>
      </p:pic>
      <p:cxnSp>
        <p:nvCxnSpPr>
          <p:cNvPr id="11" name="Connecteur droit avec flèche 10"/>
          <p:cNvCxnSpPr>
            <a:stCxn id="9" idx="1"/>
            <a:endCxn id="20" idx="1"/>
          </p:cNvCxnSpPr>
          <p:nvPr/>
        </p:nvCxnSpPr>
        <p:spPr>
          <a:xfrm flipV="1">
            <a:off x="1693034" y="3068960"/>
            <a:ext cx="1438806" cy="396043"/>
          </a:xfrm>
          <a:prstGeom prst="straightConnector1">
            <a:avLst/>
          </a:prstGeom>
          <a:ln>
            <a:prstDash val="dash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5148063" y="3429000"/>
            <a:ext cx="1440161" cy="1296144"/>
          </a:xfrm>
          <a:prstGeom prst="straightConnector1">
            <a:avLst/>
          </a:prstGeom>
          <a:ln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 rot="2493167">
            <a:off x="5197952" y="3600532"/>
            <a:ext cx="1584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dirty="0" smtClean="0">
                <a:solidFill>
                  <a:srgbClr val="002060"/>
                </a:solidFill>
              </a:rPr>
              <a:t>Interroger la base de connaissance </a:t>
            </a:r>
          </a:p>
        </p:txBody>
      </p:sp>
      <p:cxnSp>
        <p:nvCxnSpPr>
          <p:cNvPr id="15" name="Connecteur droit avec flèche 14"/>
          <p:cNvCxnSpPr/>
          <p:nvPr/>
        </p:nvCxnSpPr>
        <p:spPr>
          <a:xfrm flipH="1" flipV="1">
            <a:off x="4788025" y="3573017"/>
            <a:ext cx="1296143" cy="1152127"/>
          </a:xfrm>
          <a:prstGeom prst="straightConnector1">
            <a:avLst/>
          </a:prstGeom>
          <a:ln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 rot="2482887">
            <a:off x="4420007" y="4111147"/>
            <a:ext cx="1779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dirty="0" smtClean="0">
                <a:solidFill>
                  <a:srgbClr val="002060"/>
                </a:solidFill>
              </a:rPr>
              <a:t>Réponse de la base de connaissance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024865" y="3501009"/>
            <a:ext cx="432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??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8" name="Picture 2" descr="C:\Users\Namia\Desktop\Rapport Rahma\Gluehlampe_01_KMJ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6456913" y="3573017"/>
            <a:ext cx="288934" cy="432047"/>
          </a:xfrm>
          <a:prstGeom prst="rect">
            <a:avLst/>
          </a:prstGeom>
          <a:noFill/>
        </p:spPr>
      </p:pic>
      <p:pic>
        <p:nvPicPr>
          <p:cNvPr id="19" name="Picture 3" descr="C:\Users\Namia\Desktop\Rapport Rahma\images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6012160" y="3212974"/>
            <a:ext cx="169432" cy="288035"/>
          </a:xfrm>
          <a:prstGeom prst="rect">
            <a:avLst/>
          </a:prstGeom>
          <a:noFill/>
        </p:spPr>
      </p:pic>
      <p:sp>
        <p:nvSpPr>
          <p:cNvPr id="20" name="Organigramme : Multidocument 19"/>
          <p:cNvSpPr/>
          <p:nvPr/>
        </p:nvSpPr>
        <p:spPr>
          <a:xfrm>
            <a:off x="3131840" y="2348880"/>
            <a:ext cx="2160240" cy="1440160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2000" b="1" dirty="0" smtClean="0">
                <a:solidFill>
                  <a:schemeClr val="bg1"/>
                </a:solidFill>
              </a:rPr>
              <a:t>Base de Connaissance</a:t>
            </a:r>
            <a:endParaRPr lang="fr-FR" sz="2000" dirty="0" smtClean="0">
              <a:solidFill>
                <a:schemeClr val="bg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21" name="Carré corné 20"/>
          <p:cNvSpPr/>
          <p:nvPr/>
        </p:nvSpPr>
        <p:spPr>
          <a:xfrm>
            <a:off x="6012160" y="4725144"/>
            <a:ext cx="1512168" cy="1512168"/>
          </a:xfrm>
          <a:prstGeom prst="foldedCorne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fr-FR" sz="2000" b="1" dirty="0" smtClean="0">
                <a:solidFill>
                  <a:schemeClr val="accent1">
                    <a:lumMod val="75000"/>
                  </a:schemeClr>
                </a:solidFill>
              </a:rPr>
              <a:t>Règles de sélection de Services</a:t>
            </a:r>
            <a:endParaRPr lang="fr-FR" sz="20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22" name="Connecteur droit avec flèche 21"/>
          <p:cNvCxnSpPr>
            <a:stCxn id="10" idx="3"/>
          </p:cNvCxnSpPr>
          <p:nvPr/>
        </p:nvCxnSpPr>
        <p:spPr>
          <a:xfrm flipV="1">
            <a:off x="1704385" y="3501008"/>
            <a:ext cx="1427455" cy="626468"/>
          </a:xfrm>
          <a:prstGeom prst="straightConnector1">
            <a:avLst/>
          </a:prstGeom>
          <a:ln>
            <a:prstDash val="dash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>
            <a:stCxn id="6" idx="0"/>
          </p:cNvCxnSpPr>
          <p:nvPr/>
        </p:nvCxnSpPr>
        <p:spPr>
          <a:xfrm flipV="1">
            <a:off x="1971402" y="3789040"/>
            <a:ext cx="1232446" cy="720080"/>
          </a:xfrm>
          <a:prstGeom prst="straightConnector1">
            <a:avLst/>
          </a:prstGeom>
          <a:ln>
            <a:prstDash val="dash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Ellipse 26"/>
          <p:cNvSpPr/>
          <p:nvPr/>
        </p:nvSpPr>
        <p:spPr>
          <a:xfrm>
            <a:off x="971600" y="2924944"/>
            <a:ext cx="1080120" cy="1512168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8131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20" grpId="0" animBg="1"/>
      <p:bldP spid="21" grpId="0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5"/>
          <p:cNvSpPr/>
          <p:nvPr/>
        </p:nvSpPr>
        <p:spPr>
          <a:xfrm>
            <a:off x="666838" y="692696"/>
            <a:ext cx="8130232" cy="5911174"/>
          </a:xfrm>
          <a:prstGeom prst="roundRect">
            <a:avLst>
              <a:gd name="adj" fmla="val 1226"/>
            </a:avLst>
          </a:prstGeom>
          <a:solidFill>
            <a:schemeClr val="bg1"/>
          </a:solidFill>
          <a:ln w="76200">
            <a:solidFill>
              <a:srgbClr val="BDD8F3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perspectiveContrastingRightFacing">
              <a:rot lat="170509" lon="20736677" rev="117141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539552" y="1916832"/>
            <a:ext cx="78488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lang="fr-FR" sz="19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8500459" y="6119629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13</a:t>
            </a:r>
            <a:endParaRPr lang="fr-FR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062162"/>
            <a:ext cx="6336703" cy="3383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59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5"/>
          <p:cNvSpPr/>
          <p:nvPr/>
        </p:nvSpPr>
        <p:spPr>
          <a:xfrm>
            <a:off x="539552" y="1700809"/>
            <a:ext cx="8490272" cy="4741986"/>
          </a:xfrm>
          <a:prstGeom prst="roundRect">
            <a:avLst>
              <a:gd name="adj" fmla="val 1226"/>
            </a:avLst>
          </a:prstGeom>
          <a:solidFill>
            <a:schemeClr val="bg1"/>
          </a:solidFill>
          <a:ln w="76200">
            <a:solidFill>
              <a:srgbClr val="BDD8F3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perspectiveContrastingRightFacing">
              <a:rot lat="170509" lon="20736677" rev="117141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539552" y="1916832"/>
            <a:ext cx="78488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lang="fr-FR" sz="19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0" y="0"/>
            <a:ext cx="9144000" cy="113877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endParaRPr lang="fr-FR" sz="1600" b="1" i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fr-FR" sz="3600" b="1" i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Evolution technique </a:t>
            </a:r>
          </a:p>
          <a:p>
            <a:pPr lvl="0" algn="ctr"/>
            <a:endParaRPr lang="fr-FR" sz="1600" b="1" i="1" cap="all" dirty="0" smtClean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8500459" y="6119629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14</a:t>
            </a:r>
            <a:endParaRPr lang="fr-FR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602978" y="1844825"/>
            <a:ext cx="7722019" cy="4320479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 rot="18960248">
            <a:off x="1168799" y="3719614"/>
            <a:ext cx="17666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Avant</a:t>
            </a:r>
          </a:p>
        </p:txBody>
      </p:sp>
      <p:sp>
        <p:nvSpPr>
          <p:cNvPr id="9" name="Rectangle 8"/>
          <p:cNvSpPr/>
          <p:nvPr/>
        </p:nvSpPr>
        <p:spPr>
          <a:xfrm rot="18960248">
            <a:off x="6141103" y="4636048"/>
            <a:ext cx="17666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</a:rPr>
              <a:t>Après</a:t>
            </a:r>
          </a:p>
        </p:txBody>
      </p:sp>
      <p:sp>
        <p:nvSpPr>
          <p:cNvPr id="27" name="Espace réservé du contenu 2"/>
          <p:cNvSpPr txBox="1">
            <a:spLocks/>
          </p:cNvSpPr>
          <p:nvPr/>
        </p:nvSpPr>
        <p:spPr>
          <a:xfrm>
            <a:off x="611560" y="2332037"/>
            <a:ext cx="734677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defRPr/>
            </a:pPr>
            <a:r>
              <a:rPr lang="fr-FR" sz="3200" dirty="0" smtClean="0"/>
              <a:t>    </a:t>
            </a:r>
            <a:endParaRPr lang="fr-FR" sz="17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Espace réservé du contenu 2"/>
          <p:cNvSpPr txBox="1">
            <a:spLocks/>
          </p:cNvSpPr>
          <p:nvPr/>
        </p:nvSpPr>
        <p:spPr>
          <a:xfrm>
            <a:off x="611560" y="2332037"/>
            <a:ext cx="734677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defRPr/>
            </a:pPr>
            <a:r>
              <a:rPr lang="fr-FR" sz="3200" dirty="0" smtClean="0"/>
              <a:t>    </a:t>
            </a:r>
            <a:endParaRPr lang="fr-FR" sz="17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4" name="Espace réservé du contenu 2"/>
          <p:cNvSpPr txBox="1">
            <a:spLocks/>
          </p:cNvSpPr>
          <p:nvPr/>
        </p:nvSpPr>
        <p:spPr>
          <a:xfrm>
            <a:off x="251520" y="3717032"/>
            <a:ext cx="3528392" cy="20330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defRPr/>
            </a:pPr>
            <a:r>
              <a:rPr lang="fr-FR" sz="3200" dirty="0" smtClean="0"/>
              <a:t>    </a:t>
            </a:r>
            <a:endParaRPr lang="fr-FR" sz="17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5" name="Accolades 44"/>
          <p:cNvSpPr/>
          <p:nvPr/>
        </p:nvSpPr>
        <p:spPr>
          <a:xfrm>
            <a:off x="1000023" y="3212976"/>
            <a:ext cx="835673" cy="549883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fr-FR" sz="1000" b="1" dirty="0" smtClean="0">
                <a:solidFill>
                  <a:srgbClr val="002060"/>
                </a:solidFill>
              </a:rPr>
              <a:t>Light 249</a:t>
            </a:r>
          </a:p>
          <a:p>
            <a:pPr algn="ctr"/>
            <a:r>
              <a:rPr lang="fr-FR" sz="1000" b="1" dirty="0" smtClean="0">
                <a:solidFill>
                  <a:srgbClr val="002060"/>
                </a:solidFill>
              </a:rPr>
              <a:t>Light 250</a:t>
            </a:r>
          </a:p>
          <a:p>
            <a:pPr algn="ctr"/>
            <a:r>
              <a:rPr lang="fr-FR" sz="1000" b="1" dirty="0" smtClean="0">
                <a:solidFill>
                  <a:srgbClr val="002060"/>
                </a:solidFill>
              </a:rPr>
              <a:t>Light 251</a:t>
            </a:r>
            <a:endParaRPr lang="fr-FR" sz="1000" dirty="0" smtClean="0"/>
          </a:p>
        </p:txBody>
      </p:sp>
      <p:sp>
        <p:nvSpPr>
          <p:cNvPr id="46" name="Rectangle 45"/>
          <p:cNvSpPr/>
          <p:nvPr/>
        </p:nvSpPr>
        <p:spPr>
          <a:xfrm>
            <a:off x="1547664" y="3429000"/>
            <a:ext cx="1383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C00000"/>
                </a:solidFill>
              </a:rPr>
              <a:t>?</a:t>
            </a:r>
            <a:endParaRPr lang="fr-FR" sz="2400" dirty="0">
              <a:solidFill>
                <a:srgbClr val="C00000"/>
              </a:solidFill>
            </a:endParaRPr>
          </a:p>
        </p:txBody>
      </p:sp>
      <p:pic>
        <p:nvPicPr>
          <p:cNvPr id="47" name="Picture 9" descr="C:\Users\Namia\Desktop\Rapport Rahma\light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403648" y="3068960"/>
            <a:ext cx="169257" cy="233301"/>
          </a:xfrm>
          <a:prstGeom prst="rect">
            <a:avLst/>
          </a:prstGeom>
          <a:noFill/>
        </p:spPr>
      </p:pic>
      <p:sp>
        <p:nvSpPr>
          <p:cNvPr id="49" name="Pensées 48"/>
          <p:cNvSpPr/>
          <p:nvPr/>
        </p:nvSpPr>
        <p:spPr>
          <a:xfrm>
            <a:off x="683568" y="2420888"/>
            <a:ext cx="3354536" cy="1840643"/>
          </a:xfrm>
          <a:prstGeom prst="cloudCallout">
            <a:avLst>
              <a:gd name="adj1" fmla="val -34566"/>
              <a:gd name="adj2" fmla="val 68490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0" name="Picture 10" descr="C:\Users\Namia\Desktop\Rapport Rahma\Captureprime.PN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742367" y="2564904"/>
            <a:ext cx="2109553" cy="14927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" name="ZoneTexte 50"/>
          <p:cNvSpPr txBox="1"/>
          <p:nvPr/>
        </p:nvSpPr>
        <p:spPr>
          <a:xfrm>
            <a:off x="2483768" y="2564904"/>
            <a:ext cx="8640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050" b="1" dirty="0" smtClean="0">
                <a:solidFill>
                  <a:srgbClr val="FFC000"/>
                </a:solidFill>
              </a:rPr>
              <a:t>=Light 250</a:t>
            </a:r>
          </a:p>
        </p:txBody>
      </p:sp>
      <p:pic>
        <p:nvPicPr>
          <p:cNvPr id="52" name="Picture 2" descr="C:\Users\Namia\Desktop\Rapport Rahma\eiMd5yaRT.jpe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683568" y="4509119"/>
            <a:ext cx="1008112" cy="1507275"/>
          </a:xfrm>
          <a:prstGeom prst="rect">
            <a:avLst/>
          </a:prstGeom>
          <a:noFill/>
        </p:spPr>
      </p:pic>
      <p:sp>
        <p:nvSpPr>
          <p:cNvPr id="62" name="Espace réservé du contenu 2"/>
          <p:cNvSpPr txBox="1">
            <a:spLocks/>
          </p:cNvSpPr>
          <p:nvPr/>
        </p:nvSpPr>
        <p:spPr>
          <a:xfrm>
            <a:off x="3707904" y="3086364"/>
            <a:ext cx="4250432" cy="2646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defRPr/>
            </a:pPr>
            <a:r>
              <a:rPr lang="fr-FR" sz="3200" dirty="0" smtClean="0"/>
              <a:t>    </a:t>
            </a:r>
            <a:endParaRPr lang="fr-FR" sz="17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3" name="Accolades 62"/>
          <p:cNvSpPr/>
          <p:nvPr/>
        </p:nvSpPr>
        <p:spPr>
          <a:xfrm>
            <a:off x="4211960" y="2624911"/>
            <a:ext cx="936104" cy="715904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fr-FR" sz="1100" b="1" dirty="0" smtClean="0">
                <a:solidFill>
                  <a:srgbClr val="002060"/>
                </a:solidFill>
              </a:rPr>
              <a:t>Location : </a:t>
            </a:r>
            <a:r>
              <a:rPr lang="fr-FR" sz="1100" b="1" dirty="0" err="1" smtClean="0">
                <a:solidFill>
                  <a:srgbClr val="002060"/>
                </a:solidFill>
              </a:rPr>
              <a:t>Bedroom</a:t>
            </a:r>
            <a:endParaRPr lang="fr-FR" sz="1100" dirty="0" smtClean="0"/>
          </a:p>
        </p:txBody>
      </p:sp>
      <p:sp>
        <p:nvSpPr>
          <p:cNvPr id="64" name="Rectangle 63"/>
          <p:cNvSpPr/>
          <p:nvPr/>
        </p:nvSpPr>
        <p:spPr>
          <a:xfrm>
            <a:off x="4860032" y="2895327"/>
            <a:ext cx="1666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00B050"/>
                </a:solidFill>
              </a:rPr>
              <a:t>!</a:t>
            </a:r>
            <a:endParaRPr lang="fr-FR" sz="2400" dirty="0">
              <a:solidFill>
                <a:srgbClr val="00B050"/>
              </a:solidFill>
            </a:endParaRPr>
          </a:p>
        </p:txBody>
      </p:sp>
      <p:pic>
        <p:nvPicPr>
          <p:cNvPr id="65" name="Picture 9" descr="C:\Users\Namia\Desktop\Rapport Rahma\light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572000" y="2564904"/>
            <a:ext cx="216024" cy="217886"/>
          </a:xfrm>
          <a:prstGeom prst="rect">
            <a:avLst/>
          </a:prstGeom>
          <a:noFill/>
        </p:spPr>
      </p:pic>
      <p:pic>
        <p:nvPicPr>
          <p:cNvPr id="66" name="Picture 2" descr="C:\Users\Namia\Desktop\Rapport Rahma\eiMd5yaRT.jpe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3955496" y="4365104"/>
            <a:ext cx="832528" cy="1549223"/>
          </a:xfrm>
          <a:prstGeom prst="rect">
            <a:avLst/>
          </a:prstGeom>
          <a:noFill/>
        </p:spPr>
      </p:pic>
      <p:sp>
        <p:nvSpPr>
          <p:cNvPr id="67" name="Pensées 66"/>
          <p:cNvSpPr/>
          <p:nvPr/>
        </p:nvSpPr>
        <p:spPr>
          <a:xfrm>
            <a:off x="3987384" y="1916833"/>
            <a:ext cx="4040999" cy="2021376"/>
          </a:xfrm>
          <a:prstGeom prst="cloudCallout">
            <a:avLst>
              <a:gd name="adj1" fmla="val -40660"/>
              <a:gd name="adj2" fmla="val 68808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8" name="Picture 10" descr="C:\Users\Namia\Desktop\Rapport Rahma\Captureprime.PNG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5076056" y="1952837"/>
            <a:ext cx="2952328" cy="16423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9" name="ZoneTexte 68"/>
          <p:cNvSpPr txBox="1"/>
          <p:nvPr/>
        </p:nvSpPr>
        <p:spPr>
          <a:xfrm>
            <a:off x="6228184" y="1988840"/>
            <a:ext cx="10152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dirty="0" err="1" smtClean="0">
                <a:solidFill>
                  <a:srgbClr val="F6D904"/>
                </a:solidFill>
              </a:rPr>
              <a:t>Bedroom</a:t>
            </a:r>
            <a:endParaRPr lang="fr-FR" sz="1400" b="1" dirty="0" smtClean="0">
              <a:solidFill>
                <a:srgbClr val="F6D90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131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70" decel="100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770" decel="100000"/>
                                        <p:tgtEl>
                                          <p:spTgt spid="5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8" dur="77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0" dur="77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3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00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770" decel="100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770" decel="100000"/>
                                        <p:tgtEl>
                                          <p:spTgt spid="6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3" dur="77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0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5" dur="77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45" grpId="0" animBg="1"/>
      <p:bldP spid="46" grpId="0"/>
      <p:bldP spid="49" grpId="0" animBg="1"/>
      <p:bldP spid="51" grpId="0"/>
      <p:bldP spid="63" grpId="0" animBg="1"/>
      <p:bldP spid="64" grpId="0"/>
      <p:bldP spid="67" grpId="0" animBg="1"/>
      <p:bldP spid="6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5"/>
          <p:cNvSpPr/>
          <p:nvPr/>
        </p:nvSpPr>
        <p:spPr>
          <a:xfrm>
            <a:off x="471316" y="1693037"/>
            <a:ext cx="8490272" cy="4741986"/>
          </a:xfrm>
          <a:prstGeom prst="roundRect">
            <a:avLst>
              <a:gd name="adj" fmla="val 1226"/>
            </a:avLst>
          </a:prstGeom>
          <a:solidFill>
            <a:schemeClr val="bg1"/>
          </a:solidFill>
          <a:ln w="76200">
            <a:solidFill>
              <a:srgbClr val="BDD8F3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perspectiveContrastingRightFacing">
              <a:rot lat="170509" lon="20736677" rev="117141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539552" y="1916832"/>
            <a:ext cx="78488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lang="fr-FR" sz="19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0" y="0"/>
            <a:ext cx="9144000" cy="113877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endParaRPr lang="fr-FR" sz="1600" b="1" i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fr-FR" sz="3600" b="1" i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Développement d’un prototype </a:t>
            </a:r>
          </a:p>
          <a:p>
            <a:pPr lvl="0" algn="ctr"/>
            <a:endParaRPr lang="fr-FR" sz="1600" b="1" i="1" cap="all" dirty="0" smtClean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8500459" y="6119629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15</a:t>
            </a:r>
            <a:endParaRPr lang="fr-FR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955881" y="2276872"/>
            <a:ext cx="741682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>
                <a:solidFill>
                  <a:srgbClr val="002060"/>
                </a:solidFill>
              </a:rPr>
              <a:t>Modification de </a:t>
            </a:r>
            <a:r>
              <a:rPr lang="fr-FR" sz="2600" b="1" dirty="0" err="1" smtClean="0">
                <a:solidFill>
                  <a:srgbClr val="002060"/>
                </a:solidFill>
              </a:rPr>
              <a:t>Conquer</a:t>
            </a:r>
            <a:r>
              <a:rPr lang="fr-FR" sz="2600" b="1" dirty="0" smtClean="0">
                <a:solidFill>
                  <a:srgbClr val="002060"/>
                </a:solidFill>
              </a:rPr>
              <a:t> </a:t>
            </a:r>
            <a:r>
              <a:rPr lang="fr-FR" sz="2600" b="1" dirty="0">
                <a:solidFill>
                  <a:srgbClr val="002060"/>
                </a:solidFill>
              </a:rPr>
              <a:t>: JAVA, </a:t>
            </a:r>
            <a:r>
              <a:rPr lang="fr-FR" sz="2600" b="1" dirty="0" smtClean="0">
                <a:solidFill>
                  <a:srgbClr val="002060"/>
                </a:solidFill>
              </a:rPr>
              <a:t>2 classes modifiées</a:t>
            </a:r>
            <a:endParaRPr lang="fr-FR" sz="2600" b="1" dirty="0">
              <a:solidFill>
                <a:srgbClr val="00206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952112" y="3425471"/>
            <a:ext cx="741682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rgbClr val="002060"/>
                </a:solidFill>
              </a:rPr>
              <a:t>Intégration </a:t>
            </a:r>
            <a:r>
              <a:rPr lang="fr-FR" sz="2600" b="1" dirty="0">
                <a:solidFill>
                  <a:srgbClr val="002060"/>
                </a:solidFill>
              </a:rPr>
              <a:t>de </a:t>
            </a:r>
            <a:r>
              <a:rPr lang="fr-FR" sz="2600" b="1" dirty="0" smtClean="0">
                <a:solidFill>
                  <a:srgbClr val="002060"/>
                </a:solidFill>
              </a:rPr>
              <a:t>la </a:t>
            </a:r>
            <a:r>
              <a:rPr lang="fr-FR" sz="2600" b="1" dirty="0">
                <a:solidFill>
                  <a:srgbClr val="002060"/>
                </a:solidFill>
              </a:rPr>
              <a:t>sélection sémantique de service  dans </a:t>
            </a:r>
            <a:r>
              <a:rPr lang="fr-FR" sz="2600" b="1" dirty="0" err="1">
                <a:solidFill>
                  <a:srgbClr val="002060"/>
                </a:solidFill>
              </a:rPr>
              <a:t>WComp</a:t>
            </a:r>
            <a:r>
              <a:rPr lang="fr-FR" sz="2600" b="1" dirty="0">
                <a:solidFill>
                  <a:srgbClr val="002060"/>
                </a:solidFill>
              </a:rPr>
              <a:t> : </a:t>
            </a:r>
            <a:r>
              <a:rPr lang="fr-FR" sz="2600" b="1" dirty="0" smtClean="0">
                <a:solidFill>
                  <a:srgbClr val="002060"/>
                </a:solidFill>
              </a:rPr>
              <a:t>5 composants, </a:t>
            </a:r>
            <a:r>
              <a:rPr lang="fr-FR" sz="2600" b="1" dirty="0">
                <a:solidFill>
                  <a:srgbClr val="002060"/>
                </a:solidFill>
              </a:rPr>
              <a:t>4</a:t>
            </a:r>
            <a:r>
              <a:rPr lang="fr-FR" sz="2600" b="1" dirty="0" smtClean="0">
                <a:solidFill>
                  <a:srgbClr val="002060"/>
                </a:solidFill>
              </a:rPr>
              <a:t> classes modifiées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55881" y="5085184"/>
            <a:ext cx="741682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rgbClr val="002060"/>
                </a:solidFill>
              </a:rPr>
              <a:t>Démonstration : ontologie , deux composants annotés</a:t>
            </a:r>
            <a:endParaRPr lang="fr-FR" sz="2600" b="1" dirty="0">
              <a:solidFill>
                <a:srgbClr val="002060"/>
              </a:solidFill>
            </a:endParaRPr>
          </a:p>
        </p:txBody>
      </p:sp>
      <p:grpSp>
        <p:nvGrpSpPr>
          <p:cNvPr id="11" name="Groupe 46"/>
          <p:cNvGrpSpPr/>
          <p:nvPr/>
        </p:nvGrpSpPr>
        <p:grpSpPr>
          <a:xfrm>
            <a:off x="431540" y="2415081"/>
            <a:ext cx="216024" cy="216024"/>
            <a:chOff x="6089650" y="2541588"/>
            <a:chExt cx="1524000" cy="1568450"/>
          </a:xfrm>
        </p:grpSpPr>
        <p:sp>
          <p:nvSpPr>
            <p:cNvPr id="13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4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5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6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7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18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19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20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21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22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23" name="Groupe 46"/>
          <p:cNvGrpSpPr/>
          <p:nvPr/>
        </p:nvGrpSpPr>
        <p:grpSpPr>
          <a:xfrm>
            <a:off x="420013" y="3573949"/>
            <a:ext cx="216024" cy="216024"/>
            <a:chOff x="6089650" y="2541588"/>
            <a:chExt cx="1524000" cy="1568450"/>
          </a:xfrm>
        </p:grpSpPr>
        <p:sp>
          <p:nvSpPr>
            <p:cNvPr id="24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25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26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27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28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29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30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31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32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33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34" name="Groupe 46"/>
          <p:cNvGrpSpPr/>
          <p:nvPr/>
        </p:nvGrpSpPr>
        <p:grpSpPr>
          <a:xfrm>
            <a:off x="421424" y="5219406"/>
            <a:ext cx="216024" cy="216024"/>
            <a:chOff x="6089650" y="2541588"/>
            <a:chExt cx="1524000" cy="1568450"/>
          </a:xfrm>
        </p:grpSpPr>
        <p:sp>
          <p:nvSpPr>
            <p:cNvPr id="35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36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40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41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42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43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44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7994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5"/>
          <p:cNvSpPr/>
          <p:nvPr/>
        </p:nvSpPr>
        <p:spPr>
          <a:xfrm>
            <a:off x="471316" y="1693037"/>
            <a:ext cx="8490272" cy="4741986"/>
          </a:xfrm>
          <a:prstGeom prst="roundRect">
            <a:avLst>
              <a:gd name="adj" fmla="val 1226"/>
            </a:avLst>
          </a:prstGeom>
          <a:solidFill>
            <a:schemeClr val="bg1"/>
          </a:solidFill>
          <a:ln w="76200">
            <a:solidFill>
              <a:srgbClr val="BDD8F3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perspectiveContrastingRightFacing">
              <a:rot lat="170509" lon="20736677" rev="117141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500184" y="1896706"/>
            <a:ext cx="78488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lang="fr-FR" sz="19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0" y="0"/>
            <a:ext cx="9144000" cy="113877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endParaRPr lang="fr-FR" sz="1600" b="1" i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fr-FR" sz="3600" b="1" i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Références</a:t>
            </a:r>
          </a:p>
          <a:p>
            <a:pPr lvl="0" algn="ctr"/>
            <a:endParaRPr lang="fr-FR" sz="1600" b="1" i="1" cap="all" dirty="0" smtClean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8500459" y="6119629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15</a:t>
            </a:r>
            <a:endParaRPr lang="fr-FR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55576" y="2276872"/>
            <a:ext cx="741682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 smtClean="0">
                <a:solidFill>
                  <a:srgbClr val="002060"/>
                </a:solidFill>
              </a:rPr>
              <a:t>WComp</a:t>
            </a:r>
            <a:r>
              <a:rPr lang="fr-FR" sz="2000" b="1" dirty="0" smtClean="0">
                <a:solidFill>
                  <a:srgbClr val="002060"/>
                </a:solidFill>
              </a:rPr>
              <a:t>:</a:t>
            </a:r>
            <a:r>
              <a:rPr lang="fr-FR" sz="2600" b="1" dirty="0" smtClean="0">
                <a:solidFill>
                  <a:srgbClr val="002060"/>
                </a:solidFill>
              </a:rPr>
              <a:t> </a:t>
            </a:r>
            <a:r>
              <a:rPr lang="en-US" dirty="0" smtClean="0"/>
              <a:t>http</a:t>
            </a:r>
            <a:r>
              <a:rPr lang="en-US" dirty="0"/>
              <a:t>://</a:t>
            </a:r>
            <a:r>
              <a:rPr lang="en-US" dirty="0" smtClean="0"/>
              <a:t>www.wcomp.fr/</a:t>
            </a:r>
            <a:r>
              <a:rPr lang="fr-FR" b="1" dirty="0" smtClean="0">
                <a:solidFill>
                  <a:srgbClr val="002060"/>
                </a:solidFill>
              </a:rPr>
              <a:t> </a:t>
            </a:r>
            <a:endParaRPr lang="fr-FR" b="1" dirty="0">
              <a:solidFill>
                <a:srgbClr val="00206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755576" y="2947617"/>
            <a:ext cx="741682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 smtClean="0">
                <a:solidFill>
                  <a:srgbClr val="002060"/>
                </a:solidFill>
              </a:rPr>
              <a:t>Conquer</a:t>
            </a:r>
            <a:r>
              <a:rPr lang="fr-FR" sz="2000" b="1" dirty="0" smtClean="0">
                <a:solidFill>
                  <a:srgbClr val="002060"/>
                </a:solidFill>
              </a:rPr>
              <a:t>: </a:t>
            </a:r>
            <a:r>
              <a:rPr lang="fr-FR" dirty="0" err="1"/>
              <a:t>Benyelloul</a:t>
            </a:r>
            <a:r>
              <a:rPr lang="fr-FR" dirty="0"/>
              <a:t>, A. (2010). </a:t>
            </a:r>
            <a:r>
              <a:rPr lang="en-US" dirty="0"/>
              <a:t>Conquer: an RDFS-based Model for Context Querying RDFS-based Context Model. Ubimob‟10 (pp. 1–4)</a:t>
            </a:r>
            <a:r>
              <a:rPr lang="en-US" sz="2800" dirty="0"/>
              <a:t>.</a:t>
            </a:r>
            <a:endParaRPr lang="fr-FR" sz="2800" dirty="0"/>
          </a:p>
          <a:p>
            <a:endParaRPr lang="fr-FR" sz="2600" b="1" dirty="0" smtClean="0">
              <a:solidFill>
                <a:srgbClr val="002060"/>
              </a:solidFill>
            </a:endParaRPr>
          </a:p>
        </p:txBody>
      </p:sp>
      <p:grpSp>
        <p:nvGrpSpPr>
          <p:cNvPr id="11" name="Groupe 46"/>
          <p:cNvGrpSpPr/>
          <p:nvPr/>
        </p:nvGrpSpPr>
        <p:grpSpPr>
          <a:xfrm>
            <a:off x="443320" y="2438695"/>
            <a:ext cx="216024" cy="216024"/>
            <a:chOff x="6089650" y="2541588"/>
            <a:chExt cx="1524000" cy="1568450"/>
          </a:xfrm>
        </p:grpSpPr>
        <p:sp>
          <p:nvSpPr>
            <p:cNvPr id="13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4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5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6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7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18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19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20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21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22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23" name="Groupe 46"/>
          <p:cNvGrpSpPr/>
          <p:nvPr/>
        </p:nvGrpSpPr>
        <p:grpSpPr>
          <a:xfrm>
            <a:off x="455168" y="3140968"/>
            <a:ext cx="216024" cy="216024"/>
            <a:chOff x="6089650" y="2541588"/>
            <a:chExt cx="1524000" cy="1568450"/>
          </a:xfrm>
        </p:grpSpPr>
        <p:sp>
          <p:nvSpPr>
            <p:cNvPr id="24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25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26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27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28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29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30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31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32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33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34" name="Groupe 46"/>
          <p:cNvGrpSpPr/>
          <p:nvPr/>
        </p:nvGrpSpPr>
        <p:grpSpPr>
          <a:xfrm>
            <a:off x="433155" y="4581128"/>
            <a:ext cx="216024" cy="216024"/>
            <a:chOff x="6089650" y="2541588"/>
            <a:chExt cx="1524000" cy="1568450"/>
          </a:xfrm>
        </p:grpSpPr>
        <p:sp>
          <p:nvSpPr>
            <p:cNvPr id="35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36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40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41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42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43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44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45" name="Groupe 46"/>
          <p:cNvGrpSpPr/>
          <p:nvPr/>
        </p:nvGrpSpPr>
        <p:grpSpPr>
          <a:xfrm>
            <a:off x="440484" y="3991857"/>
            <a:ext cx="216024" cy="216024"/>
            <a:chOff x="6089650" y="2541588"/>
            <a:chExt cx="1524000" cy="1568450"/>
          </a:xfrm>
        </p:grpSpPr>
        <p:sp>
          <p:nvSpPr>
            <p:cNvPr id="46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47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49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50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51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52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54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55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56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57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sp>
        <p:nvSpPr>
          <p:cNvPr id="58" name="ZoneTexte 57"/>
          <p:cNvSpPr txBox="1"/>
          <p:nvPr/>
        </p:nvSpPr>
        <p:spPr>
          <a:xfrm>
            <a:off x="755575" y="3922426"/>
            <a:ext cx="77448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SPARQL: </a:t>
            </a:r>
            <a:r>
              <a:rPr lang="en-US" dirty="0"/>
              <a:t>http://</a:t>
            </a:r>
            <a:r>
              <a:rPr lang="en-US" dirty="0" smtClean="0"/>
              <a:t>www.w3.org/TR/2008/REC-rdf-sparql-query-20080115</a:t>
            </a:r>
            <a:r>
              <a:rPr lang="en-US" dirty="0"/>
              <a:t>/</a:t>
            </a:r>
            <a:endParaRPr lang="fr-FR" b="1" dirty="0">
              <a:solidFill>
                <a:srgbClr val="002060"/>
              </a:solidFill>
            </a:endParaRPr>
          </a:p>
        </p:txBody>
      </p:sp>
      <p:sp>
        <p:nvSpPr>
          <p:cNvPr id="59" name="ZoneTexte 58"/>
          <p:cNvSpPr txBox="1"/>
          <p:nvPr/>
        </p:nvSpPr>
        <p:spPr>
          <a:xfrm>
            <a:off x="755576" y="4443600"/>
            <a:ext cx="741682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err="1" smtClean="0">
                <a:solidFill>
                  <a:srgbClr val="002060"/>
                </a:solidFill>
              </a:rPr>
              <a:t>Conquer</a:t>
            </a:r>
            <a:r>
              <a:rPr lang="fr-FR" sz="2000" b="1" dirty="0" smtClean="0">
                <a:solidFill>
                  <a:srgbClr val="002060"/>
                </a:solidFill>
              </a:rPr>
              <a:t>: </a:t>
            </a:r>
            <a:r>
              <a:rPr lang="fr-FR" dirty="0" err="1"/>
              <a:t>Benyelloul</a:t>
            </a:r>
            <a:r>
              <a:rPr lang="fr-FR" dirty="0"/>
              <a:t>, A. (2010). </a:t>
            </a:r>
            <a:r>
              <a:rPr lang="en-US" dirty="0"/>
              <a:t>Conquer: an RDFS-based Model for Context Querying RDFS-based Context Model. Ubimob‟10 (pp. 1–4</a:t>
            </a:r>
            <a:r>
              <a:rPr lang="en-US" dirty="0" smtClean="0"/>
              <a:t>)</a:t>
            </a:r>
            <a:r>
              <a:rPr lang="en-US" sz="2800" dirty="0" smtClean="0"/>
              <a:t>.</a:t>
            </a:r>
          </a:p>
          <a:p>
            <a:endParaRPr lang="en-US" sz="2000" b="1" dirty="0" smtClean="0">
              <a:solidFill>
                <a:srgbClr val="002060"/>
              </a:solidFill>
            </a:endParaRPr>
          </a:p>
          <a:p>
            <a:r>
              <a:rPr lang="en-US" sz="2000" b="1" dirty="0" err="1" smtClean="0">
                <a:solidFill>
                  <a:srgbClr val="002060"/>
                </a:solidFill>
              </a:rPr>
              <a:t>Rdf</a:t>
            </a:r>
            <a:r>
              <a:rPr lang="en-US" sz="2000" b="1" dirty="0" smtClean="0">
                <a:solidFill>
                  <a:srgbClr val="002060"/>
                </a:solidFill>
              </a:rPr>
              <a:t>: </a:t>
            </a:r>
            <a:r>
              <a:rPr lang="en-US" dirty="0" smtClean="0"/>
              <a:t>http</a:t>
            </a:r>
            <a:r>
              <a:rPr lang="en-US" dirty="0"/>
              <a:t>://www.w3.org/TR/rdf-concepts</a:t>
            </a:r>
            <a:r>
              <a:rPr lang="en-US" dirty="0" smtClean="0"/>
              <a:t>/</a:t>
            </a:r>
          </a:p>
          <a:p>
            <a:endParaRPr lang="fr-FR" dirty="0"/>
          </a:p>
          <a:p>
            <a:r>
              <a:rPr lang="en-US" b="1" dirty="0" err="1" smtClean="0">
                <a:solidFill>
                  <a:srgbClr val="002060"/>
                </a:solidFill>
              </a:rPr>
              <a:t>Rdfs</a:t>
            </a:r>
            <a:r>
              <a:rPr lang="en-US" b="1" dirty="0" smtClean="0">
                <a:solidFill>
                  <a:srgbClr val="002060"/>
                </a:solidFill>
              </a:rPr>
              <a:t>: </a:t>
            </a:r>
            <a:r>
              <a:rPr lang="en-US" dirty="0"/>
              <a:t>http://</a:t>
            </a:r>
            <a:r>
              <a:rPr lang="en-US" dirty="0" smtClean="0"/>
              <a:t>www.w3.org/TR/2004/REC-rdf-schema-20040210/</a:t>
            </a:r>
            <a:endParaRPr lang="fr-FR" dirty="0"/>
          </a:p>
          <a:p>
            <a:endParaRPr lang="fr-FR" sz="2800" dirty="0"/>
          </a:p>
          <a:p>
            <a:endParaRPr lang="fr-FR" sz="2600" b="1" dirty="0" smtClean="0">
              <a:solidFill>
                <a:srgbClr val="002060"/>
              </a:solidFill>
            </a:endParaRPr>
          </a:p>
        </p:txBody>
      </p:sp>
      <p:grpSp>
        <p:nvGrpSpPr>
          <p:cNvPr id="60" name="Groupe 46"/>
          <p:cNvGrpSpPr/>
          <p:nvPr/>
        </p:nvGrpSpPr>
        <p:grpSpPr>
          <a:xfrm>
            <a:off x="453300" y="5643348"/>
            <a:ext cx="216024" cy="216024"/>
            <a:chOff x="6089650" y="2541588"/>
            <a:chExt cx="1524000" cy="1568450"/>
          </a:xfrm>
        </p:grpSpPr>
        <p:sp>
          <p:nvSpPr>
            <p:cNvPr id="61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62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63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64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65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66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67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68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69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70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71" name="Groupe 46"/>
          <p:cNvGrpSpPr/>
          <p:nvPr/>
        </p:nvGrpSpPr>
        <p:grpSpPr>
          <a:xfrm>
            <a:off x="454950" y="6191614"/>
            <a:ext cx="216024" cy="216024"/>
            <a:chOff x="6089650" y="2541588"/>
            <a:chExt cx="1524000" cy="1568450"/>
          </a:xfrm>
        </p:grpSpPr>
        <p:sp>
          <p:nvSpPr>
            <p:cNvPr id="72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73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74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75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76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77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78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79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80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81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7688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5"/>
          <p:cNvSpPr/>
          <p:nvPr/>
        </p:nvSpPr>
        <p:spPr>
          <a:xfrm>
            <a:off x="802374" y="1772816"/>
            <a:ext cx="7992888" cy="4752528"/>
          </a:xfrm>
          <a:prstGeom prst="roundRect">
            <a:avLst>
              <a:gd name="adj" fmla="val 1226"/>
            </a:avLst>
          </a:prstGeom>
          <a:solidFill>
            <a:schemeClr val="bg1"/>
          </a:solidFill>
          <a:ln w="76200">
            <a:solidFill>
              <a:srgbClr val="BDD8F3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perspectiveContrastingRightFacing">
              <a:rot lat="170509" lon="20736677" rev="117141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>
            <a:normAutofit/>
          </a:bodyPr>
          <a:lstStyle/>
          <a:p>
            <a:r>
              <a:rPr lang="fr-FR" sz="3600" b="1" i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Introduction</a:t>
            </a:r>
            <a:endParaRPr lang="fr-FR" sz="3600" b="1" i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611560" y="2332037"/>
            <a:ext cx="734677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defRPr/>
            </a:pPr>
            <a:r>
              <a:rPr lang="fr-FR" sz="3200" dirty="0" smtClean="0"/>
              <a:t>    </a:t>
            </a:r>
            <a:endParaRPr lang="fr-FR" sz="17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539552" y="1916832"/>
            <a:ext cx="78488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lang="fr-FR" sz="19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0" y="0"/>
            <a:ext cx="9144000" cy="12618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endParaRPr lang="fr-FR" sz="1600" b="1" i="1" cap="all" dirty="0" smtClean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3600" b="1" i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Conclusion &amp; Perspectives</a:t>
            </a:r>
          </a:p>
          <a:p>
            <a:pPr lvl="0" algn="ctr"/>
            <a:r>
              <a:rPr lang="fr-FR" sz="2400" b="1" i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fr-FR" sz="1100" b="1" i="1" cap="all" dirty="0" smtClean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1043608" y="1772816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Conclusion</a:t>
            </a:r>
            <a:endParaRPr lang="fr-FR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1693590" y="2288903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 smtClean="0">
                <a:solidFill>
                  <a:srgbClr val="002060"/>
                </a:solidFill>
              </a:rPr>
              <a:t>Les Acquis  </a:t>
            </a:r>
          </a:p>
          <a:p>
            <a:pPr algn="just"/>
            <a:r>
              <a:rPr lang="fr-FR" b="1" dirty="0" smtClean="0">
                <a:solidFill>
                  <a:srgbClr val="002060"/>
                </a:solidFill>
              </a:rPr>
              <a:t>   </a:t>
            </a:r>
          </a:p>
        </p:txBody>
      </p:sp>
      <p:grpSp>
        <p:nvGrpSpPr>
          <p:cNvPr id="3" name="Groupe 46"/>
          <p:cNvGrpSpPr/>
          <p:nvPr/>
        </p:nvGrpSpPr>
        <p:grpSpPr>
          <a:xfrm>
            <a:off x="1343027" y="2390959"/>
            <a:ext cx="216024" cy="216024"/>
            <a:chOff x="6089650" y="2541588"/>
            <a:chExt cx="1524000" cy="1568450"/>
          </a:xfrm>
        </p:grpSpPr>
        <p:sp>
          <p:nvSpPr>
            <p:cNvPr id="30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42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43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44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47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5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49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50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51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52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sp>
        <p:nvSpPr>
          <p:cNvPr id="65" name="ZoneTexte 64"/>
          <p:cNvSpPr txBox="1"/>
          <p:nvPr/>
        </p:nvSpPr>
        <p:spPr>
          <a:xfrm>
            <a:off x="1763688" y="4464496"/>
            <a:ext cx="65527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>
                <a:solidFill>
                  <a:srgbClr val="002060"/>
                </a:solidFill>
              </a:rPr>
              <a:t>Ajouter des annotations dynamiques</a:t>
            </a:r>
          </a:p>
          <a:p>
            <a:pPr algn="just"/>
            <a:endParaRPr lang="fr-FR" b="1" dirty="0">
              <a:solidFill>
                <a:srgbClr val="002060"/>
              </a:solidFill>
            </a:endParaRPr>
          </a:p>
          <a:p>
            <a:pPr algn="just"/>
            <a:r>
              <a:rPr lang="fr-FR" b="1" dirty="0">
                <a:solidFill>
                  <a:srgbClr val="002060"/>
                </a:solidFill>
              </a:rPr>
              <a:t>Alignement entre les annotations</a:t>
            </a:r>
          </a:p>
          <a:p>
            <a:pPr algn="just"/>
            <a:endParaRPr lang="fr-FR" b="1" dirty="0">
              <a:solidFill>
                <a:srgbClr val="002060"/>
              </a:solidFill>
            </a:endParaRPr>
          </a:p>
          <a:p>
            <a:pPr algn="just"/>
            <a:r>
              <a:rPr lang="fr-FR" b="1" dirty="0">
                <a:solidFill>
                  <a:srgbClr val="002060"/>
                </a:solidFill>
              </a:rPr>
              <a:t>Langage pour produire le SPARQL</a:t>
            </a:r>
          </a:p>
          <a:p>
            <a:pPr algn="just"/>
            <a:endParaRPr lang="fr-FR" b="1" dirty="0" smtClean="0">
              <a:solidFill>
                <a:srgbClr val="002060"/>
              </a:solidFill>
            </a:endParaRPr>
          </a:p>
          <a:p>
            <a:pPr algn="just"/>
            <a:r>
              <a:rPr lang="fr-FR" b="1" dirty="0" smtClean="0">
                <a:solidFill>
                  <a:srgbClr val="002060"/>
                </a:solidFill>
              </a:rPr>
              <a:t>Temps de réponse sur une requête</a:t>
            </a:r>
          </a:p>
          <a:p>
            <a:pPr algn="just"/>
            <a:endParaRPr lang="fr-FR" b="1" dirty="0">
              <a:solidFill>
                <a:srgbClr val="002060"/>
              </a:solidFill>
            </a:endParaRPr>
          </a:p>
        </p:txBody>
      </p:sp>
      <p:grpSp>
        <p:nvGrpSpPr>
          <p:cNvPr id="9" name="Groupe 46"/>
          <p:cNvGrpSpPr/>
          <p:nvPr/>
        </p:nvGrpSpPr>
        <p:grpSpPr>
          <a:xfrm>
            <a:off x="1430980" y="4509120"/>
            <a:ext cx="216024" cy="216024"/>
            <a:chOff x="6089650" y="2541588"/>
            <a:chExt cx="1524000" cy="1568450"/>
          </a:xfrm>
        </p:grpSpPr>
        <p:sp>
          <p:nvSpPr>
            <p:cNvPr id="67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68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69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70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71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10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73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74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75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76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sp>
        <p:nvSpPr>
          <p:cNvPr id="77" name="ZoneTexte 76"/>
          <p:cNvSpPr txBox="1"/>
          <p:nvPr/>
        </p:nvSpPr>
        <p:spPr>
          <a:xfrm>
            <a:off x="1043608" y="3789040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Perspectives</a:t>
            </a:r>
            <a:endParaRPr lang="fr-FR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1" name="Groupe 46"/>
          <p:cNvGrpSpPr/>
          <p:nvPr/>
        </p:nvGrpSpPr>
        <p:grpSpPr>
          <a:xfrm>
            <a:off x="1430980" y="5050578"/>
            <a:ext cx="216024" cy="216024"/>
            <a:chOff x="6089650" y="2541588"/>
            <a:chExt cx="1524000" cy="1568450"/>
          </a:xfrm>
        </p:grpSpPr>
        <p:sp>
          <p:nvSpPr>
            <p:cNvPr id="79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80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81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82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83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13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85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86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87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88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14" name="Groupe 46"/>
          <p:cNvGrpSpPr/>
          <p:nvPr/>
        </p:nvGrpSpPr>
        <p:grpSpPr>
          <a:xfrm>
            <a:off x="1445382" y="6179516"/>
            <a:ext cx="216024" cy="216024"/>
            <a:chOff x="6089650" y="2541588"/>
            <a:chExt cx="1524000" cy="1568450"/>
          </a:xfrm>
        </p:grpSpPr>
        <p:sp>
          <p:nvSpPr>
            <p:cNvPr id="90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91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92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93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94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15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96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97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98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99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sp>
        <p:nvSpPr>
          <p:cNvPr id="100" name="Rectangle 99"/>
          <p:cNvSpPr/>
          <p:nvPr/>
        </p:nvSpPr>
        <p:spPr>
          <a:xfrm>
            <a:off x="8468891" y="6212094"/>
            <a:ext cx="6527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16</a:t>
            </a:r>
            <a:endParaRPr lang="fr-FR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pSp>
        <p:nvGrpSpPr>
          <p:cNvPr id="16" name="Groupe 46"/>
          <p:cNvGrpSpPr/>
          <p:nvPr/>
        </p:nvGrpSpPr>
        <p:grpSpPr>
          <a:xfrm>
            <a:off x="1439536" y="5623485"/>
            <a:ext cx="216024" cy="216024"/>
            <a:chOff x="6089650" y="2541588"/>
            <a:chExt cx="1524000" cy="1568450"/>
          </a:xfrm>
        </p:grpSpPr>
        <p:sp>
          <p:nvSpPr>
            <p:cNvPr id="102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03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04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05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06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17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108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109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110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111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sp>
        <p:nvSpPr>
          <p:cNvPr id="112" name="ZoneTexte 111"/>
          <p:cNvSpPr txBox="1"/>
          <p:nvPr/>
        </p:nvSpPr>
        <p:spPr>
          <a:xfrm>
            <a:off x="2051720" y="2774253"/>
            <a:ext cx="65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>
                <a:solidFill>
                  <a:srgbClr val="002060"/>
                </a:solidFill>
              </a:rPr>
              <a:t>Expérience professionnelle </a:t>
            </a:r>
          </a:p>
          <a:p>
            <a:pPr algn="just"/>
            <a:endParaRPr lang="fr-FR" b="1" dirty="0">
              <a:solidFill>
                <a:srgbClr val="002060"/>
              </a:solidFill>
            </a:endParaRPr>
          </a:p>
          <a:p>
            <a:pPr algn="just"/>
            <a:r>
              <a:rPr lang="fr-FR" b="1" dirty="0">
                <a:solidFill>
                  <a:srgbClr val="002060"/>
                </a:solidFill>
              </a:rPr>
              <a:t>Expérience humaine  </a:t>
            </a:r>
          </a:p>
        </p:txBody>
      </p:sp>
      <p:grpSp>
        <p:nvGrpSpPr>
          <p:cNvPr id="130" name="Groupe 46"/>
          <p:cNvGrpSpPr/>
          <p:nvPr/>
        </p:nvGrpSpPr>
        <p:grpSpPr>
          <a:xfrm>
            <a:off x="1922127" y="2885845"/>
            <a:ext cx="129593" cy="183115"/>
            <a:chOff x="6089650" y="2541588"/>
            <a:chExt cx="1524000" cy="1568450"/>
          </a:xfrm>
        </p:grpSpPr>
        <p:sp>
          <p:nvSpPr>
            <p:cNvPr id="131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32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33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34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35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136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137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138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139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140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141" name="Groupe 46"/>
          <p:cNvGrpSpPr/>
          <p:nvPr/>
        </p:nvGrpSpPr>
        <p:grpSpPr>
          <a:xfrm>
            <a:off x="1922127" y="3429000"/>
            <a:ext cx="129593" cy="189410"/>
            <a:chOff x="6089650" y="2541588"/>
            <a:chExt cx="1524000" cy="1568450"/>
          </a:xfrm>
        </p:grpSpPr>
        <p:sp>
          <p:nvSpPr>
            <p:cNvPr id="142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43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44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45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46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147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148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149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150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151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5"/>
          <p:cNvSpPr/>
          <p:nvPr/>
        </p:nvSpPr>
        <p:spPr>
          <a:xfrm>
            <a:off x="755576" y="980728"/>
            <a:ext cx="7992888" cy="5544616"/>
          </a:xfrm>
          <a:prstGeom prst="roundRect">
            <a:avLst>
              <a:gd name="adj" fmla="val 1226"/>
            </a:avLst>
          </a:prstGeom>
          <a:solidFill>
            <a:schemeClr val="bg1"/>
          </a:solidFill>
          <a:ln w="76200">
            <a:solidFill>
              <a:srgbClr val="BDD8F3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perspectiveContrastingRightFacing">
              <a:rot lat="170509" lon="20736677" rev="117141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611560" y="2332037"/>
            <a:ext cx="734677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defRPr/>
            </a:pPr>
            <a:r>
              <a:rPr lang="fr-FR" sz="3200" dirty="0" smtClean="0"/>
              <a:t>    </a:t>
            </a:r>
            <a:endParaRPr lang="fr-FR" sz="17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539552" y="1916832"/>
            <a:ext cx="78488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lang="fr-FR" sz="19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266" name="Picture 2" descr="C:\Users\Namia\Desktop\MARWEN\RAPPORT STAGE 2A\merc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492896"/>
            <a:ext cx="5904656" cy="2304256"/>
          </a:xfrm>
          <a:prstGeom prst="ellipse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softEdge rad="112500"/>
          </a:effectLst>
          <a:scene3d>
            <a:camera prst="perspectiveRight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5"/>
          <p:cNvSpPr/>
          <p:nvPr/>
        </p:nvSpPr>
        <p:spPr>
          <a:xfrm>
            <a:off x="673620" y="1803549"/>
            <a:ext cx="8208912" cy="4752528"/>
          </a:xfrm>
          <a:prstGeom prst="roundRect">
            <a:avLst>
              <a:gd name="adj" fmla="val 1226"/>
            </a:avLst>
          </a:prstGeom>
          <a:solidFill>
            <a:schemeClr val="bg1"/>
          </a:solidFill>
          <a:ln w="76200">
            <a:solidFill>
              <a:srgbClr val="BDD8F3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perspectiveContrastingRightFacing">
              <a:rot lat="170509" lon="20736677" rev="117141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611560" y="2332037"/>
            <a:ext cx="734677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defRPr/>
            </a:pPr>
            <a:r>
              <a:rPr lang="fr-FR" sz="3200" dirty="0" smtClean="0"/>
              <a:t>    </a:t>
            </a:r>
            <a:endParaRPr lang="fr-FR" sz="17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539552" y="1916832"/>
            <a:ext cx="78488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lang="fr-FR" sz="19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8" name="ZoneTexte 127"/>
          <p:cNvSpPr txBox="1"/>
          <p:nvPr/>
        </p:nvSpPr>
        <p:spPr>
          <a:xfrm>
            <a:off x="755576" y="1844824"/>
            <a:ext cx="50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</a:rPr>
              <a:t>  Systèmes ambiants</a:t>
            </a:r>
            <a:endParaRPr lang="fr-FR" sz="2800" b="1" dirty="0">
              <a:solidFill>
                <a:srgbClr val="0070C0"/>
              </a:solidFill>
            </a:endParaRPr>
          </a:p>
        </p:txBody>
      </p:sp>
      <p:sp>
        <p:nvSpPr>
          <p:cNvPr id="70" name="ZoneTexte 69"/>
          <p:cNvSpPr txBox="1"/>
          <p:nvPr/>
        </p:nvSpPr>
        <p:spPr>
          <a:xfrm>
            <a:off x="804586" y="3341517"/>
            <a:ext cx="6317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2060"/>
                </a:solidFill>
              </a:rPr>
              <a:t>  </a:t>
            </a:r>
            <a:r>
              <a:rPr lang="fr-FR" sz="2800" b="1" dirty="0" smtClean="0">
                <a:solidFill>
                  <a:srgbClr val="0070C0"/>
                </a:solidFill>
              </a:rPr>
              <a:t>Evolution dynamique </a:t>
            </a:r>
            <a:endParaRPr lang="fr-FR" sz="2800" b="1" dirty="0">
              <a:solidFill>
                <a:srgbClr val="0070C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483768" y="3717032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fr-F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259632" y="2460962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 dirty="0" smtClean="0">
                <a:solidFill>
                  <a:srgbClr val="002060"/>
                </a:solidFill>
              </a:rPr>
              <a:t>Dispositifs interagissant avec  l’environnement physique </a:t>
            </a:r>
            <a:endParaRPr lang="fr-FR" b="1" dirty="0">
              <a:solidFill>
                <a:srgbClr val="00206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673180" y="6211669"/>
            <a:ext cx="4187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1</a:t>
            </a:r>
            <a:endParaRPr lang="fr-FR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pSp>
        <p:nvGrpSpPr>
          <p:cNvPr id="38" name="Groupe 46"/>
          <p:cNvGrpSpPr/>
          <p:nvPr/>
        </p:nvGrpSpPr>
        <p:grpSpPr>
          <a:xfrm>
            <a:off x="1055180" y="2553700"/>
            <a:ext cx="129593" cy="183115"/>
            <a:chOff x="6089650" y="2541588"/>
            <a:chExt cx="1524000" cy="1568450"/>
          </a:xfrm>
        </p:grpSpPr>
        <p:sp>
          <p:nvSpPr>
            <p:cNvPr id="39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40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41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42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43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44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45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46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47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48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49" name="Groupe 46"/>
          <p:cNvGrpSpPr/>
          <p:nvPr/>
        </p:nvGrpSpPr>
        <p:grpSpPr>
          <a:xfrm>
            <a:off x="1056027" y="3006573"/>
            <a:ext cx="129593" cy="189410"/>
            <a:chOff x="6089650" y="2541588"/>
            <a:chExt cx="1524000" cy="1568450"/>
          </a:xfrm>
        </p:grpSpPr>
        <p:sp>
          <p:nvSpPr>
            <p:cNvPr id="50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51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52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54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55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56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57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58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59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65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sp>
        <p:nvSpPr>
          <p:cNvPr id="71" name="Rectangle 70"/>
          <p:cNvSpPr/>
          <p:nvPr/>
        </p:nvSpPr>
        <p:spPr>
          <a:xfrm>
            <a:off x="1343364" y="2896465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 dirty="0" smtClean="0">
                <a:solidFill>
                  <a:srgbClr val="002060"/>
                </a:solidFill>
              </a:rPr>
              <a:t> </a:t>
            </a:r>
            <a:endParaRPr lang="fr-FR" b="1" dirty="0">
              <a:solidFill>
                <a:srgbClr val="002060"/>
              </a:solidFill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1278747" y="2896203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 dirty="0" smtClean="0">
                <a:solidFill>
                  <a:srgbClr val="002060"/>
                </a:solidFill>
              </a:rPr>
              <a:t>Services attachés à des dispositifs  </a:t>
            </a:r>
            <a:endParaRPr lang="fr-FR" b="1" dirty="0">
              <a:solidFill>
                <a:srgbClr val="002060"/>
              </a:solidFill>
            </a:endParaRPr>
          </a:p>
        </p:txBody>
      </p:sp>
      <p:grpSp>
        <p:nvGrpSpPr>
          <p:cNvPr id="76" name="Groupe 46"/>
          <p:cNvGrpSpPr/>
          <p:nvPr/>
        </p:nvGrpSpPr>
        <p:grpSpPr>
          <a:xfrm>
            <a:off x="670794" y="3495115"/>
            <a:ext cx="216024" cy="216024"/>
            <a:chOff x="6089650" y="2541588"/>
            <a:chExt cx="1524000" cy="1568450"/>
          </a:xfrm>
        </p:grpSpPr>
        <p:sp>
          <p:nvSpPr>
            <p:cNvPr id="77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78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79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80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81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82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83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84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85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86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87" name="Groupe 46"/>
          <p:cNvGrpSpPr/>
          <p:nvPr/>
        </p:nvGrpSpPr>
        <p:grpSpPr>
          <a:xfrm>
            <a:off x="725444" y="5094345"/>
            <a:ext cx="216024" cy="216024"/>
            <a:chOff x="6089650" y="2541588"/>
            <a:chExt cx="1524000" cy="1568450"/>
          </a:xfrm>
        </p:grpSpPr>
        <p:sp>
          <p:nvSpPr>
            <p:cNvPr id="88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89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90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91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92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93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94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95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96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97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98" name="Groupe 46"/>
          <p:cNvGrpSpPr/>
          <p:nvPr/>
        </p:nvGrpSpPr>
        <p:grpSpPr>
          <a:xfrm>
            <a:off x="1016331" y="3993142"/>
            <a:ext cx="129593" cy="183115"/>
            <a:chOff x="6089650" y="2541588"/>
            <a:chExt cx="1524000" cy="1568450"/>
          </a:xfrm>
        </p:grpSpPr>
        <p:sp>
          <p:nvSpPr>
            <p:cNvPr id="99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00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01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02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03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104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105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106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107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108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109" name="Groupe 46"/>
          <p:cNvGrpSpPr/>
          <p:nvPr/>
        </p:nvGrpSpPr>
        <p:grpSpPr>
          <a:xfrm>
            <a:off x="1030371" y="4400065"/>
            <a:ext cx="129593" cy="189410"/>
            <a:chOff x="6089650" y="2541588"/>
            <a:chExt cx="1524000" cy="1568450"/>
          </a:xfrm>
        </p:grpSpPr>
        <p:sp>
          <p:nvSpPr>
            <p:cNvPr id="110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11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12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13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14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115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116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117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118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119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sp>
        <p:nvSpPr>
          <p:cNvPr id="120" name="Rectangle 119"/>
          <p:cNvSpPr/>
          <p:nvPr/>
        </p:nvSpPr>
        <p:spPr>
          <a:xfrm>
            <a:off x="1278747" y="3864737"/>
            <a:ext cx="72395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 dirty="0" smtClean="0">
                <a:solidFill>
                  <a:srgbClr val="002060"/>
                </a:solidFill>
              </a:rPr>
              <a:t>Apparition des services pour dispositifs </a:t>
            </a:r>
            <a:endParaRPr lang="fr-FR" b="1" dirty="0">
              <a:solidFill>
                <a:srgbClr val="002060"/>
              </a:solidFill>
            </a:endParaRPr>
          </a:p>
        </p:txBody>
      </p:sp>
      <p:sp>
        <p:nvSpPr>
          <p:cNvPr id="121" name="Rectangle 120"/>
          <p:cNvSpPr/>
          <p:nvPr/>
        </p:nvSpPr>
        <p:spPr>
          <a:xfrm>
            <a:off x="1159964" y="4310104"/>
            <a:ext cx="73195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 dirty="0" smtClean="0">
                <a:solidFill>
                  <a:srgbClr val="002060"/>
                </a:solidFill>
              </a:rPr>
              <a:t>  Disparition des services pour dispositifs </a:t>
            </a:r>
            <a:endParaRPr lang="fr-FR" b="1" dirty="0">
              <a:solidFill>
                <a:srgbClr val="002060"/>
              </a:solidFill>
            </a:endParaRPr>
          </a:p>
        </p:txBody>
      </p:sp>
      <p:grpSp>
        <p:nvGrpSpPr>
          <p:cNvPr id="122" name="Groupe 46"/>
          <p:cNvGrpSpPr/>
          <p:nvPr/>
        </p:nvGrpSpPr>
        <p:grpSpPr>
          <a:xfrm>
            <a:off x="617207" y="2003994"/>
            <a:ext cx="216024" cy="216024"/>
            <a:chOff x="6089650" y="2541588"/>
            <a:chExt cx="1524000" cy="1568450"/>
          </a:xfrm>
        </p:grpSpPr>
        <p:sp>
          <p:nvSpPr>
            <p:cNvPr id="123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24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25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26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27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129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130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131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132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133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sp>
        <p:nvSpPr>
          <p:cNvPr id="134" name="ZoneTexte 133"/>
          <p:cNvSpPr txBox="1"/>
          <p:nvPr/>
        </p:nvSpPr>
        <p:spPr>
          <a:xfrm>
            <a:off x="1016332" y="4909794"/>
            <a:ext cx="6326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70C0"/>
                </a:solidFill>
              </a:rPr>
              <a:t>Problématiques générales </a:t>
            </a:r>
            <a:endParaRPr lang="fr-FR" sz="2800" b="1" dirty="0">
              <a:solidFill>
                <a:srgbClr val="0070C0"/>
              </a:solidFill>
            </a:endParaRPr>
          </a:p>
        </p:txBody>
      </p:sp>
      <p:grpSp>
        <p:nvGrpSpPr>
          <p:cNvPr id="146" name="Groupe 46"/>
          <p:cNvGrpSpPr/>
          <p:nvPr/>
        </p:nvGrpSpPr>
        <p:grpSpPr>
          <a:xfrm>
            <a:off x="1086798" y="5589240"/>
            <a:ext cx="129593" cy="189410"/>
            <a:chOff x="6089650" y="2541588"/>
            <a:chExt cx="1524000" cy="1568450"/>
          </a:xfrm>
        </p:grpSpPr>
        <p:sp>
          <p:nvSpPr>
            <p:cNvPr id="147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48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49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50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51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152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153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154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155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156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157" name="Groupe 46"/>
          <p:cNvGrpSpPr/>
          <p:nvPr/>
        </p:nvGrpSpPr>
        <p:grpSpPr>
          <a:xfrm>
            <a:off x="1073250" y="6051991"/>
            <a:ext cx="129593" cy="189410"/>
            <a:chOff x="6089650" y="2541588"/>
            <a:chExt cx="1524000" cy="1568450"/>
          </a:xfrm>
        </p:grpSpPr>
        <p:sp>
          <p:nvSpPr>
            <p:cNvPr id="158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59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60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61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62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163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164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165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166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167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sp>
        <p:nvSpPr>
          <p:cNvPr id="168" name="Rectangle 167"/>
          <p:cNvSpPr/>
          <p:nvPr/>
        </p:nvSpPr>
        <p:spPr>
          <a:xfrm>
            <a:off x="1259373" y="5499663"/>
            <a:ext cx="72395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 dirty="0" smtClean="0">
                <a:solidFill>
                  <a:srgbClr val="002060"/>
                </a:solidFill>
              </a:rPr>
              <a:t>Nécessité de s’adapter dynamiquement face aux différentes variations  </a:t>
            </a:r>
            <a:endParaRPr lang="fr-FR" b="1" dirty="0">
              <a:solidFill>
                <a:srgbClr val="002060"/>
              </a:solidFill>
            </a:endParaRPr>
          </a:p>
        </p:txBody>
      </p:sp>
      <p:sp>
        <p:nvSpPr>
          <p:cNvPr id="169" name="Rectangle 168"/>
          <p:cNvSpPr/>
          <p:nvPr/>
        </p:nvSpPr>
        <p:spPr>
          <a:xfrm>
            <a:off x="1278747" y="5949280"/>
            <a:ext cx="73238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 dirty="0" smtClean="0">
                <a:solidFill>
                  <a:srgbClr val="002060"/>
                </a:solidFill>
              </a:rPr>
              <a:t>Nécessité de sélectionner les bons services aux bons moments </a:t>
            </a:r>
            <a:endParaRPr lang="fr-FR" b="1" dirty="0">
              <a:solidFill>
                <a:srgbClr val="002060"/>
              </a:solidFill>
            </a:endParaRPr>
          </a:p>
        </p:txBody>
      </p:sp>
      <p:sp>
        <p:nvSpPr>
          <p:cNvPr id="170" name="ZoneTexte 169"/>
          <p:cNvSpPr txBox="1"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endParaRPr lang="fr-FR" sz="1600" b="1" i="1" cap="all" dirty="0" smtClean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3200" b="1" i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Sélection de services pour dispositifs</a:t>
            </a:r>
          </a:p>
          <a:p>
            <a:pPr lvl="0" algn="ctr"/>
            <a:endParaRPr lang="fr-FR" sz="1600" b="1" i="1" cap="all" dirty="0" smtClean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390" y="3231669"/>
            <a:ext cx="1117569" cy="163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56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"/>
                            </p:stCondLst>
                            <p:childTnLst>
                              <p:par>
                                <p:cTn id="8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" grpId="0"/>
      <p:bldP spid="70" grpId="0"/>
      <p:bldP spid="31" grpId="0"/>
      <p:bldP spid="74" grpId="0"/>
      <p:bldP spid="120" grpId="0"/>
      <p:bldP spid="121" grpId="0"/>
      <p:bldP spid="134" grpId="0"/>
      <p:bldP spid="168" grpId="0"/>
      <p:bldP spid="16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5"/>
          <p:cNvSpPr/>
          <p:nvPr/>
        </p:nvSpPr>
        <p:spPr>
          <a:xfrm>
            <a:off x="827584" y="1844824"/>
            <a:ext cx="7992888" cy="4752528"/>
          </a:xfrm>
          <a:prstGeom prst="roundRect">
            <a:avLst>
              <a:gd name="adj" fmla="val 1226"/>
            </a:avLst>
          </a:prstGeom>
          <a:solidFill>
            <a:schemeClr val="bg1"/>
          </a:solidFill>
          <a:ln w="76200">
            <a:solidFill>
              <a:srgbClr val="BDD8F3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perspectiveContrastingRightFacing">
              <a:rot lat="170509" lon="20736677" rev="117141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611560" y="2332037"/>
            <a:ext cx="734677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defRPr/>
            </a:pPr>
            <a:r>
              <a:rPr lang="fr-FR" sz="3200" dirty="0" smtClean="0"/>
              <a:t>    </a:t>
            </a:r>
            <a:endParaRPr lang="fr-FR" sz="17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539552" y="1916832"/>
            <a:ext cx="78488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lang="fr-FR" sz="19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4" name="ZoneTexte 143"/>
          <p:cNvSpPr txBox="1"/>
          <p:nvPr/>
        </p:nvSpPr>
        <p:spPr>
          <a:xfrm>
            <a:off x="827584" y="2008871"/>
            <a:ext cx="7423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rgbClr val="002060"/>
                </a:solidFill>
              </a:rPr>
              <a:t>Adaptation dynamique de l’application ambiante en fonction de l’évolution des services disponibles</a:t>
            </a:r>
            <a:endParaRPr lang="fr-FR" sz="2000" dirty="0"/>
          </a:p>
        </p:txBody>
      </p:sp>
      <p:sp>
        <p:nvSpPr>
          <p:cNvPr id="156" name="ZoneTexte 155"/>
          <p:cNvSpPr txBox="1"/>
          <p:nvPr/>
        </p:nvSpPr>
        <p:spPr>
          <a:xfrm>
            <a:off x="3365866" y="3016321"/>
            <a:ext cx="2412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 smtClean="0">
                <a:solidFill>
                  <a:srgbClr val="002060"/>
                </a:solidFill>
              </a:rPr>
              <a:t>Schéma d’adaptation : </a:t>
            </a:r>
            <a:endParaRPr lang="fr-FR" b="1" dirty="0">
              <a:solidFill>
                <a:srgbClr val="002060"/>
              </a:solidFill>
            </a:endParaRPr>
          </a:p>
        </p:txBody>
      </p:sp>
      <p:sp>
        <p:nvSpPr>
          <p:cNvPr id="171" name="ZoneTexte 170"/>
          <p:cNvSpPr txBox="1"/>
          <p:nvPr/>
        </p:nvSpPr>
        <p:spPr>
          <a:xfrm>
            <a:off x="683568" y="3431820"/>
            <a:ext cx="388843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500" b="1" dirty="0" smtClean="0">
                <a:solidFill>
                  <a:srgbClr val="002060"/>
                </a:solidFill>
              </a:rPr>
              <a:t>(</a:t>
            </a:r>
            <a:r>
              <a:rPr lang="fr-FR" sz="1500" b="1" dirty="0" smtClean="0">
                <a:solidFill>
                  <a:srgbClr val="0070C0"/>
                </a:solidFill>
              </a:rPr>
              <a:t>Ensemble des règles de sélection de services ,</a:t>
            </a:r>
            <a:endParaRPr lang="fr-FR" sz="1500" b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D:\PFE  E-SKY\Travail\E-Gift\Cahier des charges\Exposé\img\ro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09533" y="0"/>
            <a:ext cx="1334467" cy="993939"/>
          </a:xfrm>
          <a:prstGeom prst="rect">
            <a:avLst/>
          </a:prstGeom>
          <a:noFill/>
        </p:spPr>
      </p:pic>
      <p:sp>
        <p:nvSpPr>
          <p:cNvPr id="49" name="ZoneTexte 48"/>
          <p:cNvSpPr txBox="1"/>
          <p:nvPr/>
        </p:nvSpPr>
        <p:spPr>
          <a:xfrm>
            <a:off x="8251085" y="395372"/>
            <a:ext cx="56938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1">
                    <a:lumMod val="75000"/>
                  </a:schemeClr>
                </a:solidFill>
                <a:latin typeface="Cooper Black" pitchFamily="18" charset="0"/>
              </a:rPr>
              <a:t>1/3</a:t>
            </a:r>
            <a:endParaRPr lang="fr-FR" dirty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8649640" y="6211669"/>
            <a:ext cx="4187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2</a:t>
            </a:r>
            <a:endParaRPr lang="fr-FR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7" name="ZoneTexte 46"/>
          <p:cNvSpPr txBox="1"/>
          <p:nvPr/>
        </p:nvSpPr>
        <p:spPr>
          <a:xfrm>
            <a:off x="4482275" y="3433671"/>
            <a:ext cx="460466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500" b="1" dirty="0" smtClean="0">
                <a:solidFill>
                  <a:srgbClr val="0070C0"/>
                </a:solidFill>
              </a:rPr>
              <a:t>Ensemble des règles de composition de services</a:t>
            </a:r>
            <a:r>
              <a:rPr lang="fr-FR" sz="1500" b="1" dirty="0" smtClean="0">
                <a:solidFill>
                  <a:srgbClr val="002060"/>
                </a:solidFill>
              </a:rPr>
              <a:t>)</a:t>
            </a:r>
            <a:endParaRPr lang="fr-FR" sz="1500" b="1" dirty="0">
              <a:solidFill>
                <a:srgbClr val="002060"/>
              </a:solidFill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0" name="ZoneTexte 49"/>
          <p:cNvSpPr txBox="1"/>
          <p:nvPr/>
        </p:nvSpPr>
        <p:spPr>
          <a:xfrm>
            <a:off x="0" y="0"/>
            <a:ext cx="9144000" cy="113877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endParaRPr lang="fr-FR" sz="1600" b="1" i="1" cap="all" dirty="0" smtClean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fr-FR" sz="3600" b="1" i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Schéma d’adaptation</a:t>
            </a:r>
          </a:p>
          <a:p>
            <a:pPr lvl="0" algn="ctr"/>
            <a:endParaRPr lang="fr-FR" sz="1600" b="1" i="1" cap="all" dirty="0" smtClean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4" descr="C:\Users\Namia\Desktop\Rapport Rahma\images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3789040"/>
            <a:ext cx="1522195" cy="1479316"/>
          </a:xfrm>
          <a:prstGeom prst="rect">
            <a:avLst/>
          </a:prstGeom>
          <a:noFill/>
        </p:spPr>
      </p:pic>
      <p:pic>
        <p:nvPicPr>
          <p:cNvPr id="15" name="Picture 5" descr="C:\Users\Namia\Desktop\Rapport Rahma\reveil-ecran-blanc-lc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688" y="5805264"/>
            <a:ext cx="1202650" cy="720934"/>
          </a:xfrm>
          <a:prstGeom prst="rect">
            <a:avLst/>
          </a:prstGeom>
          <a:noFill/>
        </p:spPr>
      </p:pic>
      <p:pic>
        <p:nvPicPr>
          <p:cNvPr id="16" name="Picture 6" descr="C:\Users\Namia\Desktop\Rapport Rahma\1371741050-748573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5157192"/>
            <a:ext cx="1123620" cy="1123620"/>
          </a:xfrm>
          <a:prstGeom prst="rect">
            <a:avLst/>
          </a:prstGeom>
          <a:noFill/>
        </p:spPr>
      </p:pic>
      <p:sp>
        <p:nvSpPr>
          <p:cNvPr id="17" name="Rectangle à coins arrondis 16"/>
          <p:cNvSpPr/>
          <p:nvPr/>
        </p:nvSpPr>
        <p:spPr>
          <a:xfrm>
            <a:off x="1478230" y="3887110"/>
            <a:ext cx="2880320" cy="1774138"/>
          </a:xfrm>
          <a:prstGeom prst="roundRect">
            <a:avLst/>
          </a:prstGeom>
          <a:noFill/>
          <a:ln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/>
          <p:cNvSpPr txBox="1"/>
          <p:nvPr/>
        </p:nvSpPr>
        <p:spPr>
          <a:xfrm>
            <a:off x="1622246" y="3956863"/>
            <a:ext cx="16987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2060"/>
                </a:solidFill>
              </a:rPr>
              <a:t>Ensemble des règles de sélection de services  </a:t>
            </a:r>
          </a:p>
        </p:txBody>
      </p:sp>
      <p:cxnSp>
        <p:nvCxnSpPr>
          <p:cNvPr id="19" name="Connecteur droit 18"/>
          <p:cNvCxnSpPr/>
          <p:nvPr/>
        </p:nvCxnSpPr>
        <p:spPr>
          <a:xfrm flipV="1">
            <a:off x="1982286" y="4437112"/>
            <a:ext cx="1728184" cy="936106"/>
          </a:xfrm>
          <a:prstGeom prst="curvedConnector3">
            <a:avLst>
              <a:gd name="adj1" fmla="val 61056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2" descr="C:\Users\Namia\Desktop\Rapport Rahma\Gluehlampe_01_KMJ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0800000">
            <a:off x="3635897" y="3984863"/>
            <a:ext cx="591379" cy="884297"/>
          </a:xfrm>
          <a:prstGeom prst="rect">
            <a:avLst/>
          </a:prstGeom>
          <a:noFill/>
        </p:spPr>
      </p:pic>
      <p:pic>
        <p:nvPicPr>
          <p:cNvPr id="21" name="Picture 8" descr="C:\Users\Namia\Desktop\Rapport Rahma\ampoul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800000">
            <a:off x="3635897" y="3922953"/>
            <a:ext cx="591379" cy="946207"/>
          </a:xfrm>
          <a:prstGeom prst="rect">
            <a:avLst/>
          </a:prstGeom>
          <a:noFill/>
        </p:spPr>
      </p:pic>
      <p:pic>
        <p:nvPicPr>
          <p:cNvPr id="22" name="Picture 3" descr="C:\Users\Namia\Desktop\Rapport Rahma\images.jpg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1711200" y="5162405"/>
            <a:ext cx="208723" cy="354830"/>
          </a:xfrm>
          <a:prstGeom prst="rect">
            <a:avLst/>
          </a:prstGeom>
          <a:noFill/>
        </p:spPr>
      </p:pic>
      <p:sp>
        <p:nvSpPr>
          <p:cNvPr id="23" name="ZoneTexte 22"/>
          <p:cNvSpPr txBox="1"/>
          <p:nvPr/>
        </p:nvSpPr>
        <p:spPr>
          <a:xfrm>
            <a:off x="1619672" y="3956863"/>
            <a:ext cx="16987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2060"/>
                </a:solidFill>
              </a:rPr>
              <a:t>Ensemble des règles de composition des services</a:t>
            </a:r>
          </a:p>
        </p:txBody>
      </p:sp>
      <p:pic>
        <p:nvPicPr>
          <p:cNvPr id="24" name="Image 23" descr="On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694254" y="5162405"/>
            <a:ext cx="236552" cy="3548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8" grpId="1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5"/>
          <p:cNvSpPr/>
          <p:nvPr/>
        </p:nvSpPr>
        <p:spPr>
          <a:xfrm>
            <a:off x="827584" y="1844824"/>
            <a:ext cx="7992888" cy="4752528"/>
          </a:xfrm>
          <a:prstGeom prst="roundRect">
            <a:avLst>
              <a:gd name="adj" fmla="val 1226"/>
            </a:avLst>
          </a:prstGeom>
          <a:solidFill>
            <a:schemeClr val="bg1"/>
          </a:solidFill>
          <a:ln w="76200">
            <a:solidFill>
              <a:srgbClr val="BDD8F3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perspectiveContrastingRightFacing">
              <a:rot lat="170509" lon="20736677" rev="117141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611560" y="2332037"/>
            <a:ext cx="734677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defRPr/>
            </a:pPr>
            <a:r>
              <a:rPr lang="fr-FR" sz="3200" dirty="0" smtClean="0"/>
              <a:t>    </a:t>
            </a:r>
            <a:endParaRPr lang="fr-FR" sz="17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539552" y="1916832"/>
            <a:ext cx="78488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lang="fr-FR" sz="19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4" name="ZoneTexte 143"/>
          <p:cNvSpPr txBox="1"/>
          <p:nvPr/>
        </p:nvSpPr>
        <p:spPr>
          <a:xfrm>
            <a:off x="813781" y="2008871"/>
            <a:ext cx="74235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500" b="1" dirty="0" smtClean="0">
                <a:solidFill>
                  <a:srgbClr val="002060"/>
                </a:solidFill>
              </a:rPr>
              <a:t>Aujourd’hui : limitation des règles de sélection de services </a:t>
            </a:r>
            <a:endParaRPr lang="fr-FR" sz="2500" dirty="0"/>
          </a:p>
        </p:txBody>
      </p:sp>
      <p:sp>
        <p:nvSpPr>
          <p:cNvPr id="171" name="ZoneTexte 170"/>
          <p:cNvSpPr txBox="1"/>
          <p:nvPr/>
        </p:nvSpPr>
        <p:spPr>
          <a:xfrm>
            <a:off x="827584" y="3140968"/>
            <a:ext cx="7130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 smtClean="0">
                <a:solidFill>
                  <a:srgbClr val="002060"/>
                </a:solidFill>
              </a:rPr>
              <a:t>  « </a:t>
            </a:r>
            <a:r>
              <a:rPr lang="fr-FR" b="1" i="1" dirty="0" err="1" smtClean="0">
                <a:solidFill>
                  <a:srgbClr val="002060"/>
                </a:solidFill>
              </a:rPr>
              <a:t>Matching</a:t>
            </a:r>
            <a:r>
              <a:rPr lang="fr-FR" b="1" i="1" dirty="0" smtClean="0">
                <a:solidFill>
                  <a:srgbClr val="002060"/>
                </a:solidFill>
              </a:rPr>
              <a:t> </a:t>
            </a:r>
            <a:r>
              <a:rPr lang="fr-FR" b="1" dirty="0" smtClean="0">
                <a:solidFill>
                  <a:srgbClr val="002060"/>
                </a:solidFill>
              </a:rPr>
              <a:t>» syntaxique  des noms de services par rapport  à des expressions régulières</a:t>
            </a:r>
            <a:endParaRPr lang="fr-FR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D:\PFE  E-SKY\Travail\E-Gift\Cahier des charges\Exposé\img\ro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09533" y="0"/>
            <a:ext cx="1334467" cy="993939"/>
          </a:xfrm>
          <a:prstGeom prst="rect">
            <a:avLst/>
          </a:prstGeom>
          <a:noFill/>
        </p:spPr>
      </p:pic>
      <p:sp>
        <p:nvSpPr>
          <p:cNvPr id="49" name="ZoneTexte 48"/>
          <p:cNvSpPr txBox="1"/>
          <p:nvPr/>
        </p:nvSpPr>
        <p:spPr>
          <a:xfrm>
            <a:off x="8251085" y="395372"/>
            <a:ext cx="56938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1">
                    <a:lumMod val="75000"/>
                  </a:schemeClr>
                </a:solidFill>
                <a:latin typeface="Cooper Black" pitchFamily="18" charset="0"/>
              </a:rPr>
              <a:t>1/3</a:t>
            </a:r>
            <a:endParaRPr lang="fr-FR" dirty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8649640" y="6211669"/>
            <a:ext cx="4187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3</a:t>
            </a:r>
            <a:endParaRPr lang="fr-FR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7" name="ZoneTexte 46"/>
          <p:cNvSpPr txBox="1"/>
          <p:nvPr/>
        </p:nvSpPr>
        <p:spPr>
          <a:xfrm>
            <a:off x="830711" y="3871192"/>
            <a:ext cx="5180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 smtClean="0">
                <a:solidFill>
                  <a:srgbClr val="002060"/>
                </a:solidFill>
              </a:rPr>
              <a:t>  Sémantique implicite dans le nom de service</a:t>
            </a:r>
            <a:endParaRPr lang="fr-FR" b="1" dirty="0">
              <a:solidFill>
                <a:srgbClr val="002060"/>
              </a:solidFill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0" y="0"/>
            <a:ext cx="9144000" cy="113877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endParaRPr lang="fr-FR" sz="1600" b="1" i="1" cap="all" dirty="0" smtClean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fr-FR" sz="3600" b="1" i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Limitation de l’existant</a:t>
            </a:r>
          </a:p>
          <a:p>
            <a:pPr lvl="0" algn="ctr"/>
            <a:endParaRPr lang="fr-FR" sz="1600" b="1" i="1" cap="all" dirty="0" smtClean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e 46"/>
          <p:cNvGrpSpPr/>
          <p:nvPr/>
        </p:nvGrpSpPr>
        <p:grpSpPr>
          <a:xfrm>
            <a:off x="704916" y="3235786"/>
            <a:ext cx="129593" cy="183115"/>
            <a:chOff x="6089650" y="2541588"/>
            <a:chExt cx="1524000" cy="1568450"/>
          </a:xfrm>
        </p:grpSpPr>
        <p:sp>
          <p:nvSpPr>
            <p:cNvPr id="15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6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7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8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9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20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21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22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23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24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25" name="Groupe 46"/>
          <p:cNvGrpSpPr/>
          <p:nvPr/>
        </p:nvGrpSpPr>
        <p:grpSpPr>
          <a:xfrm>
            <a:off x="728324" y="3964300"/>
            <a:ext cx="129593" cy="183115"/>
            <a:chOff x="6089650" y="2541588"/>
            <a:chExt cx="1524000" cy="1568450"/>
          </a:xfrm>
        </p:grpSpPr>
        <p:sp>
          <p:nvSpPr>
            <p:cNvPr id="26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27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28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29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30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31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32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33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34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35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sp>
        <p:nvSpPr>
          <p:cNvPr id="2" name="Rectangle à coins arrondis 1"/>
          <p:cNvSpPr/>
          <p:nvPr/>
        </p:nvSpPr>
        <p:spPr>
          <a:xfrm>
            <a:off x="6011441" y="3691009"/>
            <a:ext cx="2090192" cy="80771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dirty="0" smtClean="0"/>
              <a:t>Light = light*</a:t>
            </a:r>
          </a:p>
          <a:p>
            <a:r>
              <a:rPr lang="fr-FR" dirty="0" smtClean="0"/>
              <a:t>Switch = switch*</a:t>
            </a:r>
            <a:endParaRPr lang="fr-FR" dirty="0"/>
          </a:p>
        </p:txBody>
      </p:sp>
      <p:sp>
        <p:nvSpPr>
          <p:cNvPr id="36" name="Espace réservé du contenu 2"/>
          <p:cNvSpPr txBox="1">
            <a:spLocks/>
          </p:cNvSpPr>
          <p:nvPr/>
        </p:nvSpPr>
        <p:spPr>
          <a:xfrm>
            <a:off x="1403648" y="4972182"/>
            <a:ext cx="4241438" cy="18858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defRPr/>
            </a:pPr>
            <a:r>
              <a:rPr lang="fr-FR" sz="3200" dirty="0" smtClean="0"/>
              <a:t>    </a:t>
            </a:r>
            <a:endParaRPr lang="fr-FR" sz="17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7" name="Picture 2" descr="C:\Users\Namia\Desktop\Rapport Rahma\eiMd5yaRT.jpe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547665" y="5661248"/>
            <a:ext cx="873004" cy="1305269"/>
          </a:xfrm>
          <a:prstGeom prst="rect">
            <a:avLst/>
          </a:prstGeom>
          <a:noFill/>
        </p:spPr>
      </p:pic>
      <p:sp>
        <p:nvSpPr>
          <p:cNvPr id="38" name="Accolades 37"/>
          <p:cNvSpPr/>
          <p:nvPr/>
        </p:nvSpPr>
        <p:spPr>
          <a:xfrm>
            <a:off x="2123728" y="4797153"/>
            <a:ext cx="936104" cy="648071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Light 249</a:t>
            </a:r>
          </a:p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Light 250</a:t>
            </a:r>
          </a:p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Light 251</a:t>
            </a:r>
            <a:endParaRPr lang="fr-FR" sz="1200" dirty="0" smtClean="0"/>
          </a:p>
        </p:txBody>
      </p:sp>
      <p:sp>
        <p:nvSpPr>
          <p:cNvPr id="39" name="Rectangle 38"/>
          <p:cNvSpPr/>
          <p:nvPr/>
        </p:nvSpPr>
        <p:spPr>
          <a:xfrm>
            <a:off x="2771800" y="5085184"/>
            <a:ext cx="1662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C00000"/>
                </a:solidFill>
              </a:rPr>
              <a:t>?</a:t>
            </a:r>
            <a:endParaRPr lang="fr-FR" sz="2400" dirty="0">
              <a:solidFill>
                <a:srgbClr val="C00000"/>
              </a:solidFill>
            </a:endParaRPr>
          </a:p>
        </p:txBody>
      </p:sp>
      <p:pic>
        <p:nvPicPr>
          <p:cNvPr id="40" name="Picture 9" descr="C:\Users\Namia\Desktop\Rapport Rahma\light.PN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2483768" y="4509120"/>
            <a:ext cx="203461" cy="280447"/>
          </a:xfrm>
          <a:prstGeom prst="rect">
            <a:avLst/>
          </a:prstGeom>
          <a:noFill/>
        </p:spPr>
      </p:pic>
      <p:sp>
        <p:nvSpPr>
          <p:cNvPr id="41" name="Pensées 40"/>
          <p:cNvSpPr/>
          <p:nvPr/>
        </p:nvSpPr>
        <p:spPr>
          <a:xfrm>
            <a:off x="1691680" y="4149080"/>
            <a:ext cx="4464496" cy="1800200"/>
          </a:xfrm>
          <a:prstGeom prst="cloudCallout">
            <a:avLst>
              <a:gd name="adj1" fmla="val -38634"/>
              <a:gd name="adj2" fmla="val 55305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2" name="Picture 10" descr="C:\Users\Namia\Desktop\Rapport Rahma\Captureprime.PN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2915816" y="4149080"/>
            <a:ext cx="3096344" cy="16212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3" name="ZoneTexte 42"/>
          <p:cNvSpPr txBox="1"/>
          <p:nvPr/>
        </p:nvSpPr>
        <p:spPr>
          <a:xfrm>
            <a:off x="3995936" y="4149080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b="1" dirty="0" smtClean="0">
                <a:solidFill>
                  <a:srgbClr val="FFC000"/>
                </a:solidFill>
              </a:rPr>
              <a:t>=Light 250</a:t>
            </a:r>
          </a:p>
        </p:txBody>
      </p:sp>
    </p:spTree>
    <p:extLst>
      <p:ext uri="{BB962C8B-B14F-4D97-AF65-F5344CB8AC3E}">
        <p14:creationId xmlns:p14="http://schemas.microsoft.com/office/powerpoint/2010/main" val="3979753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70" decel="100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770" decel="100000"/>
                                        <p:tgtEl>
                                          <p:spTgt spid="4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3" dur="77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/>
      <p:bldP spid="41" grpId="0" animBg="1"/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5"/>
          <p:cNvSpPr/>
          <p:nvPr/>
        </p:nvSpPr>
        <p:spPr>
          <a:xfrm>
            <a:off x="827584" y="1844824"/>
            <a:ext cx="7992888" cy="4752528"/>
          </a:xfrm>
          <a:prstGeom prst="roundRect">
            <a:avLst>
              <a:gd name="adj" fmla="val 1226"/>
            </a:avLst>
          </a:prstGeom>
          <a:solidFill>
            <a:schemeClr val="bg1"/>
          </a:solidFill>
          <a:ln w="76200">
            <a:solidFill>
              <a:srgbClr val="BDD8F3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perspectiveContrastingRightFacing">
              <a:rot lat="170509" lon="20736677" rev="117141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611560" y="2332037"/>
            <a:ext cx="734677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defRPr/>
            </a:pPr>
            <a:r>
              <a:rPr lang="fr-FR" sz="3200" dirty="0" smtClean="0"/>
              <a:t>    </a:t>
            </a:r>
            <a:endParaRPr lang="fr-FR" sz="17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539552" y="1916832"/>
            <a:ext cx="78488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lang="fr-FR" sz="19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4" name="ZoneTexte 143"/>
          <p:cNvSpPr txBox="1"/>
          <p:nvPr/>
        </p:nvSpPr>
        <p:spPr>
          <a:xfrm>
            <a:off x="813781" y="2008871"/>
            <a:ext cx="74235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500" b="1" dirty="0" smtClean="0">
                <a:solidFill>
                  <a:srgbClr val="002060"/>
                </a:solidFill>
              </a:rPr>
              <a:t>Mise en place d’un mécanisme de sélection sémantique de services</a:t>
            </a:r>
            <a:endParaRPr lang="fr-FR" sz="2500" dirty="0"/>
          </a:p>
        </p:txBody>
      </p:sp>
      <p:sp>
        <p:nvSpPr>
          <p:cNvPr id="171" name="ZoneTexte 170"/>
          <p:cNvSpPr txBox="1"/>
          <p:nvPr/>
        </p:nvSpPr>
        <p:spPr>
          <a:xfrm>
            <a:off x="827584" y="3140968"/>
            <a:ext cx="7130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 smtClean="0">
                <a:solidFill>
                  <a:srgbClr val="002060"/>
                </a:solidFill>
              </a:rPr>
              <a:t>  « </a:t>
            </a:r>
            <a:r>
              <a:rPr lang="fr-FR" b="1" i="1" dirty="0" err="1" smtClean="0">
                <a:solidFill>
                  <a:srgbClr val="002060"/>
                </a:solidFill>
              </a:rPr>
              <a:t>Matching</a:t>
            </a:r>
            <a:r>
              <a:rPr lang="fr-FR" b="1" i="1" dirty="0" smtClean="0">
                <a:solidFill>
                  <a:srgbClr val="002060"/>
                </a:solidFill>
              </a:rPr>
              <a:t> </a:t>
            </a:r>
            <a:r>
              <a:rPr lang="fr-FR" b="1" dirty="0" smtClean="0">
                <a:solidFill>
                  <a:srgbClr val="002060"/>
                </a:solidFill>
              </a:rPr>
              <a:t>» sémantique se basant sur le sens et les annotations de service</a:t>
            </a:r>
            <a:endParaRPr lang="fr-FR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D:\PFE  E-SKY\Travail\E-Gift\Cahier des charges\Exposé\img\ros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09533" y="0"/>
            <a:ext cx="1334467" cy="993939"/>
          </a:xfrm>
          <a:prstGeom prst="rect">
            <a:avLst/>
          </a:prstGeom>
          <a:noFill/>
        </p:spPr>
      </p:pic>
      <p:sp>
        <p:nvSpPr>
          <p:cNvPr id="49" name="ZoneTexte 48"/>
          <p:cNvSpPr txBox="1"/>
          <p:nvPr/>
        </p:nvSpPr>
        <p:spPr>
          <a:xfrm>
            <a:off x="8251085" y="395372"/>
            <a:ext cx="569387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1">
                    <a:lumMod val="75000"/>
                  </a:schemeClr>
                </a:solidFill>
                <a:latin typeface="Cooper Black" pitchFamily="18" charset="0"/>
              </a:rPr>
              <a:t>1/3</a:t>
            </a:r>
            <a:endParaRPr lang="fr-FR" dirty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8649640" y="6211669"/>
            <a:ext cx="4187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4</a:t>
            </a:r>
            <a:endParaRPr lang="fr-FR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0" y="0"/>
            <a:ext cx="9144000" cy="113877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endParaRPr lang="fr-FR" sz="1600" b="1" i="1" cap="all" dirty="0" smtClean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fr-FR" sz="3600" b="1" i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Objectif du stage</a:t>
            </a:r>
          </a:p>
          <a:p>
            <a:pPr lvl="0" algn="ctr"/>
            <a:endParaRPr lang="fr-FR" sz="1600" b="1" i="1" cap="all" dirty="0" smtClean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e 46"/>
          <p:cNvGrpSpPr/>
          <p:nvPr/>
        </p:nvGrpSpPr>
        <p:grpSpPr>
          <a:xfrm>
            <a:off x="704916" y="3235786"/>
            <a:ext cx="129593" cy="183115"/>
            <a:chOff x="6089650" y="2541588"/>
            <a:chExt cx="1524000" cy="1568450"/>
          </a:xfrm>
        </p:grpSpPr>
        <p:sp>
          <p:nvSpPr>
            <p:cNvPr id="15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6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7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8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9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20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21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22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23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24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sp>
        <p:nvSpPr>
          <p:cNvPr id="25" name="Espace réservé du contenu 2"/>
          <p:cNvSpPr txBox="1">
            <a:spLocks/>
          </p:cNvSpPr>
          <p:nvPr/>
        </p:nvSpPr>
        <p:spPr>
          <a:xfrm>
            <a:off x="1547664" y="5066473"/>
            <a:ext cx="4089958" cy="1791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defRPr/>
            </a:pPr>
            <a:r>
              <a:rPr lang="fr-FR" sz="3200" dirty="0" smtClean="0"/>
              <a:t>    </a:t>
            </a:r>
            <a:endParaRPr lang="fr-FR" sz="17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Accolades 25"/>
          <p:cNvSpPr/>
          <p:nvPr/>
        </p:nvSpPr>
        <p:spPr>
          <a:xfrm>
            <a:off x="2843808" y="4077072"/>
            <a:ext cx="1080120" cy="648072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fr-FR" sz="1400" b="1" dirty="0" smtClean="0">
                <a:solidFill>
                  <a:srgbClr val="002060"/>
                </a:solidFill>
              </a:rPr>
              <a:t>Location : </a:t>
            </a:r>
            <a:r>
              <a:rPr lang="fr-FR" sz="1400" b="1" dirty="0" err="1" smtClean="0">
                <a:solidFill>
                  <a:srgbClr val="002060"/>
                </a:solidFill>
              </a:rPr>
              <a:t>Bedroom</a:t>
            </a:r>
            <a:endParaRPr lang="fr-FR" sz="1400" dirty="0" smtClean="0"/>
          </a:p>
        </p:txBody>
      </p:sp>
      <p:sp>
        <p:nvSpPr>
          <p:cNvPr id="27" name="Rectangle 26"/>
          <p:cNvSpPr/>
          <p:nvPr/>
        </p:nvSpPr>
        <p:spPr>
          <a:xfrm>
            <a:off x="3635896" y="4335487"/>
            <a:ext cx="1603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00B050"/>
                </a:solidFill>
              </a:rPr>
              <a:t>!</a:t>
            </a:r>
            <a:endParaRPr lang="fr-FR" sz="2400" dirty="0">
              <a:solidFill>
                <a:srgbClr val="00B050"/>
              </a:solidFill>
            </a:endParaRPr>
          </a:p>
        </p:txBody>
      </p:sp>
      <p:pic>
        <p:nvPicPr>
          <p:cNvPr id="28" name="Picture 9" descr="C:\Users\Namia\Desktop\Rapport Rahma\light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275856" y="3861048"/>
            <a:ext cx="196195" cy="270431"/>
          </a:xfrm>
          <a:prstGeom prst="rect">
            <a:avLst/>
          </a:prstGeom>
          <a:noFill/>
        </p:spPr>
      </p:pic>
      <p:pic>
        <p:nvPicPr>
          <p:cNvPr id="29" name="Picture 2" descr="C:\Users\Namia\Desktop\Rapport Rahma\eiMd5yaRT.jpe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2051720" y="5445224"/>
            <a:ext cx="823465" cy="1412776"/>
          </a:xfrm>
          <a:prstGeom prst="rect">
            <a:avLst/>
          </a:prstGeom>
          <a:noFill/>
        </p:spPr>
      </p:pic>
      <p:sp>
        <p:nvSpPr>
          <p:cNvPr id="30" name="Pensées 29"/>
          <p:cNvSpPr/>
          <p:nvPr/>
        </p:nvSpPr>
        <p:spPr>
          <a:xfrm>
            <a:off x="2267744" y="3429000"/>
            <a:ext cx="4752528" cy="2088232"/>
          </a:xfrm>
          <a:prstGeom prst="cloudCallout">
            <a:avLst>
              <a:gd name="adj1" fmla="val -38634"/>
              <a:gd name="adj2" fmla="val 55305"/>
            </a:avLst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1" name="Picture 10" descr="C:\Users\Namia\Desktop\Rapport Rahma\Captureprime.PN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3851920" y="3356992"/>
            <a:ext cx="3024336" cy="18722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" name="ZoneTexte 31"/>
          <p:cNvSpPr txBox="1"/>
          <p:nvPr/>
        </p:nvSpPr>
        <p:spPr>
          <a:xfrm>
            <a:off x="5004048" y="3409255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dirty="0" err="1" smtClean="0">
                <a:solidFill>
                  <a:srgbClr val="F6D904"/>
                </a:solidFill>
              </a:rPr>
              <a:t>Bedroom</a:t>
            </a:r>
            <a:endParaRPr lang="fr-FR" sz="1400" b="1" dirty="0" smtClean="0">
              <a:solidFill>
                <a:srgbClr val="F6D90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94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7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770" decel="100000"/>
                                        <p:tgtEl>
                                          <p:spTgt spid="3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4" dur="77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30" grpId="0" animBg="1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 txBox="1">
            <a:spLocks/>
          </p:cNvSpPr>
          <p:nvPr/>
        </p:nvSpPr>
        <p:spPr>
          <a:xfrm>
            <a:off x="611560" y="2332037"/>
            <a:ext cx="734677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defRPr/>
            </a:pPr>
            <a:r>
              <a:rPr lang="fr-FR" sz="3200" dirty="0" smtClean="0"/>
              <a:t>    </a:t>
            </a:r>
            <a:endParaRPr lang="fr-FR" sz="17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endParaRPr lang="fr-FR" sz="1600" b="1" i="1" cap="all" dirty="0" smtClean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fr-FR" sz="3200" b="1" i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MON APPROCHE</a:t>
            </a:r>
          </a:p>
          <a:p>
            <a:pPr lvl="0" algn="ctr"/>
            <a:endParaRPr lang="fr-FR" sz="1600" b="1" i="1" cap="all" dirty="0" smtClean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Namia\Desktop\Rapport Rahma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4149080"/>
            <a:ext cx="991492" cy="963563"/>
          </a:xfrm>
          <a:prstGeom prst="rect">
            <a:avLst/>
          </a:prstGeom>
          <a:noFill/>
        </p:spPr>
      </p:pic>
      <p:pic>
        <p:nvPicPr>
          <p:cNvPr id="1029" name="Picture 5" descr="C:\Users\Namia\Desktop\Rapport Rahma\reveil-ecran-blanc-lc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5229200"/>
            <a:ext cx="648072" cy="388490"/>
          </a:xfrm>
          <a:prstGeom prst="rect">
            <a:avLst/>
          </a:prstGeom>
          <a:noFill/>
        </p:spPr>
      </p:pic>
      <p:pic>
        <p:nvPicPr>
          <p:cNvPr id="1030" name="Picture 6" descr="C:\Users\Namia\Desktop\Rapport Rahma\1371741050-748573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9672" y="5157192"/>
            <a:ext cx="720080" cy="720080"/>
          </a:xfrm>
          <a:prstGeom prst="rect">
            <a:avLst/>
          </a:prstGeom>
          <a:noFill/>
        </p:spPr>
      </p:pic>
      <p:pic>
        <p:nvPicPr>
          <p:cNvPr id="6" name="Picture 2" descr="C:\Users\Namia\Desktop\Rapport Rahma\Gluehlampe_01_KMJ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0800000">
            <a:off x="1331640" y="3501008"/>
            <a:ext cx="433402" cy="648071"/>
          </a:xfrm>
          <a:prstGeom prst="rect">
            <a:avLst/>
          </a:prstGeom>
          <a:noFill/>
        </p:spPr>
      </p:pic>
      <p:pic>
        <p:nvPicPr>
          <p:cNvPr id="1027" name="Picture 3" descr="C:\Users\Namia\Desktop\Rapport Rahma\images.jpg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742870" y="4480324"/>
            <a:ext cx="228729" cy="388840"/>
          </a:xfrm>
          <a:prstGeom prst="rect">
            <a:avLst/>
          </a:prstGeom>
          <a:noFill/>
        </p:spPr>
      </p:pic>
      <p:sp>
        <p:nvSpPr>
          <p:cNvPr id="16" name="Parenthèses 15"/>
          <p:cNvSpPr/>
          <p:nvPr/>
        </p:nvSpPr>
        <p:spPr>
          <a:xfrm>
            <a:off x="395536" y="3140968"/>
            <a:ext cx="3024336" cy="2880320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/>
          <p:cNvSpPr txBox="1"/>
          <p:nvPr/>
        </p:nvSpPr>
        <p:spPr>
          <a:xfrm>
            <a:off x="899592" y="2924944"/>
            <a:ext cx="25922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dirty="0" smtClean="0">
                <a:solidFill>
                  <a:srgbClr val="0070C0"/>
                </a:solidFill>
              </a:rPr>
              <a:t>Environnement</a:t>
            </a:r>
            <a:endParaRPr lang="fr-FR" sz="2200" b="1" dirty="0">
              <a:solidFill>
                <a:srgbClr val="0070C0"/>
              </a:solidFill>
            </a:endParaRPr>
          </a:p>
        </p:txBody>
      </p:sp>
      <p:graphicFrame>
        <p:nvGraphicFramePr>
          <p:cNvPr id="18" name="Diagramme 17"/>
          <p:cNvGraphicFramePr/>
          <p:nvPr/>
        </p:nvGraphicFramePr>
        <p:xfrm>
          <a:off x="2555776" y="1988840"/>
          <a:ext cx="5256584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0" name="Diagramme 19"/>
          <p:cNvGraphicFramePr/>
          <p:nvPr/>
        </p:nvGraphicFramePr>
        <p:xfrm>
          <a:off x="5315744" y="3948832"/>
          <a:ext cx="5256584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23" name="ZoneTexte 22"/>
          <p:cNvSpPr txBox="1"/>
          <p:nvPr/>
        </p:nvSpPr>
        <p:spPr>
          <a:xfrm>
            <a:off x="4111205" y="4725144"/>
            <a:ext cx="22609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dirty="0" smtClean="0">
                <a:solidFill>
                  <a:srgbClr val="002060"/>
                </a:solidFill>
              </a:rPr>
              <a:t>Récupérer les annotations</a:t>
            </a:r>
          </a:p>
        </p:txBody>
      </p:sp>
      <p:cxnSp>
        <p:nvCxnSpPr>
          <p:cNvPr id="24" name="Connecteur droit avec flèche 23"/>
          <p:cNvCxnSpPr/>
          <p:nvPr/>
        </p:nvCxnSpPr>
        <p:spPr>
          <a:xfrm>
            <a:off x="3419872" y="5013176"/>
            <a:ext cx="352839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>
            <a:off x="5868144" y="2708920"/>
            <a:ext cx="1440160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2" name="ZoneTexte 31"/>
          <p:cNvSpPr txBox="1"/>
          <p:nvPr/>
        </p:nvSpPr>
        <p:spPr>
          <a:xfrm rot="2454226">
            <a:off x="5918033" y="2803649"/>
            <a:ext cx="1584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dirty="0" smtClean="0">
                <a:solidFill>
                  <a:srgbClr val="002060"/>
                </a:solidFill>
              </a:rPr>
              <a:t>Interroger la base de connaissance </a:t>
            </a:r>
          </a:p>
        </p:txBody>
      </p:sp>
      <p:cxnSp>
        <p:nvCxnSpPr>
          <p:cNvPr id="34" name="Connecteur droit avec flèche 33"/>
          <p:cNvCxnSpPr/>
          <p:nvPr/>
        </p:nvCxnSpPr>
        <p:spPr>
          <a:xfrm flipH="1" flipV="1">
            <a:off x="5652120" y="3284984"/>
            <a:ext cx="1296144" cy="10801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8" name="ZoneTexte 37"/>
          <p:cNvSpPr txBox="1"/>
          <p:nvPr/>
        </p:nvSpPr>
        <p:spPr>
          <a:xfrm rot="2429439">
            <a:off x="5320890" y="3830899"/>
            <a:ext cx="1779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dirty="0" smtClean="0">
                <a:solidFill>
                  <a:srgbClr val="002060"/>
                </a:solidFill>
              </a:rPr>
              <a:t>Réponse de la base de connaissance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732240" y="2708920"/>
            <a:ext cx="432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??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679404" y="6119629"/>
            <a:ext cx="4187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5</a:t>
            </a:r>
            <a:endParaRPr lang="fr-FR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30297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Graphic spid="18" grpId="0">
        <p:bldAsOne/>
      </p:bldGraphic>
      <p:bldGraphic spid="20" grpId="0">
        <p:bldAsOne/>
      </p:bldGraphic>
      <p:bldP spid="23" grpId="0"/>
      <p:bldP spid="32" grpId="0"/>
      <p:bldP spid="38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5"/>
          <p:cNvSpPr/>
          <p:nvPr/>
        </p:nvSpPr>
        <p:spPr>
          <a:xfrm>
            <a:off x="539551" y="1556791"/>
            <a:ext cx="8388769" cy="5030359"/>
          </a:xfrm>
          <a:prstGeom prst="roundRect">
            <a:avLst>
              <a:gd name="adj" fmla="val 1226"/>
            </a:avLst>
          </a:prstGeom>
          <a:solidFill>
            <a:schemeClr val="bg1"/>
          </a:solidFill>
          <a:ln w="76200">
            <a:solidFill>
              <a:srgbClr val="BDD8F3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perspectiveContrastingRightFacing">
              <a:rot lat="170509" lon="20736677" rev="117141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611560" y="2332037"/>
            <a:ext cx="734677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defRPr/>
            </a:pPr>
            <a:r>
              <a:rPr lang="fr-FR" sz="3200" dirty="0" smtClean="0"/>
              <a:t>    </a:t>
            </a:r>
            <a:endParaRPr lang="fr-FR" sz="17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539552" y="1916832"/>
            <a:ext cx="78488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lang="fr-FR" sz="19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8" name="ZoneTexte 127"/>
          <p:cNvSpPr txBox="1"/>
          <p:nvPr/>
        </p:nvSpPr>
        <p:spPr>
          <a:xfrm>
            <a:off x="598421" y="1670610"/>
            <a:ext cx="85805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rgbClr val="0070C0"/>
                </a:solidFill>
              </a:rPr>
              <a:t>Organise des connaissances spécifiques à un domaine </a:t>
            </a:r>
          </a:p>
        </p:txBody>
      </p:sp>
      <p:sp>
        <p:nvSpPr>
          <p:cNvPr id="53" name="ZoneTexte 52"/>
          <p:cNvSpPr txBox="1"/>
          <p:nvPr/>
        </p:nvSpPr>
        <p:spPr>
          <a:xfrm>
            <a:off x="0" y="0"/>
            <a:ext cx="9144000" cy="113877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fr-FR" sz="1600" b="1" i="1" cap="all" dirty="0" smtClean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fr-FR" sz="3600" b="1" i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Base de connaissance</a:t>
            </a:r>
          </a:p>
          <a:p>
            <a:pPr algn="ctr"/>
            <a:endParaRPr lang="fr-FR" sz="1600" b="1" i="1" cap="all" dirty="0" smtClean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679404" y="6119629"/>
            <a:ext cx="4187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6</a:t>
            </a:r>
            <a:endParaRPr lang="fr-FR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1121961" y="2268399"/>
            <a:ext cx="7299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</a:rPr>
              <a:t>Ontologie: </a:t>
            </a:r>
            <a:r>
              <a:rPr lang="fr-FR" sz="2000" b="1" dirty="0" smtClean="0">
                <a:solidFill>
                  <a:schemeClr val="tx2">
                    <a:lumMod val="50000"/>
                  </a:schemeClr>
                </a:solidFill>
              </a:rPr>
              <a:t>Développée avec le langage </a:t>
            </a:r>
            <a:r>
              <a:rPr lang="fr-FR" sz="2400" b="1" dirty="0" err="1" smtClean="0">
                <a:solidFill>
                  <a:schemeClr val="tx2">
                    <a:lumMod val="50000"/>
                  </a:schemeClr>
                </a:solidFill>
              </a:rPr>
              <a:t>Rdf</a:t>
            </a:r>
            <a:r>
              <a:rPr lang="fr-FR" sz="2400" b="1" dirty="0" smtClean="0">
                <a:solidFill>
                  <a:schemeClr val="tx2">
                    <a:lumMod val="50000"/>
                  </a:schemeClr>
                </a:solidFill>
              </a:rPr>
              <a:t>/</a:t>
            </a:r>
            <a:r>
              <a:rPr lang="fr-FR" sz="2400" b="1" dirty="0" err="1">
                <a:solidFill>
                  <a:schemeClr val="tx2">
                    <a:lumMod val="50000"/>
                  </a:schemeClr>
                </a:solidFill>
              </a:rPr>
              <a:t>R</a:t>
            </a:r>
            <a:r>
              <a:rPr lang="fr-FR" sz="2400" b="1" dirty="0" err="1" smtClean="0">
                <a:solidFill>
                  <a:schemeClr val="tx2">
                    <a:lumMod val="50000"/>
                  </a:schemeClr>
                </a:solidFill>
              </a:rPr>
              <a:t>dfs</a:t>
            </a:r>
            <a:endParaRPr lang="fr-FR" sz="20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021334" y="3250258"/>
            <a:ext cx="1966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000" b="1" dirty="0" smtClean="0">
                <a:solidFill>
                  <a:srgbClr val="002060"/>
                </a:solidFill>
              </a:rPr>
              <a:t>Les concepts 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007889" y="3667614"/>
            <a:ext cx="19799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000" b="1" dirty="0" smtClean="0">
                <a:solidFill>
                  <a:srgbClr val="002060"/>
                </a:solidFill>
              </a:rPr>
              <a:t>Les relations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1012945" y="4067724"/>
            <a:ext cx="19748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000" b="1" dirty="0" smtClean="0">
                <a:solidFill>
                  <a:srgbClr val="002060"/>
                </a:solidFill>
              </a:rPr>
              <a:t>Les instances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877982" y="5807017"/>
            <a:ext cx="805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</a:rPr>
              <a:t>   Le moteur d’inférence : </a:t>
            </a:r>
            <a:r>
              <a:rPr lang="fr-FR" sz="2000" b="1" dirty="0">
                <a:solidFill>
                  <a:schemeClr val="tx2">
                    <a:lumMod val="50000"/>
                  </a:schemeClr>
                </a:solidFill>
              </a:rPr>
              <a:t>E</a:t>
            </a:r>
            <a:r>
              <a:rPr lang="fr-FR" sz="2000" b="1" dirty="0" smtClean="0">
                <a:solidFill>
                  <a:schemeClr val="tx2">
                    <a:lumMod val="50000"/>
                  </a:schemeClr>
                </a:solidFill>
              </a:rPr>
              <a:t>nsemble des règles pour appliquer des raisonnements sur les données </a:t>
            </a:r>
          </a:p>
        </p:txBody>
      </p:sp>
      <p:grpSp>
        <p:nvGrpSpPr>
          <p:cNvPr id="2" name="Groupe 46"/>
          <p:cNvGrpSpPr/>
          <p:nvPr/>
        </p:nvGrpSpPr>
        <p:grpSpPr>
          <a:xfrm>
            <a:off x="899975" y="2403721"/>
            <a:ext cx="129593" cy="183115"/>
            <a:chOff x="6089650" y="2541588"/>
            <a:chExt cx="1524000" cy="1568450"/>
          </a:xfrm>
        </p:grpSpPr>
        <p:sp>
          <p:nvSpPr>
            <p:cNvPr id="22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23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24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25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26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3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31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32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33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34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5" name="Groupe 46"/>
          <p:cNvGrpSpPr/>
          <p:nvPr/>
        </p:nvGrpSpPr>
        <p:grpSpPr>
          <a:xfrm>
            <a:off x="858586" y="5935302"/>
            <a:ext cx="129593" cy="183115"/>
            <a:chOff x="6089650" y="2541588"/>
            <a:chExt cx="1524000" cy="1568450"/>
          </a:xfrm>
        </p:grpSpPr>
        <p:sp>
          <p:nvSpPr>
            <p:cNvPr id="36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37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38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39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40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6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42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43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44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45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sp>
        <p:nvSpPr>
          <p:cNvPr id="46" name="Ellipse 45"/>
          <p:cNvSpPr/>
          <p:nvPr/>
        </p:nvSpPr>
        <p:spPr>
          <a:xfrm>
            <a:off x="5057080" y="2799854"/>
            <a:ext cx="930272" cy="481172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 smtClean="0">
              <a:solidFill>
                <a:schemeClr val="bg1"/>
              </a:solidFill>
            </a:endParaRPr>
          </a:p>
          <a:p>
            <a:pPr algn="ctr"/>
            <a:r>
              <a:rPr lang="fr-FR" sz="1000" b="1" dirty="0" err="1" smtClean="0">
                <a:solidFill>
                  <a:schemeClr val="bg1"/>
                </a:solidFill>
              </a:rPr>
              <a:t>Thing</a:t>
            </a:r>
            <a:endParaRPr lang="fr-FR" sz="1000" b="1" dirty="0" smtClean="0">
              <a:solidFill>
                <a:schemeClr val="bg1"/>
              </a:solidFill>
            </a:endParaRPr>
          </a:p>
          <a:p>
            <a:pPr algn="ctr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7" name="Ellipse 46"/>
          <p:cNvSpPr/>
          <p:nvPr/>
        </p:nvSpPr>
        <p:spPr>
          <a:xfrm>
            <a:off x="3672563" y="3281026"/>
            <a:ext cx="961117" cy="442883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b="1" dirty="0" smtClean="0">
                <a:solidFill>
                  <a:schemeClr val="bg1"/>
                </a:solidFill>
              </a:rPr>
              <a:t>Service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48" name="Ellipse 47"/>
          <p:cNvSpPr/>
          <p:nvPr/>
        </p:nvSpPr>
        <p:spPr>
          <a:xfrm>
            <a:off x="6330027" y="3292976"/>
            <a:ext cx="973926" cy="481172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b="1" dirty="0" smtClean="0">
                <a:solidFill>
                  <a:schemeClr val="bg1"/>
                </a:solidFill>
              </a:rPr>
              <a:t>Location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49" name="Ellipse 48"/>
          <p:cNvSpPr/>
          <p:nvPr/>
        </p:nvSpPr>
        <p:spPr>
          <a:xfrm>
            <a:off x="4327528" y="4179813"/>
            <a:ext cx="795815" cy="464972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b="1" dirty="0" smtClean="0">
                <a:solidFill>
                  <a:schemeClr val="bg1"/>
                </a:solidFill>
              </a:rPr>
              <a:t>Switch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50" name="Ellipse 49"/>
          <p:cNvSpPr/>
          <p:nvPr/>
        </p:nvSpPr>
        <p:spPr>
          <a:xfrm>
            <a:off x="6671989" y="4285737"/>
            <a:ext cx="968559" cy="481172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b="1" dirty="0" err="1" smtClean="0">
                <a:solidFill>
                  <a:schemeClr val="bg1"/>
                </a:solidFill>
              </a:rPr>
              <a:t>Bedroom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51" name="Ellipse 50"/>
          <p:cNvSpPr/>
          <p:nvPr/>
        </p:nvSpPr>
        <p:spPr>
          <a:xfrm>
            <a:off x="3291413" y="5215702"/>
            <a:ext cx="845195" cy="39914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>
                <a:solidFill>
                  <a:schemeClr val="accent2">
                    <a:lumMod val="75000"/>
                  </a:schemeClr>
                </a:solidFill>
              </a:rPr>
              <a:t>Light 1</a:t>
            </a:r>
            <a:endParaRPr lang="fr-FR" sz="1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2" name="Ellipse 51"/>
          <p:cNvSpPr/>
          <p:nvPr/>
        </p:nvSpPr>
        <p:spPr>
          <a:xfrm>
            <a:off x="6741246" y="5195388"/>
            <a:ext cx="1071114" cy="419459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err="1" smtClean="0">
                <a:solidFill>
                  <a:schemeClr val="accent2">
                    <a:lumMod val="75000"/>
                  </a:schemeClr>
                </a:solidFill>
              </a:rPr>
              <a:t>Bedroom</a:t>
            </a:r>
            <a:r>
              <a:rPr lang="fr-FR" sz="1000" b="1" dirty="0" smtClean="0">
                <a:solidFill>
                  <a:schemeClr val="accent2">
                    <a:lumMod val="75000"/>
                  </a:schemeClr>
                </a:solidFill>
              </a:rPr>
              <a:t> Alice</a:t>
            </a:r>
            <a:endParaRPr lang="fr-FR" sz="10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54" name="Connecteur droit avec flèche 53"/>
          <p:cNvCxnSpPr/>
          <p:nvPr/>
        </p:nvCxnSpPr>
        <p:spPr>
          <a:xfrm flipH="1">
            <a:off x="4412156" y="3102100"/>
            <a:ext cx="703352" cy="22686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avec flèche 54"/>
          <p:cNvCxnSpPr/>
          <p:nvPr/>
        </p:nvCxnSpPr>
        <p:spPr>
          <a:xfrm>
            <a:off x="5969055" y="3102100"/>
            <a:ext cx="529392" cy="2854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avec flèche 55"/>
          <p:cNvCxnSpPr/>
          <p:nvPr/>
        </p:nvCxnSpPr>
        <p:spPr>
          <a:xfrm>
            <a:off x="4632069" y="3545102"/>
            <a:ext cx="1719876" cy="462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avec flèche 56"/>
          <p:cNvCxnSpPr/>
          <p:nvPr/>
        </p:nvCxnSpPr>
        <p:spPr>
          <a:xfrm flipH="1">
            <a:off x="3714010" y="3723909"/>
            <a:ext cx="264159" cy="4559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/>
          <p:cNvCxnSpPr/>
          <p:nvPr/>
        </p:nvCxnSpPr>
        <p:spPr>
          <a:xfrm>
            <a:off x="4260641" y="3733388"/>
            <a:ext cx="353623" cy="4302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8"/>
          <p:cNvCxnSpPr/>
          <p:nvPr/>
        </p:nvCxnSpPr>
        <p:spPr>
          <a:xfrm>
            <a:off x="6933866" y="3791323"/>
            <a:ext cx="118078" cy="52179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avec flèche 59"/>
          <p:cNvCxnSpPr/>
          <p:nvPr/>
        </p:nvCxnSpPr>
        <p:spPr>
          <a:xfrm>
            <a:off x="3616170" y="4684149"/>
            <a:ext cx="56393" cy="5112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avec flèche 60"/>
          <p:cNvCxnSpPr>
            <a:endCxn id="52" idx="0"/>
          </p:cNvCxnSpPr>
          <p:nvPr/>
        </p:nvCxnSpPr>
        <p:spPr>
          <a:xfrm>
            <a:off x="7218739" y="4792158"/>
            <a:ext cx="58064" cy="4032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avec flèche 61"/>
          <p:cNvCxnSpPr/>
          <p:nvPr/>
        </p:nvCxnSpPr>
        <p:spPr>
          <a:xfrm>
            <a:off x="4153121" y="5444523"/>
            <a:ext cx="2677165" cy="640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5123343" y="3545102"/>
            <a:ext cx="101506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err="1" smtClean="0">
                <a:solidFill>
                  <a:schemeClr val="accent1"/>
                </a:solidFill>
              </a:rPr>
              <a:t>hasLocation</a:t>
            </a:r>
            <a:endParaRPr lang="fr-FR" sz="1000" dirty="0"/>
          </a:p>
        </p:txBody>
      </p:sp>
      <p:sp>
        <p:nvSpPr>
          <p:cNvPr id="64" name="Rectangle 63"/>
          <p:cNvSpPr/>
          <p:nvPr/>
        </p:nvSpPr>
        <p:spPr>
          <a:xfrm rot="18095917">
            <a:off x="3333074" y="3759829"/>
            <a:ext cx="6789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err="1" smtClean="0">
                <a:solidFill>
                  <a:schemeClr val="accent1"/>
                </a:solidFill>
              </a:rPr>
              <a:t>SubClass</a:t>
            </a:r>
            <a:endParaRPr lang="fr-FR" sz="1000" dirty="0"/>
          </a:p>
        </p:txBody>
      </p:sp>
      <p:sp>
        <p:nvSpPr>
          <p:cNvPr id="65" name="Rectangle 64"/>
          <p:cNvSpPr/>
          <p:nvPr/>
        </p:nvSpPr>
        <p:spPr>
          <a:xfrm rot="2997177">
            <a:off x="4304329" y="3797834"/>
            <a:ext cx="65870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err="1" smtClean="0">
                <a:solidFill>
                  <a:schemeClr val="accent1"/>
                </a:solidFill>
              </a:rPr>
              <a:t>SubClass</a:t>
            </a:r>
            <a:endParaRPr lang="fr-FR" sz="1000" dirty="0"/>
          </a:p>
        </p:txBody>
      </p:sp>
      <p:sp>
        <p:nvSpPr>
          <p:cNvPr id="66" name="Rectangle 65"/>
          <p:cNvSpPr/>
          <p:nvPr/>
        </p:nvSpPr>
        <p:spPr>
          <a:xfrm rot="4286072">
            <a:off x="6801382" y="3945794"/>
            <a:ext cx="73117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err="1" smtClean="0">
                <a:solidFill>
                  <a:schemeClr val="accent1"/>
                </a:solidFill>
              </a:rPr>
              <a:t>SubClass</a:t>
            </a:r>
            <a:endParaRPr lang="fr-FR" sz="1000" dirty="0"/>
          </a:p>
        </p:txBody>
      </p:sp>
      <p:sp>
        <p:nvSpPr>
          <p:cNvPr id="67" name="Rectangle 66"/>
          <p:cNvSpPr/>
          <p:nvPr/>
        </p:nvSpPr>
        <p:spPr>
          <a:xfrm rot="20338093">
            <a:off x="4293547" y="2930488"/>
            <a:ext cx="69363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err="1" smtClean="0">
                <a:solidFill>
                  <a:schemeClr val="accent1"/>
                </a:solidFill>
              </a:rPr>
              <a:t>subClass</a:t>
            </a:r>
            <a:endParaRPr lang="fr-FR" sz="1000" dirty="0"/>
          </a:p>
        </p:txBody>
      </p:sp>
      <p:sp>
        <p:nvSpPr>
          <p:cNvPr id="68" name="Rectangle 67"/>
          <p:cNvSpPr/>
          <p:nvPr/>
        </p:nvSpPr>
        <p:spPr>
          <a:xfrm rot="4993045">
            <a:off x="3481930" y="4842028"/>
            <a:ext cx="58167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smtClean="0">
                <a:solidFill>
                  <a:schemeClr val="accent1"/>
                </a:solidFill>
              </a:rPr>
              <a:t>Type</a:t>
            </a:r>
            <a:endParaRPr lang="fr-FR" sz="1000" dirty="0"/>
          </a:p>
        </p:txBody>
      </p:sp>
      <p:sp>
        <p:nvSpPr>
          <p:cNvPr id="69" name="Rectangle 68"/>
          <p:cNvSpPr/>
          <p:nvPr/>
        </p:nvSpPr>
        <p:spPr>
          <a:xfrm rot="242791">
            <a:off x="5263745" y="5491736"/>
            <a:ext cx="107145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err="1">
                <a:solidFill>
                  <a:schemeClr val="accent2">
                    <a:lumMod val="75000"/>
                  </a:schemeClr>
                </a:solidFill>
              </a:rPr>
              <a:t>h</a:t>
            </a:r>
            <a:r>
              <a:rPr lang="fr-FR" sz="1000" b="1" dirty="0" err="1" smtClean="0">
                <a:solidFill>
                  <a:schemeClr val="accent2">
                    <a:lumMod val="75000"/>
                  </a:schemeClr>
                </a:solidFill>
              </a:rPr>
              <a:t>asLocation</a:t>
            </a:r>
            <a:endParaRPr lang="fr-FR" sz="1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 rot="1842512">
            <a:off x="5970144" y="2978990"/>
            <a:ext cx="72439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err="1" smtClean="0">
                <a:solidFill>
                  <a:schemeClr val="accent1"/>
                </a:solidFill>
              </a:rPr>
              <a:t>subClass</a:t>
            </a:r>
            <a:endParaRPr lang="fr-FR" sz="1000" dirty="0"/>
          </a:p>
        </p:txBody>
      </p:sp>
      <p:sp>
        <p:nvSpPr>
          <p:cNvPr id="71" name="Ellipse 70"/>
          <p:cNvSpPr/>
          <p:nvPr/>
        </p:nvSpPr>
        <p:spPr>
          <a:xfrm>
            <a:off x="4656755" y="4974192"/>
            <a:ext cx="917507" cy="34286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>
                <a:solidFill>
                  <a:schemeClr val="accent2">
                    <a:lumMod val="75000"/>
                  </a:schemeClr>
                </a:solidFill>
              </a:rPr>
              <a:t>Switch 1</a:t>
            </a:r>
            <a:endParaRPr lang="fr-FR" sz="10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72" name="Connecteur droit avec flèche 71"/>
          <p:cNvCxnSpPr/>
          <p:nvPr/>
        </p:nvCxnSpPr>
        <p:spPr>
          <a:xfrm>
            <a:off x="4771906" y="4647613"/>
            <a:ext cx="233553" cy="3360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avec flèche 72"/>
          <p:cNvCxnSpPr>
            <a:endCxn id="52" idx="2"/>
          </p:cNvCxnSpPr>
          <p:nvPr/>
        </p:nvCxnSpPr>
        <p:spPr>
          <a:xfrm>
            <a:off x="5574262" y="5212150"/>
            <a:ext cx="1166984" cy="1929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 rot="593233">
            <a:off x="5709536" y="5007679"/>
            <a:ext cx="9244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err="1" smtClean="0">
                <a:solidFill>
                  <a:schemeClr val="accent2">
                    <a:lumMod val="75000"/>
                  </a:schemeClr>
                </a:solidFill>
              </a:rPr>
              <a:t>hasLocation</a:t>
            </a:r>
            <a:endParaRPr lang="fr-FR" sz="1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 rot="3432362">
            <a:off x="4796807" y="4693081"/>
            <a:ext cx="5205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smtClean="0">
                <a:solidFill>
                  <a:schemeClr val="accent1"/>
                </a:solidFill>
              </a:rPr>
              <a:t>Type</a:t>
            </a:r>
            <a:endParaRPr lang="fr-FR" sz="1000" dirty="0"/>
          </a:p>
        </p:txBody>
      </p:sp>
      <p:sp>
        <p:nvSpPr>
          <p:cNvPr id="76" name="Rectangle 75"/>
          <p:cNvSpPr/>
          <p:nvPr/>
        </p:nvSpPr>
        <p:spPr>
          <a:xfrm rot="4557291">
            <a:off x="7224328" y="4860506"/>
            <a:ext cx="52568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b="1" dirty="0" smtClean="0">
                <a:solidFill>
                  <a:schemeClr val="accent1"/>
                </a:solidFill>
              </a:rPr>
              <a:t>Type</a:t>
            </a:r>
            <a:endParaRPr lang="fr-FR" sz="1000" dirty="0"/>
          </a:p>
        </p:txBody>
      </p:sp>
      <p:sp>
        <p:nvSpPr>
          <p:cNvPr id="77" name="Ellipse 76"/>
          <p:cNvSpPr/>
          <p:nvPr/>
        </p:nvSpPr>
        <p:spPr>
          <a:xfrm>
            <a:off x="3234669" y="4202977"/>
            <a:ext cx="775922" cy="481172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b="1" dirty="0" smtClean="0">
                <a:solidFill>
                  <a:schemeClr val="bg1"/>
                </a:solidFill>
              </a:rPr>
              <a:t>Light</a:t>
            </a:r>
            <a:endParaRPr lang="fr-FR" sz="1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 animBg="1"/>
      <p:bldP spid="74" grpId="0"/>
      <p:bldP spid="75" grpId="0"/>
      <p:bldP spid="76" grpId="0"/>
      <p:bldP spid="7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5"/>
          <p:cNvSpPr/>
          <p:nvPr/>
        </p:nvSpPr>
        <p:spPr>
          <a:xfrm>
            <a:off x="519788" y="1648360"/>
            <a:ext cx="8490272" cy="4741986"/>
          </a:xfrm>
          <a:prstGeom prst="roundRect">
            <a:avLst>
              <a:gd name="adj" fmla="val 1226"/>
            </a:avLst>
          </a:prstGeom>
          <a:solidFill>
            <a:schemeClr val="bg1"/>
          </a:solidFill>
          <a:ln w="76200">
            <a:solidFill>
              <a:srgbClr val="BDD8F3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perspectiveContrastingRightFacing">
              <a:rot lat="170509" lon="20736677" rev="117141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539552" y="1916832"/>
            <a:ext cx="78488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lang="fr-FR" sz="19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0" y="0"/>
            <a:ext cx="9144000" cy="113877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endParaRPr lang="fr-FR" sz="1600" b="1" i="1" cap="all" dirty="0" smtClean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fr-FR" sz="3600" b="1" i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Annotations</a:t>
            </a:r>
          </a:p>
          <a:p>
            <a:pPr lvl="0" algn="ctr"/>
            <a:endParaRPr lang="fr-FR" sz="1600" b="1" i="1" cap="all" dirty="0" smtClean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8697025" y="6119629"/>
            <a:ext cx="4187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7</a:t>
            </a:r>
            <a:endParaRPr lang="fr-FR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11560" y="1925354"/>
            <a:ext cx="85805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rgbClr val="0070C0"/>
                </a:solidFill>
              </a:rPr>
              <a:t>  Types des annotations :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115616" y="2570197"/>
            <a:ext cx="836449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rgbClr val="002060"/>
                </a:solidFill>
              </a:rPr>
              <a:t> Statique : nom, type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115616" y="3062640"/>
            <a:ext cx="836449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rgbClr val="002060"/>
                </a:solidFill>
              </a:rPr>
              <a:t> Dynamique : localisation (cas d’un dispositif mobile) </a:t>
            </a:r>
          </a:p>
        </p:txBody>
      </p:sp>
      <p:grpSp>
        <p:nvGrpSpPr>
          <p:cNvPr id="10" name="Groupe 46"/>
          <p:cNvGrpSpPr/>
          <p:nvPr/>
        </p:nvGrpSpPr>
        <p:grpSpPr>
          <a:xfrm>
            <a:off x="1046561" y="2704360"/>
            <a:ext cx="129593" cy="183115"/>
            <a:chOff x="6089650" y="2541588"/>
            <a:chExt cx="1524000" cy="1568450"/>
          </a:xfrm>
        </p:grpSpPr>
        <p:sp>
          <p:nvSpPr>
            <p:cNvPr id="11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3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14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5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16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17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18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19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20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21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22" name="Groupe 46"/>
          <p:cNvGrpSpPr/>
          <p:nvPr/>
        </p:nvGrpSpPr>
        <p:grpSpPr>
          <a:xfrm>
            <a:off x="1050819" y="3228798"/>
            <a:ext cx="129593" cy="183115"/>
            <a:chOff x="6089650" y="2541588"/>
            <a:chExt cx="1524000" cy="1568450"/>
          </a:xfrm>
        </p:grpSpPr>
        <p:sp>
          <p:nvSpPr>
            <p:cNvPr id="23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24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25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26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27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28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29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30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31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32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sp>
        <p:nvSpPr>
          <p:cNvPr id="33" name="ZoneTexte 32"/>
          <p:cNvSpPr txBox="1"/>
          <p:nvPr/>
        </p:nvSpPr>
        <p:spPr>
          <a:xfrm>
            <a:off x="755576" y="4025702"/>
            <a:ext cx="858052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rgbClr val="0070C0"/>
                </a:solidFill>
              </a:rPr>
              <a:t> Associées : 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1331639" y="4581128"/>
            <a:ext cx="818123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rgbClr val="002060"/>
                </a:solidFill>
              </a:rPr>
              <a:t>Au dispositif : localisation</a:t>
            </a:r>
          </a:p>
        </p:txBody>
      </p:sp>
      <p:sp>
        <p:nvSpPr>
          <p:cNvPr id="35" name="ZoneTexte 34"/>
          <p:cNvSpPr txBox="1"/>
          <p:nvPr/>
        </p:nvSpPr>
        <p:spPr>
          <a:xfrm>
            <a:off x="1331639" y="5090523"/>
            <a:ext cx="82145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rgbClr val="002060"/>
                </a:solidFill>
              </a:rPr>
              <a:t>Aux services du dispositif : qualité de service (</a:t>
            </a:r>
            <a:r>
              <a:rPr lang="fr-FR" sz="2600" b="1" dirty="0" err="1" smtClean="0">
                <a:solidFill>
                  <a:srgbClr val="002060"/>
                </a:solidFill>
              </a:rPr>
              <a:t>QoS</a:t>
            </a:r>
            <a:r>
              <a:rPr lang="fr-FR" sz="2600" b="1" dirty="0" smtClean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1331639" y="5629528"/>
            <a:ext cx="831420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rgbClr val="002060"/>
                </a:solidFill>
              </a:rPr>
              <a:t>Au domaine d’application : autres dispositifs</a:t>
            </a:r>
          </a:p>
        </p:txBody>
      </p:sp>
      <p:grpSp>
        <p:nvGrpSpPr>
          <p:cNvPr id="37" name="Groupe 46"/>
          <p:cNvGrpSpPr/>
          <p:nvPr/>
        </p:nvGrpSpPr>
        <p:grpSpPr>
          <a:xfrm>
            <a:off x="1130592" y="4735791"/>
            <a:ext cx="129593" cy="183115"/>
            <a:chOff x="6089650" y="2541588"/>
            <a:chExt cx="1524000" cy="1568450"/>
          </a:xfrm>
        </p:grpSpPr>
        <p:sp>
          <p:nvSpPr>
            <p:cNvPr id="38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39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40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41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42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43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44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45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46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47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49" name="Groupe 46"/>
          <p:cNvGrpSpPr/>
          <p:nvPr/>
        </p:nvGrpSpPr>
        <p:grpSpPr>
          <a:xfrm>
            <a:off x="1130862" y="5245186"/>
            <a:ext cx="129593" cy="183115"/>
            <a:chOff x="6089650" y="2541588"/>
            <a:chExt cx="1524000" cy="1568450"/>
          </a:xfrm>
        </p:grpSpPr>
        <p:sp>
          <p:nvSpPr>
            <p:cNvPr id="50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51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52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54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55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56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57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58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59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60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61" name="Groupe 46"/>
          <p:cNvGrpSpPr/>
          <p:nvPr/>
        </p:nvGrpSpPr>
        <p:grpSpPr>
          <a:xfrm>
            <a:off x="1131132" y="5784191"/>
            <a:ext cx="129593" cy="183115"/>
            <a:chOff x="6089650" y="2541588"/>
            <a:chExt cx="1524000" cy="1568450"/>
          </a:xfrm>
        </p:grpSpPr>
        <p:sp>
          <p:nvSpPr>
            <p:cNvPr id="62" name="Oval 31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tint val="0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tint val="0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63" name="Oval 32"/>
            <p:cNvSpPr>
              <a:spLocks noChangeArrowheads="1"/>
            </p:cNvSpPr>
            <p:nvPr/>
          </p:nvSpPr>
          <p:spPr bwMode="gray">
            <a:xfrm>
              <a:off x="6089650" y="2541588"/>
              <a:ext cx="1524000" cy="1568450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alpha val="32001"/>
                  </a:srgbClr>
                </a:gs>
                <a:gs pos="100000">
                  <a:srgbClr val="3399FF">
                    <a:gamma/>
                    <a:shade val="0"/>
                    <a:invGamma/>
                    <a:alpha val="89999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fr-FR"/>
            </a:p>
          </p:txBody>
        </p:sp>
        <p:sp>
          <p:nvSpPr>
            <p:cNvPr id="64" name="Oval 33"/>
            <p:cNvSpPr>
              <a:spLocks noChangeArrowheads="1"/>
            </p:cNvSpPr>
            <p:nvPr/>
          </p:nvSpPr>
          <p:spPr bwMode="gray">
            <a:xfrm>
              <a:off x="6191250" y="2644775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54118"/>
                    <a:invGamma/>
                  </a:srgbClr>
                </a:gs>
                <a:gs pos="50000">
                  <a:srgbClr val="3399FF"/>
                </a:gs>
                <a:gs pos="100000">
                  <a:srgbClr val="3399FF">
                    <a:gamma/>
                    <a:shade val="54118"/>
                    <a:invGamma/>
                  </a:srgb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65" name="Oval 34"/>
            <p:cNvSpPr>
              <a:spLocks noChangeArrowheads="1"/>
            </p:cNvSpPr>
            <p:nvPr/>
          </p:nvSpPr>
          <p:spPr bwMode="gray">
            <a:xfrm>
              <a:off x="6192838" y="2647950"/>
              <a:ext cx="1323975" cy="1362075"/>
            </a:xfrm>
            <a:prstGeom prst="ellipse">
              <a:avLst/>
            </a:prstGeom>
            <a:gradFill rotWithShape="1">
              <a:gsLst>
                <a:gs pos="0">
                  <a:srgbClr val="3399FF">
                    <a:gamma/>
                    <a:shade val="63529"/>
                    <a:invGamma/>
                  </a:srgbClr>
                </a:gs>
                <a:gs pos="100000">
                  <a:srgbClr val="3399FF">
                    <a:alpha val="0"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sp>
          <p:nvSpPr>
            <p:cNvPr id="66" name="Oval 35"/>
            <p:cNvSpPr>
              <a:spLocks noChangeArrowheads="1"/>
            </p:cNvSpPr>
            <p:nvPr/>
          </p:nvSpPr>
          <p:spPr bwMode="gray">
            <a:xfrm>
              <a:off x="6256338" y="2713038"/>
              <a:ext cx="1192212" cy="1225550"/>
            </a:xfrm>
            <a:prstGeom prst="ellipse">
              <a:avLst/>
            </a:prstGeom>
            <a:solidFill>
              <a:srgbClr val="000000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fr-FR"/>
            </a:p>
          </p:txBody>
        </p:sp>
        <p:grpSp>
          <p:nvGrpSpPr>
            <p:cNvPr id="67" name="Group 36"/>
            <p:cNvGrpSpPr>
              <a:grpSpLocks/>
            </p:cNvGrpSpPr>
            <p:nvPr/>
          </p:nvGrpSpPr>
          <p:grpSpPr bwMode="auto">
            <a:xfrm>
              <a:off x="6275388" y="2732088"/>
              <a:ext cx="1155700" cy="1189037"/>
              <a:chOff x="4166" y="1706"/>
              <a:chExt cx="1252" cy="1252"/>
            </a:xfrm>
          </p:grpSpPr>
          <p:sp>
            <p:nvSpPr>
              <p:cNvPr id="68" name="Oval 37"/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69" name="Oval 38"/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70" name="Oval 39"/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  <p:sp>
            <p:nvSpPr>
              <p:cNvPr id="71" name="Oval 40"/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7978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5"/>
          <p:cNvSpPr/>
          <p:nvPr/>
        </p:nvSpPr>
        <p:spPr>
          <a:xfrm>
            <a:off x="539552" y="1772815"/>
            <a:ext cx="8490272" cy="4669979"/>
          </a:xfrm>
          <a:prstGeom prst="roundRect">
            <a:avLst>
              <a:gd name="adj" fmla="val 1226"/>
            </a:avLst>
          </a:prstGeom>
          <a:solidFill>
            <a:schemeClr val="bg1"/>
          </a:solidFill>
          <a:ln w="76200">
            <a:solidFill>
              <a:srgbClr val="BDD8F3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  <a:scene3d>
            <a:camera prst="perspectiveContrastingRightFacing">
              <a:rot lat="170509" lon="20736677" rev="117141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539552" y="1916832"/>
            <a:ext cx="78488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lang="fr-FR" sz="1900" dirty="0" smtClean="0">
              <a:solidFill>
                <a:schemeClr val="accent1">
                  <a:lumMod val="75000"/>
                </a:schemeClr>
              </a:solidFill>
              <a:latin typeface="Cooper Black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endParaRPr lang="fr-FR" sz="1600" b="1" i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fr-FR" sz="3600" b="1" i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apparition des services pour dispositifs</a:t>
            </a:r>
          </a:p>
        </p:txBody>
      </p:sp>
      <p:sp>
        <p:nvSpPr>
          <p:cNvPr id="48" name="Rectangle 47"/>
          <p:cNvSpPr/>
          <p:nvPr/>
        </p:nvSpPr>
        <p:spPr>
          <a:xfrm>
            <a:off x="8697025" y="6119629"/>
            <a:ext cx="4187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fr-FR" sz="36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8</a:t>
            </a:r>
            <a:endParaRPr lang="fr-FR" sz="3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6" name="Picture 2" descr="C:\Users\Namia\Desktop\Rapport Rahma\flat,550x550,075,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708920"/>
            <a:ext cx="4353777" cy="2572424"/>
          </a:xfrm>
          <a:prstGeom prst="rect">
            <a:avLst/>
          </a:prstGeom>
          <a:noFill/>
        </p:spPr>
      </p:pic>
      <p:pic>
        <p:nvPicPr>
          <p:cNvPr id="1032" name="Picture 8" descr="C:\Users\Namia\Desktop\Rapport Rahma\Trans\Gluehlampe_01_KMJ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1619671" y="2866915"/>
            <a:ext cx="367557" cy="490076"/>
          </a:xfrm>
          <a:prstGeom prst="rect">
            <a:avLst/>
          </a:prstGeom>
          <a:noFill/>
        </p:spPr>
      </p:pic>
      <p:pic>
        <p:nvPicPr>
          <p:cNvPr id="1035" name="Picture 11" descr="C:\Users\Namia\Desktop\Rapport Rahma\Trans\reveil-ecran-blanc-lc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4999050"/>
            <a:ext cx="504056" cy="302158"/>
          </a:xfrm>
          <a:prstGeom prst="rect">
            <a:avLst/>
          </a:prstGeom>
          <a:noFill/>
        </p:spPr>
      </p:pic>
      <p:pic>
        <p:nvPicPr>
          <p:cNvPr id="1036" name="Picture 12" descr="C:\Users\Namia\Desktop\Rapport Rahma\Trans\images (2).jpg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4788024" y="2708920"/>
            <a:ext cx="3672407" cy="2592288"/>
          </a:xfrm>
          <a:prstGeom prst="rect">
            <a:avLst/>
          </a:prstGeom>
          <a:noFill/>
        </p:spPr>
      </p:pic>
      <p:pic>
        <p:nvPicPr>
          <p:cNvPr id="1039" name="Picture 15" descr="C:\Users\Namia\Desktop\Rapport Rahma\Trans\Sans-titre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930013">
            <a:off x="4730709" y="3697758"/>
            <a:ext cx="1327386" cy="1142675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</p:pic>
      <p:pic>
        <p:nvPicPr>
          <p:cNvPr id="30" name="Picture 8" descr="C:\Users\Namia\Desktop\Rapport Rahma\Trans\Gluehlampe_01_KMJ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6436691" y="2794908"/>
            <a:ext cx="367557" cy="490076"/>
          </a:xfrm>
          <a:prstGeom prst="rect">
            <a:avLst/>
          </a:prstGeom>
          <a:noFill/>
        </p:spPr>
      </p:pic>
      <p:pic>
        <p:nvPicPr>
          <p:cNvPr id="1040" name="Picture 16" descr="C:\Users\Namia\Desktop\Rapport Rahma\Trans\1371741050-74857300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47864" y="3789040"/>
            <a:ext cx="360040" cy="360040"/>
          </a:xfrm>
          <a:prstGeom prst="rect">
            <a:avLst/>
          </a:prstGeom>
          <a:noFill/>
        </p:spPr>
      </p:pic>
      <p:pic>
        <p:nvPicPr>
          <p:cNvPr id="1041" name="Picture 17" descr="C:\Users\Namia\Desktop\Rapport Rahma\Trans\Off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339752" y="3698660"/>
            <a:ext cx="144016" cy="251295"/>
          </a:xfrm>
          <a:prstGeom prst="rect">
            <a:avLst/>
          </a:prstGeom>
          <a:noFill/>
        </p:spPr>
      </p:pic>
      <p:pic>
        <p:nvPicPr>
          <p:cNvPr id="33" name="Picture 17" descr="C:\Users\Namia\Desktop\Rapport Rahma\Trans\Off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08304" y="4005064"/>
            <a:ext cx="144016" cy="251295"/>
          </a:xfrm>
          <a:prstGeom prst="rect">
            <a:avLst/>
          </a:prstGeom>
          <a:noFill/>
        </p:spPr>
      </p:pic>
      <p:sp>
        <p:nvSpPr>
          <p:cNvPr id="34" name="ZoneTexte 33"/>
          <p:cNvSpPr txBox="1"/>
          <p:nvPr/>
        </p:nvSpPr>
        <p:spPr>
          <a:xfrm>
            <a:off x="5940152" y="234888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002060"/>
                </a:solidFill>
              </a:rPr>
              <a:t>Livingroom</a:t>
            </a:r>
            <a:endParaRPr lang="fr-FR" b="1" dirty="0" smtClean="0">
              <a:solidFill>
                <a:srgbClr val="002060"/>
              </a:solidFill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4355976" y="299695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002060"/>
                </a:solidFill>
              </a:rPr>
              <a:t>Livingroom</a:t>
            </a:r>
            <a:endParaRPr lang="fr-FR" b="1" dirty="0" smtClean="0">
              <a:solidFill>
                <a:srgbClr val="002060"/>
              </a:solidFill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6876256" y="3573016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err="1" smtClean="0">
                <a:solidFill>
                  <a:srgbClr val="002060"/>
                </a:solidFill>
              </a:rPr>
              <a:t>Livingroom</a:t>
            </a:r>
            <a:endParaRPr lang="fr-FR" sz="1600" b="1" dirty="0" smtClean="0">
              <a:solidFill>
                <a:srgbClr val="002060"/>
              </a:solidFill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1907704" y="3284984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err="1" smtClean="0">
                <a:solidFill>
                  <a:srgbClr val="002060"/>
                </a:solidFill>
              </a:rPr>
              <a:t>Bedroom</a:t>
            </a:r>
            <a:endParaRPr lang="fr-FR" sz="1600" b="1" dirty="0" smtClean="0">
              <a:solidFill>
                <a:srgbClr val="002060"/>
              </a:solidFill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1259632" y="242088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rgbClr val="002060"/>
                </a:solidFill>
              </a:rPr>
              <a:t>Bedroom</a:t>
            </a:r>
            <a:endParaRPr lang="fr-FR" b="1" dirty="0" smtClean="0">
              <a:solidFill>
                <a:srgbClr val="002060"/>
              </a:solidFill>
            </a:endParaRPr>
          </a:p>
        </p:txBody>
      </p:sp>
      <p:sp>
        <p:nvSpPr>
          <p:cNvPr id="39" name="ZoneTexte 38"/>
          <p:cNvSpPr txBox="1"/>
          <p:nvPr/>
        </p:nvSpPr>
        <p:spPr>
          <a:xfrm>
            <a:off x="3131840" y="3356992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err="1" smtClean="0">
                <a:solidFill>
                  <a:srgbClr val="002060"/>
                </a:solidFill>
              </a:rPr>
              <a:t>Bedroom</a:t>
            </a:r>
            <a:endParaRPr lang="fr-FR" sz="1400" b="1" dirty="0" smtClean="0">
              <a:solidFill>
                <a:srgbClr val="002060"/>
              </a:solidFill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1691680" y="4581128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err="1" smtClean="0">
                <a:solidFill>
                  <a:srgbClr val="002060"/>
                </a:solidFill>
              </a:rPr>
              <a:t>Bedroom</a:t>
            </a:r>
            <a:endParaRPr lang="fr-FR" sz="16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01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3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04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04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03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03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6611</TotalTime>
  <Words>739</Words>
  <Application>Microsoft Office PowerPoint</Application>
  <PresentationFormat>Affichage à l'écran (4:3)</PresentationFormat>
  <Paragraphs>302</Paragraphs>
  <Slides>19</Slides>
  <Notes>19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Introduction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User</dc:creator>
  <cp:lastModifiedBy>Rahma</cp:lastModifiedBy>
  <cp:revision>907</cp:revision>
  <dcterms:created xsi:type="dcterms:W3CDTF">2012-11-20T09:39:29Z</dcterms:created>
  <dcterms:modified xsi:type="dcterms:W3CDTF">2014-09-10T15:48:57Z</dcterms:modified>
</cp:coreProperties>
</file>