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7"/>
  </p:notesMasterIdLst>
  <p:handoutMasterIdLst>
    <p:handoutMasterId r:id="rId28"/>
  </p:handoutMasterIdLst>
  <p:sldIdLst>
    <p:sldId id="269" r:id="rId3"/>
    <p:sldId id="779" r:id="rId4"/>
    <p:sldId id="756" r:id="rId5"/>
    <p:sldId id="774" r:id="rId6"/>
    <p:sldId id="776" r:id="rId7"/>
    <p:sldId id="775" r:id="rId8"/>
    <p:sldId id="777" r:id="rId9"/>
    <p:sldId id="778" r:id="rId10"/>
    <p:sldId id="758" r:id="rId11"/>
    <p:sldId id="780" r:id="rId12"/>
    <p:sldId id="759" r:id="rId13"/>
    <p:sldId id="760" r:id="rId14"/>
    <p:sldId id="761" r:id="rId15"/>
    <p:sldId id="762" r:id="rId16"/>
    <p:sldId id="763" r:id="rId17"/>
    <p:sldId id="764" r:id="rId18"/>
    <p:sldId id="765" r:id="rId19"/>
    <p:sldId id="766" r:id="rId20"/>
    <p:sldId id="767" r:id="rId21"/>
    <p:sldId id="768" r:id="rId22"/>
    <p:sldId id="769" r:id="rId23"/>
    <p:sldId id="770" r:id="rId24"/>
    <p:sldId id="781" r:id="rId25"/>
    <p:sldId id="771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5D5D"/>
    <a:srgbClr val="E20000"/>
    <a:srgbClr val="CC0000"/>
    <a:srgbClr val="D4D4D4"/>
    <a:srgbClr val="EA0000"/>
    <a:srgbClr val="D3D3D3"/>
    <a:srgbClr val="CDCDCD"/>
    <a:srgbClr val="CBCBCB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85" autoAdjust="0"/>
  </p:normalViewPr>
  <p:slideViewPr>
    <p:cSldViewPr>
      <p:cViewPr varScale="1">
        <p:scale>
          <a:sx n="100" d="100"/>
          <a:sy n="100" d="100"/>
        </p:scale>
        <p:origin x="-1944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086CAD4-4E54-46B4-930C-DC31C3E27286}" type="datetimeFigureOut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Jean-Yves tigli - tigli@polytech.unice.fr - www.tigli.fr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F24DE0B-F0BE-4FF2-B543-139326B7485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79BF86C-A872-4BD5-9824-D5AED58565F5}" type="datetimeFigureOut">
              <a:rPr lang="en-US"/>
              <a:pPr>
                <a:defRPr/>
              </a:pPr>
              <a:t>3/10/2014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n-US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Jean-Yves tigli - tigli@polytech.unice.fr - www.tigli.fr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C3608AC-66BB-4711-8730-8B7505CF6A6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smtClean="0"/>
              <a:t>My introduction</a:t>
            </a:r>
          </a:p>
          <a:p>
            <a:pPr eaLnBrk="1" hangingPunct="1">
              <a:spcBef>
                <a:spcPct val="0"/>
              </a:spcBef>
            </a:pPr>
            <a:endParaRPr lang="fr-FR" smtClean="0"/>
          </a:p>
          <a:p>
            <a:pPr eaLnBrk="1" hangingPunct="1">
              <a:spcBef>
                <a:spcPct val="0"/>
              </a:spcBef>
            </a:pPr>
            <a:r>
              <a:rPr lang="fr-FR" smtClean="0"/>
              <a:t>1 sentence in french for SI students</a:t>
            </a:r>
          </a:p>
          <a:p>
            <a:pPr eaLnBrk="1" hangingPunct="1">
              <a:spcBef>
                <a:spcPct val="0"/>
              </a:spcBef>
            </a:pPr>
            <a:endParaRPr lang="fr-FR" smtClean="0"/>
          </a:p>
          <a:p>
            <a:pPr eaLnBrk="1" hangingPunct="1">
              <a:spcBef>
                <a:spcPct val="0"/>
              </a:spcBef>
            </a:pPr>
            <a:r>
              <a:rPr lang="fr-FR" smtClean="0"/>
              <a:t>Apology for my english</a:t>
            </a:r>
          </a:p>
        </p:txBody>
      </p:sp>
      <p:sp>
        <p:nvSpPr>
          <p:cNvPr id="6144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322F4D-953D-4473-8ACE-B443ACF0BD1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1025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1026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noFill/>
          <a:ln/>
        </p:spPr>
      </p:sp>
      <p:sp>
        <p:nvSpPr>
          <p:cNvPr id="120835" name="Rectangle 1027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049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2050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1025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1026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1025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1026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méthodes HTTP utilisées</a:t>
            </a:r>
            <a:r>
              <a:rPr lang="fr-FR" baseline="0" dirty="0" smtClean="0"/>
              <a:t> dépendent de la sémantique de l’opération à effectuer (GET ou POST).</a:t>
            </a:r>
          </a:p>
          <a:p>
            <a:endParaRPr lang="fr-FR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A noter que chaque ressource a sa propre URL;</a:t>
            </a:r>
            <a:r>
              <a:rPr lang="fr-FR" baseline="0" dirty="0" smtClean="0"/>
              <a:t> par exemple: </a:t>
            </a:r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http://www.parts-depot.com/parts pour récupérer la liste des Pièces détachées. A noter que la manière dont le service web génère cette liste de pièce est complètement transparente pour le client (</a:t>
            </a:r>
            <a:r>
              <a:rPr lang="fr-FR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loose</a:t>
            </a:r>
            <a:r>
              <a:rPr lang="fr-FR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coupling</a:t>
            </a:r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</a:p>
          <a:p>
            <a:endParaRPr lang="fr-FR" dirty="0" smtClean="0"/>
          </a:p>
          <a:p>
            <a:r>
              <a:rPr lang="fr-FR" dirty="0" smtClean="0"/>
              <a:t>Le Service Web peut laisser</a:t>
            </a:r>
            <a:r>
              <a:rPr lang="fr-FR" baseline="0" dirty="0" smtClean="0"/>
              <a:t> le choix au client du format pour récupérer les données: en ajoutant par exemple des attributs à l’adresse</a:t>
            </a:r>
            <a:endParaRPr lang="fr-F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http://www.parts-depot.com/parts?flavor=xml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6B2699-0384-4601-BA91-BA2D6F205B86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Tous les messages SOAP utilisent la méthode POST de HTTP</a:t>
            </a:r>
            <a:endParaRPr lang="fr-FR" noProof="0" dirty="0" smtClean="0"/>
          </a:p>
          <a:p>
            <a:endParaRPr lang="fr-FR" sz="1200" kern="1200" baseline="0" noProof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sz="12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noter que toutes les URL sont les même (URL 1) quelles que soient les transactions. Le serveur SOAP </a:t>
            </a:r>
            <a:r>
              <a:rPr lang="fr-FR" sz="1200" kern="1200" baseline="0" noProof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parse</a:t>
            </a:r>
            <a:r>
              <a:rPr lang="fr-FR" sz="12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les messages SOAP afin de détermine quelle méthode est invoquée.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6B2699-0384-4601-BA91-BA2D6F205B86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2013-2014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Application Réparties  – SI4   Jean-Yves tigli - tigli@polytech.unice.fr - www.tigli.fr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41FC5-BEC3-4B17-A474-4A75C54FDC14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2013-2014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Application Réparties  – SI4   Jean-Yves tigli - tigli@polytech.unice.fr - www.tigli.fr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8B35B-84CE-4F62-ACA7-D44C1CF20073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2013-2014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Application Réparties  – SI4   Jean-Yves tigli - tigli@polytech.unice.fr - www.tigli.fr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16602-680D-4791-BB1D-41AC8A9C1907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2013-2014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Application Réparties  – SI4   Jean-Yves tigli - tigli@polytech.unice.fr - www.tigli.fr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7D4D6-C21A-42FB-BB6D-BCC2656EB0E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2013-2014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Application Réparties  – SI4   Jean-Yves tigli - tigli@polytech.unice.fr - www.tigli.fr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D63AE-5784-4BA7-9E46-8C59A73D17B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2013-2014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Application Réparties  – SI4   Jean-Yves tigli - tigli@polytech.unice.fr - www.tigli.fr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0EEE3-89A7-46A3-9154-EB1E07E31C9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2013-2014</a:t>
            </a:r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Application Réparties  – SI4   Jean-Yves tigli - tigli@polytech.unice.fr - www.tigli.fr</a:t>
            </a: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E99F0-196C-44AE-A87A-C8B44AB7BAB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2013-2014</a:t>
            </a:r>
            <a:endParaRPr lang="en-US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Application Réparties  – SI4   Jean-Yves tigli - tigli@polytech.unice.fr - www.tigli.fr</a:t>
            </a:r>
            <a:endParaRPr lang="en-US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AC482-3174-4F98-BA02-9279EF0B089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2013-2014</a:t>
            </a:r>
            <a:endParaRPr lang="en-US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Application Réparties  – SI4   Jean-Yves tigli - tigli@polytech.unice.fr - www.tigli.fr</a:t>
            </a:r>
            <a:endParaRPr lang="en-US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CF089-9CAF-4CE5-A05B-2C83CF55430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2013-2014</a:t>
            </a:r>
            <a:endParaRPr lang="en-US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Application Réparties  – SI4   Jean-Yves tigli - tigli@polytech.unice.fr - www.tigli.fr</a:t>
            </a:r>
            <a:endParaRPr lang="en-US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F1E44-F03F-4BD5-A9BC-D40D1FE4E47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2013-2014</a:t>
            </a:r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Application Réparties  – SI4   Jean-Yves tigli - tigli@polytech.unice.fr - www.tigli.fr</a:t>
            </a: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837DD-CB4D-45A9-9D73-7864D133BED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pour modifier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00594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2013-2014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Application Réparties  – SI4   Jean-Yves tigli - tigli@polytech.unice.fr - www.tigli.fr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369C7-E6AA-486A-A423-E4CCC3A19B3E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2013-2014</a:t>
            </a:r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Application Réparties  – SI4   Jean-Yves tigli - tigli@polytech.unice.fr - www.tigli.fr</a:t>
            </a: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FE53A-949C-41E7-9F03-970DFDC81DA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2013-2014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Application Réparties  – SI4   Jean-Yves tigli - tigli@polytech.unice.fr - www.tigli.fr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2B1FB-77B8-48FB-836D-06170EA58DD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2013-2014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Application Réparties  – SI4   Jean-Yves tigli - tigli@polytech.unice.fr - www.tigli.fr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E3181-61F2-479C-BA6D-E37FBE571AC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2013-2014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Application Réparties  – SI4   Jean-Yves tigli - tigli@polytech.unice.fr - www.tigli.fr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101A3-501B-4A96-921D-57423B9593A8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2013-2014</a:t>
            </a:r>
            <a:endParaRPr lang="en-US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Application Réparties  – SI4   Jean-Yves tigli - tigli@polytech.unice.fr - www.tigli.fr</a:t>
            </a: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65BDC-EBF4-4A33-9958-4D2C25E6004B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31968"/>
            <a:ext cx="4040188" cy="531825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263794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731968"/>
            <a:ext cx="4041775" cy="531825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263794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2013-2014</a:t>
            </a:r>
            <a:endParaRPr lang="en-US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Application Réparties  – SI4   Jean-Yves tigli - tigli@polytech.unice.fr - www.tigli.fr</a:t>
            </a:r>
            <a:endParaRPr lang="en-US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1DCAA-24DD-4EF6-BBA6-0EB2891F259F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2013-2014</a:t>
            </a:r>
            <a:endParaRPr lang="en-US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Application Réparties  – SI4   Jean-Yves tigli - tigli@polytech.unice.fr - www.tigli.fr</a:t>
            </a:r>
            <a:endParaRPr lang="en-US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FC54F-82E2-43F6-A973-E05387709B43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2013-2014</a:t>
            </a:r>
            <a:endParaRPr lang="en-US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Application Réparties  – SI4   Jean-Yves tigli - tigli@polytech.unice.fr - www.tigli.fr</a:t>
            </a:r>
            <a:endParaRPr lang="en-US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B2E09-024E-428D-B6F8-AEA5BE88DFD2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2013-2014</a:t>
            </a:r>
            <a:endParaRPr lang="en-US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Application Réparties  – SI4   Jean-Yves tigli - tigli@polytech.unice.fr - www.tigli.fr</a:t>
            </a: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66992-D271-4EE8-902C-187B8DD2C3A8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2013-2014</a:t>
            </a:r>
            <a:endParaRPr lang="en-US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Application Réparties  – SI4   Jean-Yves tigli - tigli@polytech.unice.fr - www.tigli.fr</a:t>
            </a: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A6273-37C4-4B98-BD91-9D8563269CEC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534150" y="0"/>
            <a:ext cx="260985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 userDrawn="1"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rgbClr val="D4D4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611505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9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28625" y="17145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42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 smtClean="0"/>
              <a:t>2013-2014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835150" y="6356350"/>
            <a:ext cx="5400675" cy="4302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Application Réparties  – SI4   Jean-Yves tigli - tigli@polytech.unice.fr - www.tigli.fr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43813" y="6356350"/>
            <a:ext cx="104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2B9CF0-6198-4C8C-9159-3E504010514E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260475"/>
            <a:ext cx="6643688" cy="457200"/>
          </a:xfrm>
          <a:prstGeom prst="rect">
            <a:avLst/>
          </a:prstGeom>
          <a:solidFill>
            <a:srgbClr val="D4D4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" name="Connecteur droit 10"/>
          <p:cNvCxnSpPr/>
          <p:nvPr userDrawn="1"/>
        </p:nvCxnSpPr>
        <p:spPr>
          <a:xfrm flipH="1">
            <a:off x="0" y="1519238"/>
            <a:ext cx="6643688" cy="1587"/>
          </a:xfrm>
          <a:prstGeom prst="line">
            <a:avLst/>
          </a:prstGeom>
          <a:ln>
            <a:solidFill>
              <a:srgbClr val="EA0000"/>
            </a:solidFill>
          </a:ln>
          <a:effectLst>
            <a:outerShdw blurRad="381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 userDrawn="1"/>
        </p:nvCxnSpPr>
        <p:spPr>
          <a:xfrm rot="10800000" flipV="1">
            <a:off x="0" y="6786563"/>
            <a:ext cx="9144000" cy="1587"/>
          </a:xfrm>
          <a:prstGeom prst="line">
            <a:avLst/>
          </a:prstGeom>
          <a:ln>
            <a:solidFill>
              <a:srgbClr val="EA0000"/>
            </a:solidFill>
          </a:ln>
          <a:effectLst>
            <a:outerShdw blurRad="381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205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 smtClean="0"/>
              <a:t>2013-2014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Application Réparties  – SI4   Jean-Yves tigli - tigli@polytech.unice.fr - www.tigli.fr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56051B-3CA9-449B-88F2-823084574FF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gli.f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tigli@polytech.unice.fr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wsdl20/" TargetMode="External"/><Relationship Id="rId2" Type="http://schemas.openxmlformats.org/officeDocument/2006/relationships/hyperlink" Target="http://www.w3.org/TR/wsd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adl.dev.java.net/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Services et </a:t>
            </a:r>
            <a:r>
              <a:rPr lang="fr-FR" dirty="0" smtClean="0"/>
              <a:t>W</a:t>
            </a:r>
            <a:r>
              <a:rPr lang="en-US" dirty="0" err="1" smtClean="0"/>
              <a:t>eb</a:t>
            </a:r>
            <a:r>
              <a:rPr lang="en-US" dirty="0" smtClean="0"/>
              <a:t> </a:t>
            </a:r>
            <a:r>
              <a:rPr lang="en-US" dirty="0" err="1" smtClean="0"/>
              <a:t>Serices</a:t>
            </a:r>
            <a:r>
              <a:rPr lang="en-US" dirty="0" smtClean="0"/>
              <a:t>, </a:t>
            </a:r>
            <a:r>
              <a:rPr lang="en-US" dirty="0" err="1" smtClean="0"/>
              <a:t>modèles</a:t>
            </a:r>
            <a:r>
              <a:rPr lang="en-US" dirty="0" smtClean="0"/>
              <a:t> et </a:t>
            </a:r>
            <a:r>
              <a:rPr lang="en-US" dirty="0" err="1" smtClean="0"/>
              <a:t>implémentations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3200" dirty="0" smtClean="0"/>
              <a:t>4 </a:t>
            </a:r>
            <a:r>
              <a:rPr lang="en-US" sz="3200" dirty="0" err="1" smtClean="0"/>
              <a:t>cours</a:t>
            </a:r>
            <a:r>
              <a:rPr lang="en-US" sz="3200" dirty="0" smtClean="0"/>
              <a:t> / 4 TDs</a:t>
            </a:r>
            <a:endParaRPr lang="en-US" dirty="0" smtClean="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/>
              <a:t>Jean-Yves </a:t>
            </a:r>
            <a:r>
              <a:rPr lang="en-US" sz="3200" dirty="0" err="1" smtClean="0"/>
              <a:t>Tigli</a:t>
            </a:r>
            <a:r>
              <a:rPr lang="en-US" sz="3200" dirty="0" smtClean="0"/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hlinkClick r:id="rId3"/>
              </a:rPr>
              <a:t>http://www.tigli.fr</a:t>
            </a:r>
            <a:r>
              <a:rPr lang="en-US" sz="3200" dirty="0" smtClean="0"/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 smtClean="0"/>
              <a:t>Polytech</a:t>
            </a:r>
            <a:r>
              <a:rPr lang="en-US" dirty="0" smtClean="0"/>
              <a:t> of Nice - Sophia </a:t>
            </a:r>
            <a:r>
              <a:rPr lang="en-US" dirty="0" err="1" smtClean="0"/>
              <a:t>Antipolis</a:t>
            </a:r>
            <a:r>
              <a:rPr lang="en-US" dirty="0" smtClean="0"/>
              <a:t> University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hlinkClick r:id="rId4"/>
              </a:rPr>
              <a:t>Email : tigli@polytech.unice.fr</a:t>
            </a:r>
            <a:r>
              <a:rPr lang="en-US" dirty="0" smtClean="0"/>
              <a:t> </a:t>
            </a:r>
          </a:p>
          <a:p>
            <a:pPr>
              <a:buFont typeface="Arial" pitchFamily="34" charset="0"/>
              <a:buNone/>
              <a:defRPr/>
            </a:pPr>
            <a:endParaRPr lang="fr-FR" dirty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2013-2014</a:t>
            </a:r>
            <a:endParaRPr lang="en-US" dirty="0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Application </a:t>
            </a:r>
            <a:r>
              <a:rPr lang="en-US" dirty="0" err="1"/>
              <a:t>Réparties</a:t>
            </a:r>
            <a:r>
              <a:rPr lang="en-US" dirty="0"/>
              <a:t>  – SI4 </a:t>
            </a:r>
          </a:p>
          <a:p>
            <a:pPr>
              <a:defRPr/>
            </a:pPr>
            <a:r>
              <a:rPr lang="en-US" dirty="0"/>
              <a:t> Jean-Yves </a:t>
            </a:r>
            <a:r>
              <a:rPr lang="en-US" dirty="0" err="1"/>
              <a:t>tigli</a:t>
            </a:r>
            <a:r>
              <a:rPr lang="en-US" dirty="0"/>
              <a:t> - tigli@polytech.unice.fr - www.tigli.fr</a:t>
            </a: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8FED2E-DACB-476D-89D0-475863FF192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403350" y="2060575"/>
            <a:ext cx="7407275" cy="500063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20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244" name="ZoneTexte 4"/>
          <p:cNvSpPr txBox="1">
            <a:spLocks noChangeArrowheads="1"/>
          </p:cNvSpPr>
          <p:nvPr/>
        </p:nvSpPr>
        <p:spPr bwMode="auto">
          <a:xfrm>
            <a:off x="611560" y="3861048"/>
            <a:ext cx="8131521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+mj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5"/>
          <p:cNvSpPr>
            <a:spLocks noGrp="1" noChangeArrowheads="1"/>
          </p:cNvSpPr>
          <p:nvPr>
            <p:ph type="title"/>
          </p:nvPr>
        </p:nvSpPr>
        <p:spPr>
          <a:xfrm>
            <a:off x="169168" y="274638"/>
            <a:ext cx="7643192" cy="939800"/>
          </a:xfrm>
        </p:spPr>
        <p:txBody>
          <a:bodyPr/>
          <a:lstStyle/>
          <a:p>
            <a:r>
              <a:rPr lang="en-GB" dirty="0" smtClean="0"/>
              <a:t>Cycle de Vie WSOA : </a:t>
            </a:r>
            <a:r>
              <a:rPr lang="en-GB" dirty="0" err="1" smtClean="0"/>
              <a:t>une</a:t>
            </a:r>
            <a:r>
              <a:rPr lang="en-GB" dirty="0" smtClean="0"/>
              <a:t> </a:t>
            </a:r>
            <a:r>
              <a:rPr lang="en-GB" dirty="0" err="1" smtClean="0"/>
              <a:t>représentation</a:t>
            </a:r>
            <a:r>
              <a:rPr lang="en-GB" dirty="0" smtClean="0"/>
              <a:t> </a:t>
            </a:r>
            <a:r>
              <a:rPr lang="en-GB" dirty="0" err="1" smtClean="0"/>
              <a:t>explicite</a:t>
            </a:r>
            <a:r>
              <a:rPr lang="en-GB" dirty="0" smtClean="0"/>
              <a:t> du Service </a:t>
            </a:r>
          </a:p>
        </p:txBody>
      </p:sp>
      <p:sp>
        <p:nvSpPr>
          <p:cNvPr id="17411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457200" y="1785938"/>
            <a:ext cx="8229600" cy="4500562"/>
          </a:xfrm>
        </p:spPr>
        <p:txBody>
          <a:bodyPr/>
          <a:lstStyle/>
          <a:p>
            <a:r>
              <a:rPr lang="fr-FR" sz="2000" dirty="0" smtClean="0"/>
              <a:t>Etape 1 : </a:t>
            </a:r>
            <a:r>
              <a:rPr lang="fr-FR" sz="2000" dirty="0" smtClean="0">
                <a:solidFill>
                  <a:srgbClr val="FFC000"/>
                </a:solidFill>
              </a:rPr>
              <a:t>Déploiement</a:t>
            </a:r>
            <a:r>
              <a:rPr lang="fr-FR" sz="2000" dirty="0" smtClean="0"/>
              <a:t> du service Web</a:t>
            </a:r>
          </a:p>
          <a:p>
            <a:pPr lvl="1"/>
            <a:r>
              <a:rPr lang="fr-FR" dirty="0" smtClean="0"/>
              <a:t>Dépendant de la plate-forme </a:t>
            </a:r>
          </a:p>
          <a:p>
            <a:endParaRPr lang="fr-FR" sz="2000" dirty="0" smtClean="0"/>
          </a:p>
          <a:p>
            <a:r>
              <a:rPr lang="fr-FR" sz="2000" dirty="0" smtClean="0"/>
              <a:t>Etape 2 : </a:t>
            </a:r>
            <a:r>
              <a:rPr lang="fr-FR" sz="2000" dirty="0" smtClean="0">
                <a:solidFill>
                  <a:srgbClr val="FF0000"/>
                </a:solidFill>
              </a:rPr>
              <a:t>Enregistrement</a:t>
            </a:r>
            <a:r>
              <a:rPr lang="fr-FR" sz="2000" dirty="0" smtClean="0"/>
              <a:t> du service Web</a:t>
            </a:r>
          </a:p>
          <a:p>
            <a:pPr lvl="1"/>
            <a:r>
              <a:rPr lang="fr-FR" dirty="0" smtClean="0">
                <a:solidFill>
                  <a:srgbClr val="FF0000"/>
                </a:solidFill>
              </a:rPr>
              <a:t>WSDL : description du service </a:t>
            </a:r>
          </a:p>
          <a:p>
            <a:pPr lvl="1"/>
            <a:r>
              <a:rPr lang="fr-FR" dirty="0" smtClean="0">
                <a:solidFill>
                  <a:srgbClr val="FF0000"/>
                </a:solidFill>
              </a:rPr>
              <a:t>Cf. WS-* www.w3c.org</a:t>
            </a:r>
          </a:p>
          <a:p>
            <a:endParaRPr lang="fr-FR" sz="2000" dirty="0" smtClean="0"/>
          </a:p>
          <a:p>
            <a:r>
              <a:rPr lang="fr-FR" sz="2000" dirty="0" smtClean="0"/>
              <a:t>Etape 3 : </a:t>
            </a:r>
            <a:r>
              <a:rPr lang="fr-FR" sz="2000" dirty="0" smtClean="0">
                <a:solidFill>
                  <a:srgbClr val="FFC000"/>
                </a:solidFill>
              </a:rPr>
              <a:t>Découverte</a:t>
            </a:r>
            <a:r>
              <a:rPr lang="fr-FR" sz="2000" dirty="0" smtClean="0"/>
              <a:t> du service Web </a:t>
            </a:r>
          </a:p>
          <a:p>
            <a:pPr marL="742950" lvl="2" indent="-342900"/>
            <a:r>
              <a:rPr lang="fr-FR" dirty="0" smtClean="0"/>
              <a:t>Référentiels : DISCO (local), UDDI (global)</a:t>
            </a:r>
          </a:p>
          <a:p>
            <a:endParaRPr lang="fr-FR" sz="2000" dirty="0" smtClean="0"/>
          </a:p>
          <a:p>
            <a:r>
              <a:rPr lang="fr-FR" sz="2000" dirty="0" smtClean="0"/>
              <a:t>Etape 4 : </a:t>
            </a:r>
            <a:r>
              <a:rPr lang="fr-FR" sz="2000" dirty="0" smtClean="0">
                <a:solidFill>
                  <a:srgbClr val="00B050"/>
                </a:solidFill>
              </a:rPr>
              <a:t>Invocation </a:t>
            </a:r>
            <a:r>
              <a:rPr lang="fr-FR" sz="2000" dirty="0" smtClean="0"/>
              <a:t>du service Web par le client</a:t>
            </a:r>
          </a:p>
          <a:p>
            <a:pPr lvl="1"/>
            <a:r>
              <a:rPr lang="fr-FR" dirty="0" smtClean="0">
                <a:solidFill>
                  <a:srgbClr val="00B050"/>
                </a:solidFill>
              </a:rPr>
              <a:t>WS-SOAP (Cf. WS-* www.w3c.org)</a:t>
            </a:r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2013-2014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Application Réparties  – SI4   Jean-Yves tigli - tigli@polytech.unice.fr - www.tigli.fr</a:t>
            </a:r>
            <a:endParaRPr lang="fr-FR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22D3F8-951E-4051-9A96-59386735295E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  <p:pic>
        <p:nvPicPr>
          <p:cNvPr id="17415" name="Picture 5" descr="Webservic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34050" y="2060575"/>
            <a:ext cx="3248025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llipse 8"/>
          <p:cNvSpPr/>
          <p:nvPr/>
        </p:nvSpPr>
        <p:spPr>
          <a:xfrm>
            <a:off x="7596336" y="3140968"/>
            <a:ext cx="1080120" cy="864096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467544" y="2564904"/>
            <a:ext cx="4896544" cy="1656184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Pour mémoire : Pile Protocolaire des Services Logiciels issus du Web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788790"/>
            <a:ext cx="5368081" cy="4376514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/>
              <a:t>Les principaux composants ou couches d'une pile de protocoles de services Web incluent : </a:t>
            </a:r>
          </a:p>
          <a:p>
            <a:endParaRPr lang="fr-FR" b="1" dirty="0" smtClean="0"/>
          </a:p>
          <a:p>
            <a:pPr>
              <a:buFont typeface="Arial" pitchFamily="34" charset="0"/>
              <a:buChar char="•"/>
            </a:pPr>
            <a:r>
              <a:rPr lang="fr-FR" b="1" dirty="0" smtClean="0"/>
              <a:t>Couche Transport</a:t>
            </a:r>
            <a:r>
              <a:rPr lang="fr-FR" dirty="0" smtClean="0"/>
              <a:t>— assure la transmission des messages entre les applications </a:t>
            </a:r>
          </a:p>
          <a:p>
            <a:pPr>
              <a:buFont typeface="Arial" pitchFamily="34" charset="0"/>
              <a:buChar char="•"/>
            </a:pPr>
            <a:r>
              <a:rPr lang="fr-FR" b="1" dirty="0" smtClean="0"/>
              <a:t>Couche Protocole et Format D’échanges </a:t>
            </a:r>
            <a:r>
              <a:rPr lang="fr-FR" dirty="0" smtClean="0"/>
              <a:t>— encode et </a:t>
            </a:r>
            <a:r>
              <a:rPr lang="fr-FR" dirty="0" err="1" smtClean="0"/>
              <a:t>gére</a:t>
            </a:r>
            <a:r>
              <a:rPr lang="fr-FR" dirty="0" smtClean="0"/>
              <a:t> la séquence des messages échangés entre le service et son consommateur </a:t>
            </a:r>
          </a:p>
          <a:p>
            <a:pPr>
              <a:buFont typeface="Arial" pitchFamily="34" charset="0"/>
              <a:buChar char="•"/>
            </a:pPr>
            <a:r>
              <a:rPr lang="fr-FR" b="1" dirty="0" smtClean="0"/>
              <a:t>Couche Description de Service et Contrat </a:t>
            </a:r>
            <a:r>
              <a:rPr lang="fr-FR" dirty="0" smtClean="0"/>
              <a:t>— décrit le service fourni </a:t>
            </a:r>
          </a:p>
          <a:p>
            <a:pPr>
              <a:buFont typeface="Arial" pitchFamily="34" charset="0"/>
              <a:buChar char="•"/>
            </a:pPr>
            <a:r>
              <a:rPr lang="fr-FR" b="1" dirty="0" smtClean="0"/>
              <a:t>Couche Annuaire et Recherche de Services</a:t>
            </a:r>
            <a:r>
              <a:rPr lang="fr-FR" dirty="0" smtClean="0"/>
              <a:t>— centralise les services au moyen d'un registre commun </a:t>
            </a:r>
          </a:p>
          <a:p>
            <a:endParaRPr lang="fr-FR" dirty="0" smtClean="0"/>
          </a:p>
          <a:p>
            <a:endParaRPr lang="fr-FR" dirty="0"/>
          </a:p>
        </p:txBody>
      </p:sp>
      <p:grpSp>
        <p:nvGrpSpPr>
          <p:cNvPr id="4" name="Groupe 3"/>
          <p:cNvGrpSpPr/>
          <p:nvPr/>
        </p:nvGrpSpPr>
        <p:grpSpPr>
          <a:xfrm>
            <a:off x="6228184" y="2276872"/>
            <a:ext cx="2448272" cy="3456384"/>
            <a:chOff x="1115616" y="1196752"/>
            <a:chExt cx="2448272" cy="3456384"/>
          </a:xfrm>
        </p:grpSpPr>
        <p:sp>
          <p:nvSpPr>
            <p:cNvPr id="5" name="Rectangle 4"/>
            <p:cNvSpPr/>
            <p:nvPr/>
          </p:nvSpPr>
          <p:spPr>
            <a:xfrm>
              <a:off x="1115616" y="4005064"/>
              <a:ext cx="2448272" cy="64807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fr-FR" sz="1300" dirty="0" smtClean="0"/>
                <a:t>Couche 1 Transport </a:t>
              </a:r>
            </a:p>
            <a:p>
              <a:pPr algn="ctr"/>
              <a:r>
                <a:rPr lang="fr-FR" sz="1300" b="1" dirty="0" smtClean="0">
                  <a:solidFill>
                    <a:srgbClr val="FF0000"/>
                  </a:solidFill>
                </a:rPr>
                <a:t>HTTP</a:t>
              </a:r>
              <a:r>
                <a:rPr lang="fr-FR" sz="1300" dirty="0" smtClean="0"/>
                <a:t>, SMTP, FTP, TCP/IP</a:t>
              </a:r>
              <a:endParaRPr lang="fr-FR" sz="13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115616" y="2492896"/>
              <a:ext cx="2448272" cy="64807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fr-FR" sz="1300" dirty="0" smtClean="0"/>
                <a:t>Couche 3 Description de Service et Contrat :  </a:t>
              </a:r>
              <a:r>
                <a:rPr lang="fr-FR" sz="1300" b="1" dirty="0" smtClean="0">
                  <a:solidFill>
                    <a:srgbClr val="FF0000"/>
                  </a:solidFill>
                </a:rPr>
                <a:t>WSDL</a:t>
              </a:r>
              <a:r>
                <a:rPr lang="fr-FR" sz="1300" dirty="0" smtClean="0"/>
                <a:t> WADL…</a:t>
              </a:r>
              <a:endParaRPr lang="fr-FR" sz="13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15616" y="1196752"/>
              <a:ext cx="2448272" cy="64807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fr-FR" sz="1300" dirty="0" smtClean="0"/>
                <a:t>Couche 5 Applicative </a:t>
              </a:r>
            </a:p>
            <a:p>
              <a:pPr algn="ctr"/>
              <a:r>
                <a:rPr lang="fr-FR" sz="1300" i="1" dirty="0" smtClean="0"/>
                <a:t>ORCHESTRATION MASHUP COMPOSITION </a:t>
              </a:r>
              <a:endParaRPr lang="fr-FR" sz="1300" i="1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115616" y="3140968"/>
              <a:ext cx="2448272" cy="86409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fr-FR" sz="1300" dirty="0" smtClean="0"/>
                <a:t>Couche 2 : Protocole et Format D’échanges : </a:t>
              </a:r>
            </a:p>
            <a:p>
              <a:pPr algn="ctr"/>
              <a:r>
                <a:rPr lang="fr-FR" sz="1300" dirty="0" smtClean="0"/>
                <a:t>PORTTYPE, </a:t>
              </a:r>
              <a:r>
                <a:rPr lang="fr-FR" sz="1300" b="1" dirty="0" smtClean="0">
                  <a:solidFill>
                    <a:srgbClr val="FF0000"/>
                  </a:solidFill>
                </a:rPr>
                <a:t>HTML</a:t>
              </a:r>
              <a:r>
                <a:rPr lang="fr-FR" sz="1300" dirty="0" smtClean="0"/>
                <a:t>, XML, </a:t>
              </a:r>
              <a:r>
                <a:rPr lang="fr-FR" sz="1300" b="1" dirty="0" smtClean="0">
                  <a:solidFill>
                    <a:srgbClr val="FF0000"/>
                  </a:solidFill>
                </a:rPr>
                <a:t>SOAP</a:t>
              </a:r>
              <a:r>
                <a:rPr lang="fr-FR" sz="1300" dirty="0" smtClean="0"/>
                <a:t>, </a:t>
              </a:r>
              <a:r>
                <a:rPr lang="fr-FR" sz="1300" b="1" dirty="0" smtClean="0">
                  <a:solidFill>
                    <a:srgbClr val="FF0000"/>
                  </a:solidFill>
                </a:rPr>
                <a:t>JSON</a:t>
              </a:r>
              <a:r>
                <a:rPr lang="fr-FR" sz="1300" dirty="0" smtClean="0"/>
                <a:t>, </a:t>
              </a:r>
              <a:r>
                <a:rPr lang="fr-FR" sz="1300" dirty="0" err="1" smtClean="0"/>
                <a:t>Binary</a:t>
              </a:r>
              <a:r>
                <a:rPr lang="fr-FR" sz="1300" dirty="0" smtClean="0"/>
                <a:t> ..</a:t>
              </a:r>
              <a:endParaRPr lang="fr-FR" sz="13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15616" y="1844824"/>
              <a:ext cx="2448272" cy="64807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fr-FR" sz="1300" dirty="0" smtClean="0"/>
                <a:t>Couche 4 : Annuaire et Recherche de services  </a:t>
              </a:r>
            </a:p>
            <a:p>
              <a:pPr algn="ctr"/>
              <a:r>
                <a:rPr lang="fr-FR" sz="1300" dirty="0" smtClean="0"/>
                <a:t>UDDI</a:t>
              </a:r>
              <a:endParaRPr lang="fr-FR" sz="1300" dirty="0"/>
            </a:p>
          </p:txBody>
        </p:sp>
      </p:grp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2013-2014</a:t>
            </a:r>
            <a:endParaRPr lang="en-US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369C7-E6AA-486A-A423-E4CCC3A19B3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Application Réparties  – SI4   Jean-Yves tigli - tigli@polytech.unice.fr - www.tigli.fr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4294967295"/>
          </p:nvPr>
        </p:nvSpPr>
        <p:spPr>
          <a:xfrm>
            <a:off x="683568" y="2852936"/>
            <a:ext cx="4608512" cy="1428760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WSDL (Web Service Description Language) </a:t>
            </a:r>
          </a:p>
        </p:txBody>
      </p:sp>
      <p:sp>
        <p:nvSpPr>
          <p:cNvPr id="56322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83568" y="4797152"/>
            <a:ext cx="7772400" cy="1362075"/>
          </a:xfrm>
        </p:spPr>
        <p:txBody>
          <a:bodyPr/>
          <a:lstStyle/>
          <a:p>
            <a:r>
              <a:rPr lang="en-GB" dirty="0" smtClean="0"/>
              <a:t>Description de Service WS-SOAP</a:t>
            </a:r>
          </a:p>
        </p:txBody>
      </p:sp>
      <p:pic>
        <p:nvPicPr>
          <p:cNvPr id="8" name="Image 7" descr="wsdlDocAndRp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1916832"/>
            <a:ext cx="3500462" cy="2451394"/>
          </a:xfrm>
          <a:prstGeom prst="rect">
            <a:avLst/>
          </a:prstGeom>
        </p:spPr>
      </p:pic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42988" cy="365125"/>
          </a:xfrm>
        </p:spPr>
        <p:txBody>
          <a:bodyPr/>
          <a:lstStyle/>
          <a:p>
            <a:r>
              <a:rPr lang="fr-FR" smtClean="0"/>
              <a:t>2013-2014</a:t>
            </a:r>
            <a:endParaRPr lang="fr-FR"/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835150" y="6356350"/>
            <a:ext cx="5400675" cy="430213"/>
          </a:xfrm>
        </p:spPr>
        <p:txBody>
          <a:bodyPr/>
          <a:lstStyle/>
          <a:p>
            <a:r>
              <a:rPr lang="fr-FR" smtClean="0"/>
              <a:t>Application Réparties  – SI4   Jean-Yves tigli - tigli@polytech.unice.fr - www.tigli.fr</a:t>
            </a:r>
            <a:endParaRPr lang="fr-FR" dirty="0" smtClean="0"/>
          </a:p>
        </p:txBody>
      </p:sp>
      <p:sp>
        <p:nvSpPr>
          <p:cNvPr id="11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643813" y="6356350"/>
            <a:ext cx="1042987" cy="365125"/>
          </a:xfrm>
        </p:spPr>
        <p:txBody>
          <a:bodyPr/>
          <a:lstStyle/>
          <a:p>
            <a:fld id="{B75AF44E-6962-4939-AC49-EC90BA84DB1D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WSDL</a:t>
            </a: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Spécification</a:t>
            </a:r>
          </a:p>
          <a:p>
            <a:pPr lvl="1"/>
            <a:r>
              <a:rPr lang="fr-FR" dirty="0" smtClean="0"/>
              <a:t>v1.1 pas « approuvée » par le W3C (note du 15-03-2001)</a:t>
            </a:r>
          </a:p>
          <a:p>
            <a:pPr lvl="2"/>
            <a:r>
              <a:rPr lang="fr-FR" dirty="0" smtClean="0"/>
              <a:t>Soutenu par </a:t>
            </a:r>
            <a:r>
              <a:rPr lang="fr-FR" dirty="0" err="1" smtClean="0"/>
              <a:t>Ariba</a:t>
            </a:r>
            <a:r>
              <a:rPr lang="fr-FR" dirty="0" smtClean="0"/>
              <a:t>, IBM, Microsoft</a:t>
            </a:r>
          </a:p>
          <a:p>
            <a:pPr lvl="1"/>
            <a:r>
              <a:rPr lang="fr-FR" dirty="0" smtClean="0"/>
              <a:t>v1.2 « </a:t>
            </a:r>
            <a:r>
              <a:rPr lang="fr-FR" dirty="0" err="1" smtClean="0"/>
              <a:t>Working</a:t>
            </a:r>
            <a:r>
              <a:rPr lang="fr-FR" dirty="0" smtClean="0"/>
              <a:t> </a:t>
            </a:r>
            <a:r>
              <a:rPr lang="fr-FR" dirty="0" err="1" smtClean="0"/>
              <a:t>Draft</a:t>
            </a:r>
            <a:r>
              <a:rPr lang="fr-FR" dirty="0" smtClean="0"/>
              <a:t> » du W3C (11-06-2003)</a:t>
            </a:r>
          </a:p>
          <a:p>
            <a:pPr lvl="1"/>
            <a:r>
              <a:rPr lang="fr-FR" dirty="0" smtClean="0"/>
              <a:t>v2.0 recommandation du W3C (27-06-2007)</a:t>
            </a:r>
          </a:p>
          <a:p>
            <a:r>
              <a:rPr lang="fr-FR" dirty="0" smtClean="0"/>
              <a:t>Objectif</a:t>
            </a:r>
          </a:p>
          <a:p>
            <a:pPr lvl="1"/>
            <a:r>
              <a:rPr lang="fr-FR" dirty="0" smtClean="0"/>
              <a:t>Interface publique d’accès à un Web Service</a:t>
            </a:r>
          </a:p>
          <a:p>
            <a:pPr lvl="1"/>
            <a:r>
              <a:rPr lang="fr-FR" dirty="0" smtClean="0"/>
              <a:t>Comment communiquer pour utiliser le service (ensemble d’opérations et de messages abstraits reliés (</a:t>
            </a:r>
            <a:r>
              <a:rPr lang="fr-FR" dirty="0" err="1" smtClean="0"/>
              <a:t>bind</a:t>
            </a:r>
            <a:r>
              <a:rPr lang="fr-FR" dirty="0" smtClean="0"/>
              <a:t>) à des protocoles et des serveurs réseaux)</a:t>
            </a:r>
          </a:p>
          <a:p>
            <a:r>
              <a:rPr lang="fr-FR" dirty="0" smtClean="0"/>
              <a:t>Grammaire XML (</a:t>
            </a:r>
            <a:r>
              <a:rPr lang="fr-FR" dirty="0" err="1" smtClean="0"/>
              <a:t>schema</a:t>
            </a:r>
            <a:r>
              <a:rPr lang="fr-FR" dirty="0" smtClean="0"/>
              <a:t> XML)</a:t>
            </a:r>
          </a:p>
          <a:p>
            <a:pPr lvl="1"/>
            <a:r>
              <a:rPr lang="fr-FR" dirty="0" smtClean="0"/>
              <a:t>Modulaire (import d’autres documents WSDL et XSD)</a:t>
            </a:r>
          </a:p>
          <a:p>
            <a:r>
              <a:rPr lang="fr-FR" dirty="0" smtClean="0"/>
              <a:t>Séparation entre la partie abstraite et concrète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2013-2014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Application Réparties  – SI4   Jean-Yves tigli - tigli@polytech.unice.fr - www.tigli.fr</a:t>
            </a:r>
            <a:endParaRPr lang="fr-FR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AF44E-6962-4939-AC49-EC90BA84DB1D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WSDL 1.1</a:t>
            </a:r>
          </a:p>
        </p:txBody>
      </p:sp>
      <p:sp>
        <p:nvSpPr>
          <p:cNvPr id="29" name="Espace réservé du contenu 28"/>
          <p:cNvSpPr>
            <a:spLocks noGrp="1"/>
          </p:cNvSpPr>
          <p:nvPr>
            <p:ph idx="1"/>
          </p:nvPr>
        </p:nvSpPr>
        <p:spPr>
          <a:xfrm>
            <a:off x="500063" y="1916832"/>
            <a:ext cx="6072201" cy="4512543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&lt;types&gt;</a:t>
            </a:r>
          </a:p>
          <a:p>
            <a:pPr lvl="1"/>
            <a:r>
              <a:rPr lang="fr-FR" dirty="0" smtClean="0"/>
              <a:t>Contient les définitions des types (utilise un système de typage comme XSD)</a:t>
            </a:r>
          </a:p>
          <a:p>
            <a:r>
              <a:rPr lang="fr-FR" dirty="0" smtClean="0"/>
              <a:t>&lt;message&gt;</a:t>
            </a:r>
          </a:p>
          <a:p>
            <a:pPr lvl="1"/>
            <a:r>
              <a:rPr lang="fr-FR" dirty="0" smtClean="0"/>
              <a:t>Décrit les noms et types d’un ensemble de champs à transmettre</a:t>
            </a:r>
          </a:p>
          <a:p>
            <a:pPr lvl="2"/>
            <a:r>
              <a:rPr lang="fr-FR" dirty="0" smtClean="0"/>
              <a:t>Paramètres d’une invocation, valeur du retour, …</a:t>
            </a:r>
          </a:p>
          <a:p>
            <a:r>
              <a:rPr lang="fr-FR" dirty="0" smtClean="0"/>
              <a:t>&lt;</a:t>
            </a:r>
            <a:r>
              <a:rPr lang="fr-FR" dirty="0" err="1" smtClean="0"/>
              <a:t>portType</a:t>
            </a:r>
            <a:r>
              <a:rPr lang="fr-FR" dirty="0" smtClean="0"/>
              <a:t>&gt;</a:t>
            </a:r>
          </a:p>
          <a:p>
            <a:pPr lvl="1"/>
            <a:r>
              <a:rPr lang="fr-FR" dirty="0" smtClean="0"/>
              <a:t>Décrit un ensemble d’opérations et les messages impliqués (0 ou 1 en entrée, 0 ou n en sortie). Partie la plus importante</a:t>
            </a:r>
          </a:p>
          <a:p>
            <a:r>
              <a:rPr lang="fr-FR" dirty="0" smtClean="0"/>
              <a:t>&lt;</a:t>
            </a:r>
            <a:r>
              <a:rPr lang="fr-FR" dirty="0" err="1" smtClean="0"/>
              <a:t>binding</a:t>
            </a:r>
            <a:r>
              <a:rPr lang="fr-FR" dirty="0" smtClean="0"/>
              <a:t>&gt;</a:t>
            </a:r>
          </a:p>
          <a:p>
            <a:pPr lvl="1"/>
            <a:r>
              <a:rPr lang="fr-FR" dirty="0" smtClean="0"/>
              <a:t>Spécifie une liaison d’un &lt;</a:t>
            </a:r>
            <a:r>
              <a:rPr lang="fr-FR" dirty="0" err="1" smtClean="0"/>
              <a:t>porttype</a:t>
            </a:r>
            <a:r>
              <a:rPr lang="fr-FR" dirty="0" smtClean="0"/>
              <a:t>&gt; à un protocole concret (SOAP1.1, HTTP1.1, MIME, …). Un </a:t>
            </a:r>
            <a:r>
              <a:rPr lang="fr-FR" dirty="0" err="1" smtClean="0"/>
              <a:t>portType</a:t>
            </a:r>
            <a:r>
              <a:rPr lang="fr-FR" dirty="0" smtClean="0"/>
              <a:t> peut avoir plusieurs liaisons !</a:t>
            </a:r>
          </a:p>
          <a:p>
            <a:r>
              <a:rPr lang="fr-FR" dirty="0" smtClean="0"/>
              <a:t>&lt;port&gt;</a:t>
            </a:r>
          </a:p>
          <a:p>
            <a:pPr lvl="1"/>
            <a:r>
              <a:rPr lang="fr-FR" dirty="0" smtClean="0"/>
              <a:t>Spécifie un point d’entrée (</a:t>
            </a:r>
            <a:r>
              <a:rPr lang="fr-FR" dirty="0" err="1" smtClean="0"/>
              <a:t>endpoint</a:t>
            </a:r>
            <a:r>
              <a:rPr lang="fr-FR" dirty="0" smtClean="0"/>
              <a:t>) comme la combinaison d’un &lt;</a:t>
            </a:r>
            <a:r>
              <a:rPr lang="fr-FR" dirty="0" err="1" smtClean="0"/>
              <a:t>binding</a:t>
            </a:r>
            <a:r>
              <a:rPr lang="fr-FR" dirty="0" smtClean="0"/>
              <a:t>&gt; et d’une adresse réseau</a:t>
            </a:r>
          </a:p>
          <a:p>
            <a:r>
              <a:rPr lang="fr-FR" dirty="0" smtClean="0"/>
              <a:t>&lt;service&gt;</a:t>
            </a:r>
          </a:p>
          <a:p>
            <a:pPr lvl="1"/>
            <a:r>
              <a:rPr lang="fr-FR" dirty="0" smtClean="0"/>
              <a:t>Pour agréger un ensemble de ports</a:t>
            </a:r>
            <a:endParaRPr lang="fr-FR" dirty="0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2013-2014</a:t>
            </a:r>
            <a:endParaRPr lang="fr-FR"/>
          </a:p>
        </p:txBody>
      </p:sp>
      <p:sp>
        <p:nvSpPr>
          <p:cNvPr id="26" name="Espace réservé du pied de page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Application Réparties  – SI4   Jean-Yves tigli - tigli@polytech.unice.fr - www.tigli.fr</a:t>
            </a:r>
            <a:endParaRPr lang="fr-FR" dirty="0" smtClean="0"/>
          </a:p>
        </p:txBody>
      </p:sp>
      <p:sp>
        <p:nvSpPr>
          <p:cNvPr id="25" name="Espace réservé du numéro de diapositive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AF44E-6962-4939-AC49-EC90BA84DB1D}" type="slidenum">
              <a:rPr lang="fr-FR" smtClean="0"/>
              <a:pPr/>
              <a:t>14</a:t>
            </a:fld>
            <a:endParaRPr lang="fr-FR"/>
          </a:p>
        </p:txBody>
      </p:sp>
      <p:grpSp>
        <p:nvGrpSpPr>
          <p:cNvPr id="2" name="Groupe 32"/>
          <p:cNvGrpSpPr/>
          <p:nvPr/>
        </p:nvGrpSpPr>
        <p:grpSpPr>
          <a:xfrm>
            <a:off x="6500826" y="1643050"/>
            <a:ext cx="2500330" cy="4500594"/>
            <a:chOff x="6572264" y="1928802"/>
            <a:chExt cx="2500330" cy="4500594"/>
          </a:xfrm>
        </p:grpSpPr>
        <p:sp>
          <p:nvSpPr>
            <p:cNvPr id="27" name="Rectangle 26"/>
            <p:cNvSpPr/>
            <p:nvPr/>
          </p:nvSpPr>
          <p:spPr>
            <a:xfrm>
              <a:off x="6572264" y="1928802"/>
              <a:ext cx="2500330" cy="45005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389" name="Text Box 10"/>
            <p:cNvSpPr txBox="1">
              <a:spLocks noChangeArrowheads="1"/>
            </p:cNvSpPr>
            <p:nvPr/>
          </p:nvSpPr>
          <p:spPr bwMode="auto">
            <a:xfrm>
              <a:off x="6858017" y="4883843"/>
              <a:ext cx="2143139" cy="26590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lIns="90000" tIns="0" rIns="90000" bIns="0">
              <a:spAutoFit/>
            </a:bodyPr>
            <a:lstStyle/>
            <a:p>
              <a:pPr>
                <a:lnSpc>
                  <a:spcPct val="96000"/>
                </a:lnSpc>
                <a:buClr>
                  <a:srgbClr val="FFFFFF"/>
                </a:buCl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b="1" dirty="0">
                  <a:solidFill>
                    <a:srgbClr val="FFFFFF"/>
                  </a:solidFill>
                  <a:latin typeface="Arial" charset="0"/>
                </a:rPr>
                <a:t>&lt;</a:t>
              </a:r>
              <a:r>
                <a:rPr lang="en-GB" b="1" dirty="0" err="1">
                  <a:solidFill>
                    <a:srgbClr val="FFFFFF"/>
                  </a:solidFill>
                  <a:latin typeface="Arial" charset="0"/>
                </a:rPr>
                <a:t>portType</a:t>
              </a:r>
              <a:r>
                <a:rPr lang="en-GB" b="1" dirty="0">
                  <a:solidFill>
                    <a:srgbClr val="FFFFFF"/>
                  </a:solidFill>
                  <a:latin typeface="Arial" charset="0"/>
                </a:rPr>
                <a:t>&gt;</a:t>
              </a:r>
            </a:p>
          </p:txBody>
        </p:sp>
        <p:sp>
          <p:nvSpPr>
            <p:cNvPr id="58387" name="Text Box 13"/>
            <p:cNvSpPr txBox="1">
              <a:spLocks noChangeArrowheads="1"/>
            </p:cNvSpPr>
            <p:nvPr/>
          </p:nvSpPr>
          <p:spPr bwMode="auto">
            <a:xfrm>
              <a:off x="6858016" y="4325379"/>
              <a:ext cx="2143139" cy="26590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lIns="90000" tIns="0" rIns="90000" bIns="0">
              <a:spAutoFit/>
            </a:bodyPr>
            <a:lstStyle/>
            <a:p>
              <a:pPr>
                <a:lnSpc>
                  <a:spcPct val="96000"/>
                </a:lnSpc>
                <a:buClr>
                  <a:srgbClr val="FFFFFF"/>
                </a:buCl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b="1" dirty="0">
                  <a:solidFill>
                    <a:srgbClr val="FFFFFF"/>
                  </a:solidFill>
                  <a:latin typeface="Arial" charset="0"/>
                </a:rPr>
                <a:t>&lt;message&gt;</a:t>
              </a:r>
            </a:p>
          </p:txBody>
        </p:sp>
        <p:sp>
          <p:nvSpPr>
            <p:cNvPr id="58385" name="Text Box 16"/>
            <p:cNvSpPr txBox="1">
              <a:spLocks noChangeArrowheads="1"/>
            </p:cNvSpPr>
            <p:nvPr/>
          </p:nvSpPr>
          <p:spPr bwMode="auto">
            <a:xfrm>
              <a:off x="6858016" y="2649987"/>
              <a:ext cx="2143140" cy="26590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lIns="90000" tIns="0" rIns="90000" bIns="0">
              <a:spAutoFit/>
            </a:bodyPr>
            <a:lstStyle/>
            <a:p>
              <a:pPr>
                <a:lnSpc>
                  <a:spcPct val="96000"/>
                </a:lnSpc>
                <a:buClr>
                  <a:srgbClr val="FFFFFF"/>
                </a:buCl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b="1">
                  <a:solidFill>
                    <a:srgbClr val="FFFFFF"/>
                  </a:solidFill>
                  <a:latin typeface="Arial" charset="0"/>
                </a:rPr>
                <a:t>&lt;import&gt;</a:t>
              </a:r>
            </a:p>
          </p:txBody>
        </p:sp>
        <p:sp>
          <p:nvSpPr>
            <p:cNvPr id="58383" name="Text Box 19"/>
            <p:cNvSpPr txBox="1">
              <a:spLocks noChangeArrowheads="1"/>
            </p:cNvSpPr>
            <p:nvPr/>
          </p:nvSpPr>
          <p:spPr bwMode="auto">
            <a:xfrm>
              <a:off x="6643702" y="2091523"/>
              <a:ext cx="2143141" cy="26590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lIns="90000" tIns="0" rIns="90000" bIns="0">
              <a:spAutoFit/>
            </a:bodyPr>
            <a:lstStyle/>
            <a:p>
              <a:pPr>
                <a:lnSpc>
                  <a:spcPct val="96000"/>
                </a:lnSpc>
                <a:buClr>
                  <a:srgbClr val="FFFFFF"/>
                </a:buCl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b="1" dirty="0">
                  <a:solidFill>
                    <a:srgbClr val="FFFFFF"/>
                  </a:solidFill>
                  <a:latin typeface="Arial" charset="0"/>
                </a:rPr>
                <a:t>&lt;definitions&gt;</a:t>
              </a:r>
            </a:p>
          </p:txBody>
        </p:sp>
        <p:sp>
          <p:nvSpPr>
            <p:cNvPr id="58381" name="Text Box 22"/>
            <p:cNvSpPr txBox="1">
              <a:spLocks noChangeArrowheads="1"/>
            </p:cNvSpPr>
            <p:nvPr/>
          </p:nvSpPr>
          <p:spPr bwMode="auto">
            <a:xfrm>
              <a:off x="6858016" y="5442307"/>
              <a:ext cx="2143139" cy="26590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lIns="90000" tIns="0" rIns="90000" bIns="0">
              <a:spAutoFit/>
            </a:bodyPr>
            <a:lstStyle/>
            <a:p>
              <a:pPr>
                <a:lnSpc>
                  <a:spcPct val="96000"/>
                </a:lnSpc>
                <a:buClr>
                  <a:srgbClr val="FFFFFF"/>
                </a:buCl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b="1" dirty="0">
                  <a:solidFill>
                    <a:srgbClr val="FFFFFF"/>
                  </a:solidFill>
                  <a:latin typeface="Arial" charset="0"/>
                </a:rPr>
                <a:t>&lt;binding&gt;</a:t>
              </a:r>
            </a:p>
          </p:txBody>
        </p:sp>
        <p:sp>
          <p:nvSpPr>
            <p:cNvPr id="58379" name="Text Box 25"/>
            <p:cNvSpPr txBox="1">
              <a:spLocks noChangeArrowheads="1"/>
            </p:cNvSpPr>
            <p:nvPr/>
          </p:nvSpPr>
          <p:spPr bwMode="auto">
            <a:xfrm>
              <a:off x="6858016" y="3766915"/>
              <a:ext cx="2143139" cy="26590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lIns="90000" tIns="0" rIns="90000" bIns="0">
              <a:spAutoFit/>
            </a:bodyPr>
            <a:lstStyle/>
            <a:p>
              <a:pPr>
                <a:lnSpc>
                  <a:spcPct val="96000"/>
                </a:lnSpc>
                <a:buClr>
                  <a:srgbClr val="FFFFFF"/>
                </a:buCl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b="1" dirty="0">
                  <a:solidFill>
                    <a:srgbClr val="FFFFFF"/>
                  </a:solidFill>
                  <a:latin typeface="Arial" charset="0"/>
                </a:rPr>
                <a:t>&lt;types&gt;</a:t>
              </a:r>
            </a:p>
          </p:txBody>
        </p:sp>
        <p:sp>
          <p:nvSpPr>
            <p:cNvPr id="30" name="Text Box 25"/>
            <p:cNvSpPr txBox="1">
              <a:spLocks noChangeArrowheads="1"/>
            </p:cNvSpPr>
            <p:nvPr/>
          </p:nvSpPr>
          <p:spPr bwMode="auto">
            <a:xfrm>
              <a:off x="6858016" y="3208451"/>
              <a:ext cx="2143140" cy="26590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lIns="90000" tIns="0" rIns="90000" bIns="0">
              <a:spAutoFit/>
            </a:bodyPr>
            <a:lstStyle/>
            <a:p>
              <a:pPr>
                <a:lnSpc>
                  <a:spcPct val="96000"/>
                </a:lnSpc>
                <a:buClr>
                  <a:srgbClr val="FFFFFF"/>
                </a:buCl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b="1" dirty="0" smtClean="0">
                  <a:solidFill>
                    <a:srgbClr val="FFFFFF"/>
                  </a:solidFill>
                  <a:latin typeface="Arial" charset="0"/>
                </a:rPr>
                <a:t>&lt;documentation&gt;</a:t>
              </a:r>
              <a:endParaRPr lang="en-GB" b="1" dirty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2" name="Text Box 22"/>
            <p:cNvSpPr txBox="1">
              <a:spLocks noChangeArrowheads="1"/>
            </p:cNvSpPr>
            <p:nvPr/>
          </p:nvSpPr>
          <p:spPr bwMode="auto">
            <a:xfrm>
              <a:off x="6858016" y="6000768"/>
              <a:ext cx="2143139" cy="26590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lIns="90000" tIns="0" rIns="90000" bIns="0">
              <a:spAutoFit/>
            </a:bodyPr>
            <a:lstStyle/>
            <a:p>
              <a:pPr>
                <a:lnSpc>
                  <a:spcPct val="96000"/>
                </a:lnSpc>
                <a:buClr>
                  <a:srgbClr val="FFFFFF"/>
                </a:buCl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b="1" dirty="0" smtClean="0">
                  <a:solidFill>
                    <a:srgbClr val="FFFFFF"/>
                  </a:solidFill>
                  <a:latin typeface="Arial" charset="0"/>
                </a:rPr>
                <a:t>&lt;service&gt;</a:t>
              </a:r>
              <a:endParaRPr lang="en-GB" b="1" dirty="0">
                <a:solidFill>
                  <a:srgbClr val="FFFFFF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Schéma de WSDL 1.1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2013-2014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Application Réparties  – SI4   Jean-Yves tigli - tigli@polytech.unice.fr - www.tigli.fr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7327BD-B410-4BD1-A75E-7DEBE7FE95A8}" type="slidenum">
              <a:rPr lang="fr-FR" smtClean="0"/>
              <a:pPr>
                <a:defRPr/>
              </a:pPr>
              <a:t>15</a:t>
            </a:fld>
            <a:endParaRPr lang="fr-FR" dirty="0"/>
          </a:p>
        </p:txBody>
      </p:sp>
      <p:pic>
        <p:nvPicPr>
          <p:cNvPr id="6" name="Image 5" descr="Wsdl.png"/>
          <p:cNvPicPr>
            <a:picLocks noChangeAspect="1"/>
          </p:cNvPicPr>
          <p:nvPr/>
        </p:nvPicPr>
        <p:blipFill>
          <a:blip r:embed="rId2" cstate="print"/>
          <a:srcRect l="9702" t="10845" r="9448" b="10531"/>
          <a:stretch>
            <a:fillRect/>
          </a:stretch>
        </p:blipFill>
        <p:spPr>
          <a:xfrm>
            <a:off x="2320754" y="1459531"/>
            <a:ext cx="6643734" cy="5137821"/>
          </a:xfrm>
          <a:prstGeom prst="rect">
            <a:avLst/>
          </a:prstGeom>
        </p:spPr>
      </p:pic>
      <p:sp>
        <p:nvSpPr>
          <p:cNvPr id="7" name="Espace réservé du texte 6"/>
          <p:cNvSpPr>
            <a:spLocks noGrp="1"/>
          </p:cNvSpPr>
          <p:nvPr>
            <p:ph type="body" idx="4294967295"/>
          </p:nvPr>
        </p:nvSpPr>
        <p:spPr>
          <a:xfrm>
            <a:off x="428625" y="1714500"/>
            <a:ext cx="1911127" cy="4572000"/>
          </a:xfrm>
        </p:spPr>
        <p:txBody>
          <a:bodyPr/>
          <a:lstStyle/>
          <a:p>
            <a:r>
              <a:rPr lang="fr-FR" dirty="0" smtClean="0"/>
              <a:t>Proche du Modèle </a:t>
            </a:r>
            <a:r>
              <a:rPr lang="fr-FR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Générique</a:t>
            </a:r>
            <a:r>
              <a:rPr lang="fr-FR" sz="2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dirty="0" smtClean="0"/>
              <a:t>ABC que nous verrons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Élément</a:t>
            </a:r>
            <a:r>
              <a:rPr lang="en-GB" dirty="0" smtClean="0"/>
              <a:t> &lt;types&gt;</a:t>
            </a:r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85926"/>
            <a:ext cx="8229600" cy="4811426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Contient les définition de types utilisant un système de typage (comme XSD).</a:t>
            </a:r>
          </a:p>
          <a:p>
            <a:r>
              <a:rPr lang="fr-FR" dirty="0" smtClean="0"/>
              <a:t>Exemple</a:t>
            </a:r>
          </a:p>
          <a:p>
            <a:pPr lvl="2">
              <a:buNone/>
            </a:pPr>
            <a:r>
              <a:rPr lang="fr-FR" dirty="0" smtClean="0"/>
              <a:t>&lt;!-- type </a:t>
            </a:r>
            <a:r>
              <a:rPr lang="fr-FR" dirty="0" err="1" smtClean="0"/>
              <a:t>defs</a:t>
            </a:r>
            <a:r>
              <a:rPr lang="fr-FR" dirty="0" smtClean="0"/>
              <a:t> --&gt;</a:t>
            </a:r>
          </a:p>
          <a:p>
            <a:pPr lvl="2">
              <a:buNone/>
            </a:pPr>
            <a:r>
              <a:rPr lang="fr-FR" dirty="0" smtClean="0"/>
              <a:t>&lt;types&gt;</a:t>
            </a:r>
          </a:p>
          <a:p>
            <a:pPr lvl="2">
              <a:buNone/>
            </a:pPr>
            <a:r>
              <a:rPr lang="fr-FR" dirty="0" smtClean="0"/>
              <a:t>    &lt;</a:t>
            </a:r>
            <a:r>
              <a:rPr lang="fr-FR" dirty="0" err="1" smtClean="0"/>
              <a:t>xsd:schema</a:t>
            </a:r>
            <a:r>
              <a:rPr lang="fr-FR" dirty="0" smtClean="0"/>
              <a:t> </a:t>
            </a:r>
            <a:r>
              <a:rPr lang="fr-FR" dirty="0" err="1" smtClean="0"/>
              <a:t>targetNamespace</a:t>
            </a:r>
            <a:r>
              <a:rPr lang="fr-FR" dirty="0" smtClean="0"/>
              <a:t>="</a:t>
            </a:r>
            <a:r>
              <a:rPr lang="fr-FR" dirty="0" err="1" smtClean="0"/>
              <a:t>urn:xml-soap-address-demo</a:t>
            </a:r>
            <a:r>
              <a:rPr lang="fr-FR" dirty="0" smtClean="0"/>
              <a:t>"</a:t>
            </a:r>
          </a:p>
          <a:p>
            <a:pPr lvl="2">
              <a:buNone/>
            </a:pPr>
            <a:r>
              <a:rPr lang="fr-FR" dirty="0" smtClean="0"/>
              <a:t>        		</a:t>
            </a:r>
            <a:r>
              <a:rPr lang="fr-FR" dirty="0" err="1" smtClean="0"/>
              <a:t>xmlns:xsd</a:t>
            </a:r>
            <a:r>
              <a:rPr lang="fr-FR" dirty="0" smtClean="0"/>
              <a:t>="http://www.w3.org/1999/XMLSchema"&gt;</a:t>
            </a:r>
          </a:p>
          <a:p>
            <a:pPr lvl="2">
              <a:buNone/>
            </a:pPr>
            <a:r>
              <a:rPr lang="fr-FR" dirty="0" smtClean="0"/>
              <a:t>        &lt;</a:t>
            </a:r>
            <a:r>
              <a:rPr lang="fr-FR" dirty="0" err="1" smtClean="0"/>
              <a:t>xsd:complexType</a:t>
            </a:r>
            <a:r>
              <a:rPr lang="fr-FR" dirty="0" smtClean="0"/>
              <a:t> </a:t>
            </a:r>
            <a:r>
              <a:rPr lang="fr-FR" dirty="0" err="1" smtClean="0"/>
              <a:t>name</a:t>
            </a:r>
            <a:r>
              <a:rPr lang="fr-FR" dirty="0" smtClean="0"/>
              <a:t>="</a:t>
            </a:r>
            <a:r>
              <a:rPr lang="fr-FR" dirty="0" smtClean="0">
                <a:solidFill>
                  <a:srgbClr val="FF0000"/>
                </a:solidFill>
              </a:rPr>
              <a:t>phone</a:t>
            </a:r>
            <a:r>
              <a:rPr lang="fr-FR" dirty="0" smtClean="0"/>
              <a:t>"&gt;</a:t>
            </a:r>
          </a:p>
          <a:p>
            <a:pPr lvl="2">
              <a:buNone/>
            </a:pPr>
            <a:r>
              <a:rPr lang="fr-FR" dirty="0" smtClean="0"/>
              <a:t>	        &lt;</a:t>
            </a:r>
            <a:r>
              <a:rPr lang="fr-FR" dirty="0" err="1" smtClean="0"/>
              <a:t>xsd:element</a:t>
            </a:r>
            <a:r>
              <a:rPr lang="fr-FR" dirty="0" smtClean="0"/>
              <a:t> </a:t>
            </a:r>
            <a:r>
              <a:rPr lang="fr-FR" dirty="0" err="1" smtClean="0"/>
              <a:t>name</a:t>
            </a:r>
            <a:r>
              <a:rPr lang="fr-FR" dirty="0" smtClean="0"/>
              <a:t>="</a:t>
            </a:r>
            <a:r>
              <a:rPr lang="fr-FR" dirty="0" err="1" smtClean="0"/>
              <a:t>areaCode</a:t>
            </a:r>
            <a:r>
              <a:rPr lang="fr-FR" dirty="0" smtClean="0"/>
              <a:t>" type="</a:t>
            </a:r>
            <a:r>
              <a:rPr lang="fr-FR" dirty="0" err="1" smtClean="0"/>
              <a:t>xsd:int</a:t>
            </a:r>
            <a:r>
              <a:rPr lang="fr-FR" dirty="0" smtClean="0"/>
              <a:t>"/&gt;</a:t>
            </a:r>
          </a:p>
          <a:p>
            <a:pPr lvl="2">
              <a:buNone/>
            </a:pPr>
            <a:r>
              <a:rPr lang="fr-FR" dirty="0" smtClean="0"/>
              <a:t>            &lt;</a:t>
            </a:r>
            <a:r>
              <a:rPr lang="fr-FR" dirty="0" err="1" smtClean="0"/>
              <a:t>xsd:element</a:t>
            </a:r>
            <a:r>
              <a:rPr lang="fr-FR" dirty="0" smtClean="0"/>
              <a:t> </a:t>
            </a:r>
            <a:r>
              <a:rPr lang="fr-FR" dirty="0" err="1" smtClean="0"/>
              <a:t>name</a:t>
            </a:r>
            <a:r>
              <a:rPr lang="fr-FR" dirty="0" smtClean="0"/>
              <a:t>="exchange" type="</a:t>
            </a:r>
            <a:r>
              <a:rPr lang="fr-FR" dirty="0" err="1" smtClean="0"/>
              <a:t>xsd:string</a:t>
            </a:r>
            <a:r>
              <a:rPr lang="fr-FR" dirty="0" smtClean="0"/>
              <a:t>"/&gt;</a:t>
            </a:r>
          </a:p>
          <a:p>
            <a:pPr lvl="2">
              <a:buNone/>
            </a:pPr>
            <a:r>
              <a:rPr lang="fr-FR" dirty="0" smtClean="0"/>
              <a:t>            &lt;</a:t>
            </a:r>
            <a:r>
              <a:rPr lang="fr-FR" dirty="0" err="1" smtClean="0"/>
              <a:t>xsd:element</a:t>
            </a:r>
            <a:r>
              <a:rPr lang="fr-FR" dirty="0" smtClean="0"/>
              <a:t> </a:t>
            </a:r>
            <a:r>
              <a:rPr lang="fr-FR" dirty="0" err="1" smtClean="0"/>
              <a:t>name</a:t>
            </a:r>
            <a:r>
              <a:rPr lang="fr-FR" dirty="0" smtClean="0"/>
              <a:t>="</a:t>
            </a:r>
            <a:r>
              <a:rPr lang="fr-FR" dirty="0" err="1" smtClean="0"/>
              <a:t>number</a:t>
            </a:r>
            <a:r>
              <a:rPr lang="fr-FR" dirty="0" smtClean="0"/>
              <a:t>" type="</a:t>
            </a:r>
            <a:r>
              <a:rPr lang="fr-FR" dirty="0" err="1" smtClean="0"/>
              <a:t>xsd:string</a:t>
            </a:r>
            <a:r>
              <a:rPr lang="fr-FR" dirty="0" smtClean="0"/>
              <a:t>"/&gt;</a:t>
            </a:r>
          </a:p>
          <a:p>
            <a:pPr lvl="2">
              <a:buNone/>
            </a:pPr>
            <a:r>
              <a:rPr lang="fr-FR" dirty="0" smtClean="0"/>
              <a:t>        &lt;/</a:t>
            </a:r>
            <a:r>
              <a:rPr lang="fr-FR" dirty="0" err="1" smtClean="0"/>
              <a:t>xsd:complexType</a:t>
            </a:r>
            <a:r>
              <a:rPr lang="fr-FR" dirty="0" smtClean="0"/>
              <a:t>&gt;</a:t>
            </a:r>
          </a:p>
          <a:p>
            <a:pPr lvl="2">
              <a:buNone/>
            </a:pPr>
            <a:r>
              <a:rPr lang="fr-FR" dirty="0" smtClean="0"/>
              <a:t>        &lt;</a:t>
            </a:r>
            <a:r>
              <a:rPr lang="fr-FR" dirty="0" err="1" smtClean="0"/>
              <a:t>xsd:complexType</a:t>
            </a:r>
            <a:r>
              <a:rPr lang="fr-FR" dirty="0" smtClean="0"/>
              <a:t> </a:t>
            </a:r>
            <a:r>
              <a:rPr lang="fr-FR" dirty="0" err="1" smtClean="0"/>
              <a:t>name</a:t>
            </a:r>
            <a:r>
              <a:rPr lang="fr-FR" dirty="0" smtClean="0"/>
              <a:t>="</a:t>
            </a:r>
            <a:r>
              <a:rPr lang="fr-FR" dirty="0" err="1" smtClean="0">
                <a:solidFill>
                  <a:srgbClr val="92D050"/>
                </a:solidFill>
              </a:rPr>
              <a:t>address</a:t>
            </a:r>
            <a:r>
              <a:rPr lang="fr-FR" dirty="0" smtClean="0"/>
              <a:t>"&gt;</a:t>
            </a:r>
          </a:p>
          <a:p>
            <a:pPr lvl="2">
              <a:buNone/>
            </a:pPr>
            <a:r>
              <a:rPr lang="fr-FR" dirty="0" smtClean="0"/>
              <a:t>            &lt;</a:t>
            </a:r>
            <a:r>
              <a:rPr lang="fr-FR" dirty="0" err="1" smtClean="0"/>
              <a:t>xsd:element</a:t>
            </a:r>
            <a:r>
              <a:rPr lang="fr-FR" dirty="0" smtClean="0"/>
              <a:t> </a:t>
            </a:r>
            <a:r>
              <a:rPr lang="fr-FR" dirty="0" err="1" smtClean="0"/>
              <a:t>name</a:t>
            </a:r>
            <a:r>
              <a:rPr lang="fr-FR" dirty="0" smtClean="0"/>
              <a:t>="</a:t>
            </a:r>
            <a:r>
              <a:rPr lang="fr-FR" dirty="0" err="1" smtClean="0"/>
              <a:t>streetNum</a:t>
            </a:r>
            <a:r>
              <a:rPr lang="fr-FR" dirty="0" smtClean="0"/>
              <a:t>" type="</a:t>
            </a:r>
            <a:r>
              <a:rPr lang="fr-FR" dirty="0" err="1" smtClean="0"/>
              <a:t>xsd:int</a:t>
            </a:r>
            <a:r>
              <a:rPr lang="fr-FR" dirty="0" smtClean="0"/>
              <a:t>"/&gt;</a:t>
            </a:r>
          </a:p>
          <a:p>
            <a:pPr lvl="2">
              <a:buNone/>
            </a:pPr>
            <a:r>
              <a:rPr lang="fr-FR" dirty="0" smtClean="0"/>
              <a:t>            &lt;</a:t>
            </a:r>
            <a:r>
              <a:rPr lang="fr-FR" dirty="0" err="1" smtClean="0"/>
              <a:t>xsd:element</a:t>
            </a:r>
            <a:r>
              <a:rPr lang="fr-FR" dirty="0" smtClean="0"/>
              <a:t> </a:t>
            </a:r>
            <a:r>
              <a:rPr lang="fr-FR" dirty="0" err="1" smtClean="0"/>
              <a:t>name</a:t>
            </a:r>
            <a:r>
              <a:rPr lang="fr-FR" dirty="0" smtClean="0"/>
              <a:t>="</a:t>
            </a:r>
            <a:r>
              <a:rPr lang="fr-FR" dirty="0" err="1" smtClean="0"/>
              <a:t>streetName</a:t>
            </a:r>
            <a:r>
              <a:rPr lang="fr-FR" dirty="0" smtClean="0"/>
              <a:t>" type="</a:t>
            </a:r>
            <a:r>
              <a:rPr lang="fr-FR" dirty="0" err="1" smtClean="0"/>
              <a:t>xsd:string</a:t>
            </a:r>
            <a:r>
              <a:rPr lang="fr-FR" dirty="0" smtClean="0"/>
              <a:t>"/&gt;</a:t>
            </a:r>
          </a:p>
          <a:p>
            <a:pPr lvl="2">
              <a:buNone/>
            </a:pPr>
            <a:r>
              <a:rPr lang="fr-FR" dirty="0" smtClean="0"/>
              <a:t>            &lt;</a:t>
            </a:r>
            <a:r>
              <a:rPr lang="fr-FR" dirty="0" err="1" smtClean="0"/>
              <a:t>xsd:element</a:t>
            </a:r>
            <a:r>
              <a:rPr lang="fr-FR" dirty="0" smtClean="0"/>
              <a:t> </a:t>
            </a:r>
            <a:r>
              <a:rPr lang="fr-FR" dirty="0" err="1" smtClean="0"/>
              <a:t>name</a:t>
            </a:r>
            <a:r>
              <a:rPr lang="fr-FR" dirty="0" smtClean="0"/>
              <a:t>="city" type="</a:t>
            </a:r>
            <a:r>
              <a:rPr lang="fr-FR" dirty="0" err="1" smtClean="0"/>
              <a:t>xsd:string</a:t>
            </a:r>
            <a:r>
              <a:rPr lang="fr-FR" dirty="0" smtClean="0"/>
              <a:t>"/&gt;</a:t>
            </a:r>
          </a:p>
          <a:p>
            <a:pPr lvl="2">
              <a:buNone/>
            </a:pPr>
            <a:r>
              <a:rPr lang="fr-FR" dirty="0" smtClean="0"/>
              <a:t>            &lt;</a:t>
            </a:r>
            <a:r>
              <a:rPr lang="fr-FR" dirty="0" err="1" smtClean="0"/>
              <a:t>xsd:element</a:t>
            </a:r>
            <a:r>
              <a:rPr lang="fr-FR" dirty="0" smtClean="0"/>
              <a:t> </a:t>
            </a:r>
            <a:r>
              <a:rPr lang="fr-FR" dirty="0" err="1" smtClean="0"/>
              <a:t>name</a:t>
            </a:r>
            <a:r>
              <a:rPr lang="fr-FR" dirty="0" smtClean="0"/>
              <a:t>="state" type="</a:t>
            </a:r>
            <a:r>
              <a:rPr lang="fr-FR" dirty="0" err="1" smtClean="0"/>
              <a:t>xsd:string</a:t>
            </a:r>
            <a:r>
              <a:rPr lang="fr-FR" dirty="0" smtClean="0"/>
              <a:t>"/&gt;</a:t>
            </a:r>
          </a:p>
          <a:p>
            <a:pPr lvl="2">
              <a:buNone/>
            </a:pPr>
            <a:r>
              <a:rPr lang="fr-FR" dirty="0" smtClean="0"/>
              <a:t>            &lt;</a:t>
            </a:r>
            <a:r>
              <a:rPr lang="fr-FR" dirty="0" err="1" smtClean="0"/>
              <a:t>xsd:element</a:t>
            </a:r>
            <a:r>
              <a:rPr lang="fr-FR" dirty="0" smtClean="0"/>
              <a:t> </a:t>
            </a:r>
            <a:r>
              <a:rPr lang="fr-FR" dirty="0" err="1" smtClean="0"/>
              <a:t>name</a:t>
            </a:r>
            <a:r>
              <a:rPr lang="fr-FR" dirty="0" smtClean="0"/>
              <a:t>="zip" type="</a:t>
            </a:r>
            <a:r>
              <a:rPr lang="fr-FR" dirty="0" err="1" smtClean="0"/>
              <a:t>xsd:int</a:t>
            </a:r>
            <a:r>
              <a:rPr lang="fr-FR" dirty="0" smtClean="0"/>
              <a:t>"/&gt;</a:t>
            </a:r>
          </a:p>
          <a:p>
            <a:pPr lvl="2">
              <a:buNone/>
            </a:pPr>
            <a:r>
              <a:rPr lang="fr-FR" dirty="0" smtClean="0"/>
              <a:t>            &lt;</a:t>
            </a:r>
            <a:r>
              <a:rPr lang="fr-FR" dirty="0" err="1" smtClean="0"/>
              <a:t>xsd:element</a:t>
            </a:r>
            <a:r>
              <a:rPr lang="fr-FR" dirty="0" smtClean="0"/>
              <a:t> </a:t>
            </a:r>
            <a:r>
              <a:rPr lang="fr-FR" dirty="0" err="1" smtClean="0"/>
              <a:t>name</a:t>
            </a:r>
            <a:r>
              <a:rPr lang="fr-FR" dirty="0" smtClean="0"/>
              <a:t>="</a:t>
            </a:r>
            <a:r>
              <a:rPr lang="fr-FR" dirty="0" err="1" smtClean="0"/>
              <a:t>phoneNumber</a:t>
            </a:r>
            <a:r>
              <a:rPr lang="fr-FR" dirty="0" smtClean="0"/>
              <a:t>" type="</a:t>
            </a:r>
            <a:r>
              <a:rPr lang="fr-FR" dirty="0" err="1" smtClean="0">
                <a:solidFill>
                  <a:schemeClr val="accent2"/>
                </a:solidFill>
              </a:rPr>
              <a:t>typens:phone</a:t>
            </a:r>
            <a:r>
              <a:rPr lang="fr-FR" dirty="0" smtClean="0"/>
              <a:t>"/&gt;</a:t>
            </a:r>
          </a:p>
          <a:p>
            <a:pPr lvl="2">
              <a:buNone/>
            </a:pPr>
            <a:r>
              <a:rPr lang="fr-FR" dirty="0" smtClean="0"/>
              <a:t>        &lt;/</a:t>
            </a:r>
            <a:r>
              <a:rPr lang="fr-FR" dirty="0" err="1" smtClean="0"/>
              <a:t>xsd:complexType</a:t>
            </a:r>
            <a:r>
              <a:rPr lang="fr-FR" dirty="0" smtClean="0"/>
              <a:t>&gt;</a:t>
            </a:r>
          </a:p>
          <a:p>
            <a:pPr lvl="2">
              <a:buNone/>
            </a:pPr>
            <a:r>
              <a:rPr lang="fr-FR" dirty="0" smtClean="0"/>
              <a:t>    &lt;/</a:t>
            </a:r>
            <a:r>
              <a:rPr lang="fr-FR" dirty="0" err="1" smtClean="0"/>
              <a:t>xsd:schema</a:t>
            </a:r>
            <a:r>
              <a:rPr lang="fr-FR" dirty="0" smtClean="0"/>
              <a:t>&gt;</a:t>
            </a:r>
          </a:p>
          <a:p>
            <a:pPr lvl="2">
              <a:buNone/>
            </a:pPr>
            <a:r>
              <a:rPr lang="fr-FR" dirty="0" smtClean="0"/>
              <a:t>&lt;/types&gt;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2013-2014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Application Réparties  – SI4   Jean-Yves tigli - tigli@polytech.unice.fr - www.tigli.fr</a:t>
            </a:r>
            <a:endParaRPr lang="fr-FR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AF44E-6962-4939-AC49-EC90BA84DB1D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Élément</a:t>
            </a:r>
            <a:r>
              <a:rPr lang="en-GB" dirty="0" smtClean="0"/>
              <a:t> &lt;message&gt;</a:t>
            </a:r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Décrit les noms et types d’un ensemble de champs à transmettre</a:t>
            </a:r>
          </a:p>
          <a:p>
            <a:pPr lvl="1"/>
            <a:r>
              <a:rPr lang="fr-FR" dirty="0" smtClean="0"/>
              <a:t>Paramètres d’une invocation, valeur du retour, …</a:t>
            </a:r>
          </a:p>
          <a:p>
            <a:r>
              <a:rPr lang="fr-FR" dirty="0" smtClean="0"/>
              <a:t>Exemple</a:t>
            </a:r>
          </a:p>
          <a:p>
            <a:pPr lvl="2">
              <a:buNone/>
            </a:pPr>
            <a:r>
              <a:rPr lang="fr-FR" dirty="0" smtClean="0"/>
              <a:t>&lt;!-- message </a:t>
            </a:r>
            <a:r>
              <a:rPr lang="fr-FR" dirty="0" err="1" smtClean="0"/>
              <a:t>declns</a:t>
            </a:r>
            <a:r>
              <a:rPr lang="fr-FR" dirty="0" smtClean="0"/>
              <a:t> --&gt;</a:t>
            </a:r>
          </a:p>
          <a:p>
            <a:pPr lvl="2">
              <a:buNone/>
            </a:pPr>
            <a:r>
              <a:rPr lang="fr-FR" dirty="0" smtClean="0"/>
              <a:t>&lt;message </a:t>
            </a:r>
            <a:r>
              <a:rPr lang="fr-FR" dirty="0" err="1" smtClean="0">
                <a:solidFill>
                  <a:srgbClr val="FF0000"/>
                </a:solidFill>
              </a:rPr>
              <a:t>name</a:t>
            </a:r>
            <a:r>
              <a:rPr lang="fr-FR" dirty="0" smtClean="0">
                <a:solidFill>
                  <a:srgbClr val="FF0000"/>
                </a:solidFill>
              </a:rPr>
              <a:t>="</a:t>
            </a:r>
            <a:r>
              <a:rPr lang="fr-FR" dirty="0" err="1" smtClean="0">
                <a:solidFill>
                  <a:srgbClr val="FF0000"/>
                </a:solidFill>
              </a:rPr>
              <a:t>AddEntryRequest</a:t>
            </a:r>
            <a:r>
              <a:rPr lang="fr-FR" dirty="0" smtClean="0">
                <a:solidFill>
                  <a:srgbClr val="FF0000"/>
                </a:solidFill>
              </a:rPr>
              <a:t>"</a:t>
            </a:r>
            <a:r>
              <a:rPr lang="fr-FR" dirty="0" smtClean="0"/>
              <a:t>&gt;</a:t>
            </a:r>
          </a:p>
          <a:p>
            <a:pPr lvl="2">
              <a:buNone/>
            </a:pPr>
            <a:r>
              <a:rPr lang="fr-FR" dirty="0" smtClean="0"/>
              <a:t>    &lt;part </a:t>
            </a:r>
            <a:r>
              <a:rPr lang="fr-FR" dirty="0" err="1" smtClean="0">
                <a:solidFill>
                  <a:srgbClr val="00B0F0"/>
                </a:solidFill>
              </a:rPr>
              <a:t>name</a:t>
            </a:r>
            <a:r>
              <a:rPr lang="fr-FR" dirty="0" smtClean="0">
                <a:solidFill>
                  <a:srgbClr val="00B0F0"/>
                </a:solidFill>
              </a:rPr>
              <a:t>="</a:t>
            </a:r>
            <a:r>
              <a:rPr lang="fr-FR" dirty="0" err="1" smtClean="0">
                <a:solidFill>
                  <a:srgbClr val="00B0F0"/>
                </a:solidFill>
              </a:rPr>
              <a:t>name</a:t>
            </a:r>
            <a:r>
              <a:rPr lang="fr-FR" dirty="0" smtClean="0">
                <a:solidFill>
                  <a:srgbClr val="00B0F0"/>
                </a:solidFill>
              </a:rPr>
              <a:t>"</a:t>
            </a:r>
            <a:r>
              <a:rPr lang="fr-FR" dirty="0" smtClean="0">
                <a:solidFill>
                  <a:schemeClr val="accent2"/>
                </a:solidFill>
              </a:rPr>
              <a:t> </a:t>
            </a:r>
            <a:r>
              <a:rPr lang="fr-FR" dirty="0" smtClean="0">
                <a:solidFill>
                  <a:srgbClr val="92D050"/>
                </a:solidFill>
              </a:rPr>
              <a:t>type="</a:t>
            </a:r>
            <a:r>
              <a:rPr lang="fr-FR" dirty="0" err="1" smtClean="0">
                <a:solidFill>
                  <a:srgbClr val="92D050"/>
                </a:solidFill>
              </a:rPr>
              <a:t>xsd:string</a:t>
            </a:r>
            <a:r>
              <a:rPr lang="fr-FR" dirty="0" smtClean="0">
                <a:solidFill>
                  <a:srgbClr val="92D050"/>
                </a:solidFill>
              </a:rPr>
              <a:t>"</a:t>
            </a:r>
            <a:r>
              <a:rPr lang="fr-FR" dirty="0" smtClean="0"/>
              <a:t>/&gt;</a:t>
            </a:r>
          </a:p>
          <a:p>
            <a:pPr lvl="2">
              <a:buNone/>
            </a:pPr>
            <a:r>
              <a:rPr lang="fr-FR" dirty="0" smtClean="0"/>
              <a:t>    &lt;part </a:t>
            </a:r>
            <a:r>
              <a:rPr lang="fr-FR" dirty="0" err="1" smtClean="0">
                <a:solidFill>
                  <a:srgbClr val="00B0F0"/>
                </a:solidFill>
              </a:rPr>
              <a:t>name</a:t>
            </a:r>
            <a:r>
              <a:rPr lang="fr-FR" dirty="0" smtClean="0">
                <a:solidFill>
                  <a:srgbClr val="00B0F0"/>
                </a:solidFill>
              </a:rPr>
              <a:t>="</a:t>
            </a:r>
            <a:r>
              <a:rPr lang="fr-FR" dirty="0" err="1" smtClean="0">
                <a:solidFill>
                  <a:srgbClr val="00B0F0"/>
                </a:solidFill>
              </a:rPr>
              <a:t>address</a:t>
            </a:r>
            <a:r>
              <a:rPr lang="fr-FR" dirty="0" smtClean="0">
                <a:solidFill>
                  <a:srgbClr val="00B0F0"/>
                </a:solidFill>
              </a:rPr>
              <a:t>"</a:t>
            </a:r>
            <a:r>
              <a:rPr lang="fr-FR" dirty="0" smtClean="0">
                <a:solidFill>
                  <a:schemeClr val="accent2"/>
                </a:solidFill>
              </a:rPr>
              <a:t> </a:t>
            </a:r>
            <a:r>
              <a:rPr lang="fr-FR" dirty="0" smtClean="0">
                <a:solidFill>
                  <a:srgbClr val="92D050"/>
                </a:solidFill>
              </a:rPr>
              <a:t>type="</a:t>
            </a:r>
            <a:r>
              <a:rPr lang="fr-FR" dirty="0" err="1" smtClean="0">
                <a:solidFill>
                  <a:srgbClr val="92D050"/>
                </a:solidFill>
              </a:rPr>
              <a:t>typens:address</a:t>
            </a:r>
            <a:r>
              <a:rPr lang="fr-FR" dirty="0" smtClean="0">
                <a:solidFill>
                  <a:srgbClr val="92D050"/>
                </a:solidFill>
              </a:rPr>
              <a:t>"</a:t>
            </a:r>
            <a:r>
              <a:rPr lang="fr-FR" dirty="0" smtClean="0"/>
              <a:t>/&gt;</a:t>
            </a:r>
          </a:p>
          <a:p>
            <a:pPr lvl="2">
              <a:buNone/>
            </a:pPr>
            <a:r>
              <a:rPr lang="fr-FR" dirty="0" smtClean="0"/>
              <a:t>&lt;/message&gt;</a:t>
            </a:r>
          </a:p>
          <a:p>
            <a:pPr lvl="2">
              <a:buNone/>
            </a:pPr>
            <a:endParaRPr lang="fr-FR" dirty="0" smtClean="0"/>
          </a:p>
          <a:p>
            <a:pPr lvl="2">
              <a:buNone/>
            </a:pPr>
            <a:r>
              <a:rPr lang="fr-FR" dirty="0" smtClean="0"/>
              <a:t>&lt;message </a:t>
            </a:r>
            <a:r>
              <a:rPr lang="fr-FR" dirty="0" err="1" smtClean="0"/>
              <a:t>name</a:t>
            </a:r>
            <a:r>
              <a:rPr lang="fr-FR" dirty="0" smtClean="0"/>
              <a:t>="</a:t>
            </a:r>
            <a:r>
              <a:rPr lang="fr-FR" dirty="0" err="1" smtClean="0"/>
              <a:t>GetAddressFromNameRequest</a:t>
            </a:r>
            <a:r>
              <a:rPr lang="fr-FR" dirty="0" smtClean="0"/>
              <a:t>"&gt;</a:t>
            </a:r>
          </a:p>
          <a:p>
            <a:pPr lvl="2">
              <a:buNone/>
            </a:pPr>
            <a:r>
              <a:rPr lang="fr-FR" dirty="0" smtClean="0"/>
              <a:t>    &lt;part </a:t>
            </a:r>
            <a:r>
              <a:rPr lang="fr-FR" dirty="0" err="1" smtClean="0"/>
              <a:t>name</a:t>
            </a:r>
            <a:r>
              <a:rPr lang="fr-FR" dirty="0" smtClean="0"/>
              <a:t>="</a:t>
            </a:r>
            <a:r>
              <a:rPr lang="fr-FR" dirty="0" err="1" smtClean="0"/>
              <a:t>name</a:t>
            </a:r>
            <a:r>
              <a:rPr lang="fr-FR" dirty="0" smtClean="0"/>
              <a:t>" type="</a:t>
            </a:r>
            <a:r>
              <a:rPr lang="fr-FR" dirty="0" err="1" smtClean="0"/>
              <a:t>xsd:string</a:t>
            </a:r>
            <a:r>
              <a:rPr lang="fr-FR" dirty="0" smtClean="0"/>
              <a:t>"/&gt;</a:t>
            </a:r>
          </a:p>
          <a:p>
            <a:pPr lvl="2">
              <a:buNone/>
            </a:pPr>
            <a:r>
              <a:rPr lang="fr-FR" dirty="0" smtClean="0"/>
              <a:t>&lt;/message&gt;</a:t>
            </a:r>
          </a:p>
          <a:p>
            <a:pPr lvl="2">
              <a:buNone/>
            </a:pPr>
            <a:endParaRPr lang="fr-FR" dirty="0" smtClean="0"/>
          </a:p>
          <a:p>
            <a:pPr lvl="2">
              <a:buNone/>
            </a:pPr>
            <a:r>
              <a:rPr lang="fr-FR" dirty="0" smtClean="0"/>
              <a:t>&lt;message </a:t>
            </a:r>
            <a:r>
              <a:rPr lang="fr-FR" dirty="0" err="1" smtClean="0"/>
              <a:t>name</a:t>
            </a:r>
            <a:r>
              <a:rPr lang="fr-FR" dirty="0" smtClean="0"/>
              <a:t>="</a:t>
            </a:r>
            <a:r>
              <a:rPr lang="fr-FR" dirty="0" err="1" smtClean="0"/>
              <a:t>GetAddressFromNameResponse</a:t>
            </a:r>
            <a:r>
              <a:rPr lang="fr-FR" dirty="0" smtClean="0"/>
              <a:t>"&gt;</a:t>
            </a:r>
          </a:p>
          <a:p>
            <a:pPr lvl="2">
              <a:buNone/>
            </a:pPr>
            <a:r>
              <a:rPr lang="fr-FR" dirty="0" smtClean="0"/>
              <a:t>    &lt;part </a:t>
            </a:r>
            <a:r>
              <a:rPr lang="fr-FR" dirty="0" err="1" smtClean="0"/>
              <a:t>name</a:t>
            </a:r>
            <a:r>
              <a:rPr lang="fr-FR" dirty="0" smtClean="0"/>
              <a:t>="</a:t>
            </a:r>
            <a:r>
              <a:rPr lang="fr-FR" dirty="0" err="1" smtClean="0"/>
              <a:t>address</a:t>
            </a:r>
            <a:r>
              <a:rPr lang="fr-FR" dirty="0" smtClean="0"/>
              <a:t>" type="</a:t>
            </a:r>
            <a:r>
              <a:rPr lang="fr-FR" dirty="0" err="1" smtClean="0"/>
              <a:t>typens:address</a:t>
            </a:r>
            <a:r>
              <a:rPr lang="fr-FR" dirty="0" smtClean="0"/>
              <a:t>"/&gt;</a:t>
            </a:r>
          </a:p>
          <a:p>
            <a:pPr lvl="2">
              <a:buNone/>
            </a:pPr>
            <a:r>
              <a:rPr lang="fr-FR" dirty="0" smtClean="0"/>
              <a:t>&lt;/message&gt;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2013-2014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Application Réparties  – SI4   Jean-Yves tigli - tigli@polytech.unice.fr - www.tigli.fr</a:t>
            </a:r>
            <a:endParaRPr lang="fr-FR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AF44E-6962-4939-AC49-EC90BA84DB1D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Élément</a:t>
            </a:r>
            <a:r>
              <a:rPr lang="en-GB" dirty="0" smtClean="0"/>
              <a:t> &lt;</a:t>
            </a:r>
            <a:r>
              <a:rPr lang="en-GB" dirty="0" err="1" smtClean="0"/>
              <a:t>porttype</a:t>
            </a:r>
            <a:r>
              <a:rPr lang="en-GB" dirty="0" smtClean="0"/>
              <a:t>&gt;</a:t>
            </a: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Décrit un ensemble d’opérations (peut être vu comme une librairie, un module ou une classe)</a:t>
            </a:r>
          </a:p>
          <a:p>
            <a:endParaRPr lang="fr-FR" dirty="0" smtClean="0"/>
          </a:p>
          <a:p>
            <a:r>
              <a:rPr lang="fr-FR" dirty="0" smtClean="0"/>
              <a:t>Plusieurs types d’opérations</a:t>
            </a:r>
          </a:p>
          <a:p>
            <a:pPr lvl="1"/>
            <a:r>
              <a:rPr lang="fr-FR" dirty="0" smtClean="0"/>
              <a:t>One-</a:t>
            </a:r>
            <a:r>
              <a:rPr lang="fr-FR" dirty="0" err="1" smtClean="0"/>
              <a:t>way</a:t>
            </a:r>
            <a:endParaRPr lang="fr-FR" dirty="0" smtClean="0"/>
          </a:p>
          <a:p>
            <a:pPr lvl="2"/>
            <a:r>
              <a:rPr lang="fr-FR" dirty="0" smtClean="0"/>
              <a:t>Le point d’entrée reçoit un message (&lt;input&gt;) mais sans réponse</a:t>
            </a:r>
          </a:p>
          <a:p>
            <a:pPr lvl="1"/>
            <a:r>
              <a:rPr lang="fr-FR" dirty="0" err="1" smtClean="0"/>
              <a:t>Request</a:t>
            </a:r>
            <a:r>
              <a:rPr lang="fr-FR" dirty="0" smtClean="0"/>
              <a:t>-</a:t>
            </a:r>
            <a:r>
              <a:rPr lang="fr-FR" dirty="0" err="1" smtClean="0"/>
              <a:t>response</a:t>
            </a:r>
            <a:endParaRPr lang="fr-FR" dirty="0" smtClean="0"/>
          </a:p>
          <a:p>
            <a:pPr lvl="2"/>
            <a:r>
              <a:rPr lang="fr-FR" dirty="0" smtClean="0"/>
              <a:t>Le point d’entrée reçoit un message (&lt;input&gt;) et retourne un message corrélé (&lt;output&gt;) ou un ou plusieurs messages de faute (&lt;</a:t>
            </a:r>
            <a:r>
              <a:rPr lang="fr-FR" dirty="0" err="1" smtClean="0"/>
              <a:t>fault</a:t>
            </a:r>
            <a:r>
              <a:rPr lang="fr-FR" dirty="0" smtClean="0"/>
              <a:t>&gt;).</a:t>
            </a:r>
          </a:p>
          <a:p>
            <a:pPr lvl="1"/>
            <a:r>
              <a:rPr lang="fr-FR" dirty="0" err="1" smtClean="0"/>
              <a:t>Solicit</a:t>
            </a:r>
            <a:r>
              <a:rPr lang="fr-FR" dirty="0" smtClean="0"/>
              <a:t>-</a:t>
            </a:r>
            <a:r>
              <a:rPr lang="fr-FR" dirty="0" err="1" smtClean="0"/>
              <a:t>response</a:t>
            </a:r>
            <a:endParaRPr lang="fr-FR" dirty="0" smtClean="0"/>
          </a:p>
          <a:p>
            <a:pPr lvl="2"/>
            <a:r>
              <a:rPr lang="fr-FR" dirty="0" smtClean="0"/>
              <a:t>Le point d’entrée envoie un message (&lt;output&gt;) et reçoit un message corrélé (&lt;input&gt;) ou un ou plusieurs messages de faute (&lt;</a:t>
            </a:r>
            <a:r>
              <a:rPr lang="fr-FR" dirty="0" err="1" smtClean="0"/>
              <a:t>fault</a:t>
            </a:r>
            <a:r>
              <a:rPr lang="fr-FR" dirty="0" smtClean="0"/>
              <a:t>&gt;).</a:t>
            </a:r>
          </a:p>
          <a:p>
            <a:pPr lvl="3"/>
            <a:r>
              <a:rPr lang="fr-FR" dirty="0" err="1" smtClean="0"/>
              <a:t>Binding</a:t>
            </a:r>
            <a:r>
              <a:rPr lang="fr-FR" dirty="0" smtClean="0"/>
              <a:t> HTTP : 2 requêtes HTTP par exemple</a:t>
            </a:r>
          </a:p>
          <a:p>
            <a:pPr lvl="1"/>
            <a:r>
              <a:rPr lang="fr-FR" dirty="0" smtClean="0"/>
              <a:t>Notification</a:t>
            </a:r>
          </a:p>
          <a:p>
            <a:pPr lvl="2"/>
            <a:r>
              <a:rPr lang="fr-FR" dirty="0" smtClean="0"/>
              <a:t>Le point d’entrée envoie un message de notification (&lt;output&gt;)</a:t>
            </a:r>
          </a:p>
          <a:p>
            <a:r>
              <a:rPr lang="fr-FR" dirty="0" smtClean="0"/>
              <a:t>Paramètres</a:t>
            </a:r>
          </a:p>
          <a:p>
            <a:pPr lvl="1"/>
            <a:r>
              <a:rPr lang="fr-FR" dirty="0" smtClean="0"/>
              <a:t>Les champs des messages constituent les paramètres (</a:t>
            </a:r>
            <a:r>
              <a:rPr lang="fr-FR" dirty="0" err="1" smtClean="0"/>
              <a:t>in,out</a:t>
            </a:r>
            <a:r>
              <a:rPr lang="fr-FR" dirty="0" smtClean="0"/>
              <a:t>, </a:t>
            </a:r>
            <a:r>
              <a:rPr lang="fr-FR" dirty="0" err="1" smtClean="0"/>
              <a:t>inout</a:t>
            </a:r>
            <a:r>
              <a:rPr lang="fr-FR" dirty="0" smtClean="0"/>
              <a:t>) des opérations</a:t>
            </a:r>
          </a:p>
          <a:p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2013-2014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Application Réparties  – SI4   Jean-Yves tigli - tigli@polytech.unice.fr - www.tigli.fr</a:t>
            </a:r>
            <a:endParaRPr lang="fr-FR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AF44E-6962-4939-AC49-EC90BA84DB1D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Exemple</a:t>
            </a:r>
            <a:r>
              <a:rPr lang="en-GB" dirty="0" smtClean="0"/>
              <a:t> &lt;</a:t>
            </a:r>
            <a:r>
              <a:rPr lang="en-GB" dirty="0" err="1" smtClean="0"/>
              <a:t>porttype</a:t>
            </a:r>
            <a:r>
              <a:rPr lang="en-GB" dirty="0" smtClean="0"/>
              <a:t>&gt;</a:t>
            </a: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Exemple</a:t>
            </a:r>
          </a:p>
          <a:p>
            <a:pPr lvl="2">
              <a:buNone/>
            </a:pPr>
            <a:r>
              <a:rPr lang="fr-FR" dirty="0" smtClean="0">
                <a:solidFill>
                  <a:srgbClr val="92D050"/>
                </a:solidFill>
              </a:rPr>
              <a:t>&lt;!-- port type </a:t>
            </a:r>
            <a:r>
              <a:rPr lang="fr-FR" dirty="0" err="1" smtClean="0">
                <a:solidFill>
                  <a:srgbClr val="92D050"/>
                </a:solidFill>
              </a:rPr>
              <a:t>declarations</a:t>
            </a:r>
            <a:r>
              <a:rPr lang="fr-FR" dirty="0" smtClean="0">
                <a:solidFill>
                  <a:srgbClr val="92D050"/>
                </a:solidFill>
              </a:rPr>
              <a:t> --&gt;</a:t>
            </a:r>
          </a:p>
          <a:p>
            <a:pPr lvl="2">
              <a:buNone/>
            </a:pPr>
            <a:r>
              <a:rPr lang="fr-FR" dirty="0" smtClean="0"/>
              <a:t>&lt;</a:t>
            </a:r>
            <a:r>
              <a:rPr lang="fr-FR" dirty="0" err="1" smtClean="0"/>
              <a:t>portType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rgbClr val="FF0000"/>
                </a:solidFill>
              </a:rPr>
              <a:t>name</a:t>
            </a:r>
            <a:r>
              <a:rPr lang="fr-FR" dirty="0" smtClean="0">
                <a:solidFill>
                  <a:srgbClr val="FF0000"/>
                </a:solidFill>
              </a:rPr>
              <a:t>="</a:t>
            </a:r>
            <a:r>
              <a:rPr lang="fr-FR" dirty="0" err="1" smtClean="0">
                <a:solidFill>
                  <a:srgbClr val="FF0000"/>
                </a:solidFill>
              </a:rPr>
              <a:t>AddressBook</a:t>
            </a:r>
            <a:r>
              <a:rPr lang="fr-FR" dirty="0" smtClean="0">
                <a:solidFill>
                  <a:srgbClr val="FF0000"/>
                </a:solidFill>
              </a:rPr>
              <a:t>"</a:t>
            </a:r>
            <a:r>
              <a:rPr lang="fr-FR" dirty="0" smtClean="0"/>
              <a:t>&gt;</a:t>
            </a:r>
          </a:p>
          <a:p>
            <a:pPr lvl="2">
              <a:buNone/>
            </a:pPr>
            <a:endParaRPr lang="fr-FR" dirty="0" smtClean="0"/>
          </a:p>
          <a:p>
            <a:pPr lvl="2">
              <a:buNone/>
            </a:pPr>
            <a:r>
              <a:rPr lang="fr-FR" dirty="0" smtClean="0"/>
              <a:t>    </a:t>
            </a:r>
            <a:r>
              <a:rPr lang="fr-FR" dirty="0" smtClean="0">
                <a:solidFill>
                  <a:srgbClr val="92D050"/>
                </a:solidFill>
              </a:rPr>
              <a:t>&lt;!– One </a:t>
            </a:r>
            <a:r>
              <a:rPr lang="fr-FR" dirty="0" err="1" smtClean="0">
                <a:solidFill>
                  <a:srgbClr val="92D050"/>
                </a:solidFill>
              </a:rPr>
              <a:t>way</a:t>
            </a:r>
            <a:r>
              <a:rPr lang="fr-FR" dirty="0" smtClean="0">
                <a:solidFill>
                  <a:srgbClr val="92D050"/>
                </a:solidFill>
              </a:rPr>
              <a:t> </a:t>
            </a:r>
            <a:r>
              <a:rPr lang="fr-FR" dirty="0" err="1" smtClean="0">
                <a:solidFill>
                  <a:srgbClr val="92D050"/>
                </a:solidFill>
              </a:rPr>
              <a:t>operation</a:t>
            </a:r>
            <a:r>
              <a:rPr lang="fr-FR" dirty="0" smtClean="0">
                <a:solidFill>
                  <a:srgbClr val="92D050"/>
                </a:solidFill>
              </a:rPr>
              <a:t> --&gt;</a:t>
            </a:r>
          </a:p>
          <a:p>
            <a:pPr lvl="2">
              <a:buNone/>
            </a:pPr>
            <a:r>
              <a:rPr lang="fr-FR" dirty="0" smtClean="0"/>
              <a:t>    &lt;</a:t>
            </a:r>
            <a:r>
              <a:rPr lang="fr-FR" dirty="0" err="1" smtClean="0"/>
              <a:t>operation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rgbClr val="FF0000"/>
                </a:solidFill>
              </a:rPr>
              <a:t>name</a:t>
            </a:r>
            <a:r>
              <a:rPr lang="fr-FR" dirty="0" smtClean="0">
                <a:solidFill>
                  <a:srgbClr val="FF0000"/>
                </a:solidFill>
              </a:rPr>
              <a:t>="</a:t>
            </a:r>
            <a:r>
              <a:rPr lang="fr-FR" dirty="0" err="1" smtClean="0">
                <a:solidFill>
                  <a:srgbClr val="FF0000"/>
                </a:solidFill>
              </a:rPr>
              <a:t>addEntry</a:t>
            </a:r>
            <a:r>
              <a:rPr lang="fr-FR" dirty="0" smtClean="0">
                <a:solidFill>
                  <a:srgbClr val="FF0000"/>
                </a:solidFill>
              </a:rPr>
              <a:t>"</a:t>
            </a:r>
            <a:r>
              <a:rPr lang="fr-FR" dirty="0" smtClean="0"/>
              <a:t>&gt;</a:t>
            </a:r>
          </a:p>
          <a:p>
            <a:pPr lvl="2">
              <a:buNone/>
            </a:pPr>
            <a:r>
              <a:rPr lang="fr-FR" dirty="0" smtClean="0"/>
              <a:t>       &lt;input </a:t>
            </a:r>
            <a:r>
              <a:rPr lang="fr-FR" dirty="0" smtClean="0">
                <a:solidFill>
                  <a:srgbClr val="00B0F0"/>
                </a:solidFill>
              </a:rPr>
              <a:t>message="</a:t>
            </a:r>
            <a:r>
              <a:rPr lang="fr-FR" dirty="0" err="1" smtClean="0">
                <a:solidFill>
                  <a:srgbClr val="00B0F0"/>
                </a:solidFill>
              </a:rPr>
              <a:t>AddEntryRequest</a:t>
            </a:r>
            <a:r>
              <a:rPr lang="fr-FR" dirty="0" smtClean="0">
                <a:solidFill>
                  <a:srgbClr val="00B0F0"/>
                </a:solidFill>
              </a:rPr>
              <a:t>"</a:t>
            </a:r>
            <a:r>
              <a:rPr lang="fr-FR" dirty="0" smtClean="0"/>
              <a:t>/&gt;</a:t>
            </a:r>
          </a:p>
          <a:p>
            <a:pPr lvl="2">
              <a:buNone/>
            </a:pPr>
            <a:r>
              <a:rPr lang="fr-FR" dirty="0" smtClean="0"/>
              <a:t>    &lt;/</a:t>
            </a:r>
            <a:r>
              <a:rPr lang="fr-FR" dirty="0" err="1" smtClean="0"/>
              <a:t>operation</a:t>
            </a:r>
            <a:r>
              <a:rPr lang="fr-FR" dirty="0" smtClean="0"/>
              <a:t>&gt;</a:t>
            </a:r>
          </a:p>
          <a:p>
            <a:pPr lvl="2">
              <a:buNone/>
            </a:pPr>
            <a:endParaRPr lang="fr-FR" dirty="0" smtClean="0"/>
          </a:p>
          <a:p>
            <a:pPr lvl="2">
              <a:buNone/>
            </a:pPr>
            <a:r>
              <a:rPr lang="fr-FR" dirty="0" smtClean="0"/>
              <a:t>    </a:t>
            </a:r>
            <a:r>
              <a:rPr lang="fr-FR" dirty="0" smtClean="0">
                <a:solidFill>
                  <a:srgbClr val="92D050"/>
                </a:solidFill>
              </a:rPr>
              <a:t>&lt;!– </a:t>
            </a:r>
            <a:r>
              <a:rPr lang="fr-FR" dirty="0" err="1" smtClean="0">
                <a:solidFill>
                  <a:srgbClr val="92D050"/>
                </a:solidFill>
              </a:rPr>
              <a:t>Request</a:t>
            </a:r>
            <a:r>
              <a:rPr lang="fr-FR" dirty="0" smtClean="0">
                <a:solidFill>
                  <a:srgbClr val="92D050"/>
                </a:solidFill>
              </a:rPr>
              <a:t>-</a:t>
            </a:r>
            <a:r>
              <a:rPr lang="fr-FR" dirty="0" err="1" smtClean="0">
                <a:solidFill>
                  <a:srgbClr val="92D050"/>
                </a:solidFill>
              </a:rPr>
              <a:t>Response</a:t>
            </a:r>
            <a:r>
              <a:rPr lang="fr-FR" dirty="0" smtClean="0">
                <a:solidFill>
                  <a:srgbClr val="92D050"/>
                </a:solidFill>
              </a:rPr>
              <a:t> </a:t>
            </a:r>
            <a:r>
              <a:rPr lang="fr-FR" dirty="0" err="1" smtClean="0">
                <a:solidFill>
                  <a:srgbClr val="92D050"/>
                </a:solidFill>
              </a:rPr>
              <a:t>operation</a:t>
            </a:r>
            <a:r>
              <a:rPr lang="fr-FR" dirty="0" smtClean="0">
                <a:solidFill>
                  <a:srgbClr val="92D050"/>
                </a:solidFill>
              </a:rPr>
              <a:t> --&gt;</a:t>
            </a:r>
          </a:p>
          <a:p>
            <a:pPr lvl="2">
              <a:buNone/>
            </a:pPr>
            <a:r>
              <a:rPr lang="fr-FR" dirty="0" smtClean="0"/>
              <a:t>    &lt;</a:t>
            </a:r>
            <a:r>
              <a:rPr lang="fr-FR" dirty="0" err="1" smtClean="0"/>
              <a:t>operation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rgbClr val="FF0000"/>
                </a:solidFill>
              </a:rPr>
              <a:t>name</a:t>
            </a:r>
            <a:r>
              <a:rPr lang="fr-FR" dirty="0" smtClean="0">
                <a:solidFill>
                  <a:srgbClr val="FF0000"/>
                </a:solidFill>
              </a:rPr>
              <a:t>="</a:t>
            </a:r>
            <a:r>
              <a:rPr lang="fr-FR" dirty="0" err="1" smtClean="0">
                <a:solidFill>
                  <a:srgbClr val="FF0000"/>
                </a:solidFill>
              </a:rPr>
              <a:t>getAddressFromName</a:t>
            </a:r>
            <a:r>
              <a:rPr lang="fr-FR" dirty="0" smtClean="0">
                <a:solidFill>
                  <a:srgbClr val="FF0000"/>
                </a:solidFill>
              </a:rPr>
              <a:t>"</a:t>
            </a:r>
            <a:r>
              <a:rPr lang="fr-FR" dirty="0" smtClean="0"/>
              <a:t>&gt;</a:t>
            </a:r>
          </a:p>
          <a:p>
            <a:pPr lvl="2">
              <a:buNone/>
            </a:pPr>
            <a:r>
              <a:rPr lang="fr-FR" dirty="0" smtClean="0"/>
              <a:t>        &lt;input </a:t>
            </a:r>
            <a:r>
              <a:rPr lang="fr-FR" dirty="0" smtClean="0">
                <a:solidFill>
                  <a:srgbClr val="00B0F0"/>
                </a:solidFill>
              </a:rPr>
              <a:t>message="</a:t>
            </a:r>
            <a:r>
              <a:rPr lang="fr-FR" dirty="0" err="1" smtClean="0">
                <a:solidFill>
                  <a:srgbClr val="00B0F0"/>
                </a:solidFill>
              </a:rPr>
              <a:t>GetAddressFromNameRequest</a:t>
            </a:r>
            <a:r>
              <a:rPr lang="fr-FR" dirty="0" smtClean="0">
                <a:solidFill>
                  <a:srgbClr val="00B0F0"/>
                </a:solidFill>
              </a:rPr>
              <a:t>"</a:t>
            </a:r>
            <a:r>
              <a:rPr lang="fr-FR" dirty="0" smtClean="0"/>
              <a:t>/&gt;</a:t>
            </a:r>
          </a:p>
          <a:p>
            <a:pPr lvl="2">
              <a:buNone/>
            </a:pPr>
            <a:r>
              <a:rPr lang="fr-FR" dirty="0" smtClean="0"/>
              <a:t>        &lt;output </a:t>
            </a:r>
            <a:r>
              <a:rPr lang="fr-FR" dirty="0" smtClean="0">
                <a:solidFill>
                  <a:srgbClr val="00B0F0"/>
                </a:solidFill>
              </a:rPr>
              <a:t>message="</a:t>
            </a:r>
            <a:r>
              <a:rPr lang="fr-FR" dirty="0" err="1" smtClean="0">
                <a:solidFill>
                  <a:srgbClr val="00B0F0"/>
                </a:solidFill>
              </a:rPr>
              <a:t>GetAddressFromNameResponse</a:t>
            </a:r>
            <a:r>
              <a:rPr lang="fr-FR" dirty="0" smtClean="0">
                <a:solidFill>
                  <a:srgbClr val="00B0F0"/>
                </a:solidFill>
              </a:rPr>
              <a:t>"</a:t>
            </a:r>
            <a:r>
              <a:rPr lang="fr-FR" dirty="0" smtClean="0"/>
              <a:t>/&gt;</a:t>
            </a:r>
          </a:p>
          <a:p>
            <a:pPr lvl="2">
              <a:buNone/>
            </a:pPr>
            <a:r>
              <a:rPr lang="fr-FR" dirty="0" smtClean="0"/>
              <a:t>    &lt;/</a:t>
            </a:r>
            <a:r>
              <a:rPr lang="fr-FR" dirty="0" err="1" smtClean="0"/>
              <a:t>operation</a:t>
            </a:r>
            <a:r>
              <a:rPr lang="fr-FR" dirty="0" smtClean="0"/>
              <a:t>&gt;</a:t>
            </a:r>
          </a:p>
          <a:p>
            <a:pPr lvl="2"/>
            <a:endParaRPr lang="fr-FR" dirty="0" smtClean="0"/>
          </a:p>
          <a:p>
            <a:pPr lvl="2">
              <a:buNone/>
            </a:pPr>
            <a:r>
              <a:rPr lang="fr-FR" dirty="0" smtClean="0"/>
              <a:t>&lt;/</a:t>
            </a:r>
            <a:r>
              <a:rPr lang="fr-FR" dirty="0" err="1" smtClean="0"/>
              <a:t>portType</a:t>
            </a:r>
            <a:r>
              <a:rPr lang="fr-FR" dirty="0" smtClean="0"/>
              <a:t>&gt;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2013-2014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Application Réparties  – SI4   Jean-Yves tigli - tigli@polytech.unice.fr - www.tigli.fr</a:t>
            </a:r>
            <a:endParaRPr lang="fr-FR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AF44E-6962-4939-AC49-EC90BA84DB1D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Rappel : du H2M au M2M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85938"/>
            <a:ext cx="8229600" cy="4500562"/>
          </a:xfrm>
        </p:spPr>
        <p:txBody>
          <a:bodyPr/>
          <a:lstStyle/>
          <a:p>
            <a:r>
              <a:rPr lang="en-GB" dirty="0" err="1" smtClean="0"/>
              <a:t>Exemple</a:t>
            </a:r>
            <a:r>
              <a:rPr lang="en-GB" dirty="0" smtClean="0"/>
              <a:t> HTTP + HTML </a:t>
            </a:r>
            <a:r>
              <a:rPr lang="en-GB" dirty="0" err="1" smtClean="0"/>
              <a:t>Statique</a:t>
            </a:r>
            <a:endParaRPr lang="en-GB" dirty="0" smtClean="0"/>
          </a:p>
        </p:txBody>
      </p:sp>
      <p:sp>
        <p:nvSpPr>
          <p:cNvPr id="40" name="Espace réservé de la date 3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2013-2014</a:t>
            </a:r>
            <a:endParaRPr lang="fr-FR"/>
          </a:p>
        </p:txBody>
      </p:sp>
      <p:sp>
        <p:nvSpPr>
          <p:cNvPr id="42" name="Espace réservé du pied de page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Application Réparties  – SI4   Jean-Yves tigli - tigli@polytech.unice.fr - www.tigli.fr</a:t>
            </a:r>
            <a:endParaRPr lang="fr-FR" dirty="0" smtClean="0"/>
          </a:p>
        </p:txBody>
      </p:sp>
      <p:sp>
        <p:nvSpPr>
          <p:cNvPr id="41" name="Espace réservé du numéro de diapositive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86F0D1-047D-4256-BA4A-B16778FB5080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6154" name="AutoShape 3"/>
          <p:cNvSpPr>
            <a:spLocks noChangeArrowheads="1"/>
          </p:cNvSpPr>
          <p:nvPr/>
        </p:nvSpPr>
        <p:spPr bwMode="auto">
          <a:xfrm>
            <a:off x="381000" y="3686175"/>
            <a:ext cx="2590800" cy="2667000"/>
          </a:xfrm>
          <a:prstGeom prst="roundRect">
            <a:avLst>
              <a:gd name="adj" fmla="val 60"/>
            </a:avLst>
          </a:prstGeom>
          <a:solidFill>
            <a:srgbClr val="0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6155" name="AutoShape 4"/>
          <p:cNvSpPr>
            <a:spLocks noChangeArrowheads="1"/>
          </p:cNvSpPr>
          <p:nvPr/>
        </p:nvSpPr>
        <p:spPr bwMode="auto">
          <a:xfrm>
            <a:off x="152400" y="3609975"/>
            <a:ext cx="2743200" cy="2590800"/>
          </a:xfrm>
          <a:prstGeom prst="roundRect">
            <a:avLst>
              <a:gd name="adj" fmla="val 60"/>
            </a:avLst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6156" name="Text Box 5"/>
          <p:cNvSpPr txBox="1">
            <a:spLocks noChangeArrowheads="1"/>
          </p:cNvSpPr>
          <p:nvPr/>
        </p:nvSpPr>
        <p:spPr bwMode="auto">
          <a:xfrm>
            <a:off x="1162050" y="3570288"/>
            <a:ext cx="89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6000"/>
              </a:lnSpc>
              <a:buClr>
                <a:srgbClr val="000000"/>
              </a:buClr>
              <a:buSzPct val="56000"/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latin typeface="Arial" pitchFamily="34" charset="0"/>
              </a:rPr>
              <a:t>Station</a:t>
            </a: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81000" y="4103688"/>
            <a:ext cx="1143000" cy="647700"/>
            <a:chOff x="240" y="2183"/>
            <a:chExt cx="720" cy="408"/>
          </a:xfrm>
        </p:grpSpPr>
        <p:sp>
          <p:nvSpPr>
            <p:cNvPr id="6188" name="AutoShape 7"/>
            <p:cNvSpPr>
              <a:spLocks noChangeArrowheads="1"/>
            </p:cNvSpPr>
            <p:nvPr/>
          </p:nvSpPr>
          <p:spPr bwMode="auto">
            <a:xfrm>
              <a:off x="240" y="2183"/>
              <a:ext cx="721" cy="409"/>
            </a:xfrm>
            <a:prstGeom prst="roundRect">
              <a:avLst>
                <a:gd name="adj" fmla="val 241"/>
              </a:avLst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189" name="Text Box 8"/>
            <p:cNvSpPr txBox="1">
              <a:spLocks noChangeArrowheads="1"/>
            </p:cNvSpPr>
            <p:nvPr/>
          </p:nvSpPr>
          <p:spPr bwMode="auto">
            <a:xfrm>
              <a:off x="240" y="2183"/>
              <a:ext cx="721" cy="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6000"/>
                </a:lnSpc>
                <a:buClr>
                  <a:srgbClr val="000000"/>
                </a:buClr>
                <a:buSzPct val="56000"/>
                <a:buFont typeface="Arial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>
                  <a:latin typeface="Arial" pitchFamily="34" charset="0"/>
                </a:rPr>
                <a:t>Browser </a:t>
              </a:r>
            </a:p>
            <a:p>
              <a:pPr>
                <a:buClr>
                  <a:srgbClr val="000000"/>
                </a:buClr>
                <a:buSzPct val="56000"/>
                <a:buFont typeface="Arial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>
                  <a:latin typeface="Arial" pitchFamily="34" charset="0"/>
                </a:rPr>
                <a:t>Universel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228600" y="5094288"/>
            <a:ext cx="1730375" cy="676275"/>
            <a:chOff x="144" y="2807"/>
            <a:chExt cx="1090" cy="426"/>
          </a:xfrm>
        </p:grpSpPr>
        <p:sp>
          <p:nvSpPr>
            <p:cNvPr id="6186" name="AutoShape 10"/>
            <p:cNvSpPr>
              <a:spLocks noChangeArrowheads="1"/>
            </p:cNvSpPr>
            <p:nvPr/>
          </p:nvSpPr>
          <p:spPr bwMode="auto">
            <a:xfrm>
              <a:off x="144" y="2807"/>
              <a:ext cx="1091" cy="427"/>
            </a:xfrm>
            <a:prstGeom prst="roundRect">
              <a:avLst>
                <a:gd name="adj" fmla="val 231"/>
              </a:avLst>
            </a:prstGeom>
            <a:noFill/>
            <a:ln w="381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187" name="Text Box 11"/>
            <p:cNvSpPr txBox="1">
              <a:spLocks noChangeArrowheads="1"/>
            </p:cNvSpPr>
            <p:nvPr/>
          </p:nvSpPr>
          <p:spPr bwMode="auto">
            <a:xfrm>
              <a:off x="144" y="2807"/>
              <a:ext cx="1091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6000"/>
                </a:lnSpc>
                <a:buClr>
                  <a:srgbClr val="000000"/>
                </a:buClr>
                <a:buSzPct val="56000"/>
                <a:buFont typeface="Arial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>
                  <a:latin typeface="Arial" pitchFamily="34" charset="0"/>
                </a:rPr>
                <a:t>Partie Cliente</a:t>
              </a:r>
            </a:p>
            <a:p>
              <a:pPr>
                <a:buClr>
                  <a:srgbClr val="000000"/>
                </a:buClr>
                <a:buSzPct val="56000"/>
                <a:buFont typeface="Arial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>
                  <a:latin typeface="Arial" pitchFamily="34" charset="0"/>
                </a:rPr>
                <a:t>de l’application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2041525" y="3762375"/>
            <a:ext cx="787400" cy="2295525"/>
            <a:chOff x="1286" y="1968"/>
            <a:chExt cx="496" cy="1446"/>
          </a:xfrm>
        </p:grpSpPr>
        <p:sp>
          <p:nvSpPr>
            <p:cNvPr id="6184" name="AutoShape 13"/>
            <p:cNvSpPr>
              <a:spLocks noChangeArrowheads="1"/>
            </p:cNvSpPr>
            <p:nvPr/>
          </p:nvSpPr>
          <p:spPr bwMode="auto">
            <a:xfrm>
              <a:off x="1286" y="1968"/>
              <a:ext cx="497" cy="1447"/>
            </a:xfrm>
            <a:prstGeom prst="roundRect">
              <a:avLst>
                <a:gd name="adj" fmla="val 199"/>
              </a:avLst>
            </a:prstGeom>
            <a:solidFill>
              <a:srgbClr val="CCFF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185" name="Text Box 14"/>
            <p:cNvSpPr txBox="1">
              <a:spLocks noChangeArrowheads="1"/>
            </p:cNvSpPr>
            <p:nvPr/>
          </p:nvSpPr>
          <p:spPr bwMode="auto">
            <a:xfrm>
              <a:off x="1286" y="1968"/>
              <a:ext cx="497" cy="1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6000"/>
                </a:lnSpc>
                <a:buClr>
                  <a:srgbClr val="000000"/>
                </a:buClr>
                <a:buSzPct val="56000"/>
                <a:buFont typeface="Arial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en-GB">
                <a:latin typeface="Arial" pitchFamily="34" charset="0"/>
              </a:endParaRPr>
            </a:p>
            <a:p>
              <a:pPr>
                <a:buClr>
                  <a:srgbClr val="000000"/>
                </a:buClr>
                <a:buSzPct val="56000"/>
                <a:buFont typeface="Arial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en-GB">
                <a:latin typeface="Arial" pitchFamily="34" charset="0"/>
              </a:endParaRPr>
            </a:p>
            <a:p>
              <a:pPr>
                <a:buClr>
                  <a:srgbClr val="000000"/>
                </a:buClr>
                <a:buSzPct val="56000"/>
                <a:buFont typeface="Arial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en-GB">
                <a:latin typeface="Arial" pitchFamily="34" charset="0"/>
              </a:endParaRPr>
            </a:p>
            <a:p>
              <a:pPr>
                <a:buClr>
                  <a:srgbClr val="000000"/>
                </a:buClr>
                <a:buSzPct val="56000"/>
                <a:buFont typeface="Arial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>
                  <a:latin typeface="Arial" pitchFamily="34" charset="0"/>
                </a:rPr>
                <a:t>Client</a:t>
              </a:r>
            </a:p>
            <a:p>
              <a:pPr>
                <a:buClr>
                  <a:srgbClr val="000000"/>
                </a:buClr>
                <a:buSzPct val="56000"/>
                <a:buFont typeface="Arial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>
                  <a:latin typeface="Arial" pitchFamily="34" charset="0"/>
                </a:rPr>
                <a:t>HTTP</a:t>
              </a:r>
            </a:p>
            <a:p>
              <a:pPr>
                <a:buClr>
                  <a:srgbClr val="000000"/>
                </a:buClr>
                <a:buSzPct val="56000"/>
                <a:buFont typeface="Arial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en-GB">
                <a:latin typeface="Arial" pitchFamily="34" charset="0"/>
              </a:endParaRPr>
            </a:p>
            <a:p>
              <a:pPr>
                <a:buClr>
                  <a:srgbClr val="000000"/>
                </a:buClr>
                <a:buSzPct val="56000"/>
                <a:buFont typeface="Arial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en-GB">
                <a:latin typeface="Arial" pitchFamily="34" charset="0"/>
              </a:endParaRPr>
            </a:p>
            <a:p>
              <a:pPr>
                <a:buClr>
                  <a:srgbClr val="000000"/>
                </a:buClr>
                <a:buSzPct val="56000"/>
                <a:buFont typeface="Arial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en-GB">
                <a:latin typeface="Arial" pitchFamily="34" charset="0"/>
              </a:endParaRPr>
            </a:p>
          </p:txBody>
        </p:sp>
      </p:grpSp>
      <p:sp>
        <p:nvSpPr>
          <p:cNvPr id="6160" name="AutoShape 15"/>
          <p:cNvSpPr>
            <a:spLocks noChangeArrowheads="1"/>
          </p:cNvSpPr>
          <p:nvPr/>
        </p:nvSpPr>
        <p:spPr bwMode="auto">
          <a:xfrm>
            <a:off x="4800600" y="3762375"/>
            <a:ext cx="4267200" cy="2667000"/>
          </a:xfrm>
          <a:prstGeom prst="roundRect">
            <a:avLst>
              <a:gd name="adj" fmla="val 56"/>
            </a:avLst>
          </a:prstGeom>
          <a:solidFill>
            <a:srgbClr val="0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6161" name="AutoShape 16"/>
          <p:cNvSpPr>
            <a:spLocks noChangeArrowheads="1"/>
          </p:cNvSpPr>
          <p:nvPr/>
        </p:nvSpPr>
        <p:spPr bwMode="auto">
          <a:xfrm>
            <a:off x="4724400" y="3609975"/>
            <a:ext cx="4267200" cy="2667000"/>
          </a:xfrm>
          <a:prstGeom prst="roundRect">
            <a:avLst>
              <a:gd name="adj" fmla="val 56"/>
            </a:avLst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4800600" y="3749675"/>
            <a:ext cx="1859632" cy="2295525"/>
            <a:chOff x="3024" y="1960"/>
            <a:chExt cx="624" cy="1446"/>
          </a:xfrm>
        </p:grpSpPr>
        <p:sp>
          <p:nvSpPr>
            <p:cNvPr id="6182" name="AutoShape 18"/>
            <p:cNvSpPr>
              <a:spLocks noChangeArrowheads="1"/>
            </p:cNvSpPr>
            <p:nvPr/>
          </p:nvSpPr>
          <p:spPr bwMode="auto">
            <a:xfrm>
              <a:off x="3024" y="1960"/>
              <a:ext cx="625" cy="1447"/>
            </a:xfrm>
            <a:prstGeom prst="roundRect">
              <a:avLst>
                <a:gd name="adj" fmla="val 157"/>
              </a:avLst>
            </a:prstGeom>
            <a:solidFill>
              <a:srgbClr val="CCFF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183" name="Text Box 19"/>
            <p:cNvSpPr txBox="1">
              <a:spLocks noChangeArrowheads="1"/>
            </p:cNvSpPr>
            <p:nvPr/>
          </p:nvSpPr>
          <p:spPr bwMode="auto">
            <a:xfrm>
              <a:off x="3024" y="1960"/>
              <a:ext cx="625" cy="1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6000"/>
                </a:lnSpc>
                <a:buClr>
                  <a:srgbClr val="000000"/>
                </a:buClr>
                <a:buSzPct val="56000"/>
                <a:buFont typeface="Arial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en-GB">
                <a:latin typeface="Arial" pitchFamily="34" charset="0"/>
              </a:endParaRPr>
            </a:p>
            <a:p>
              <a:pPr>
                <a:buClr>
                  <a:srgbClr val="000000"/>
                </a:buClr>
                <a:buSzPct val="56000"/>
                <a:buFont typeface="Arial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en-GB">
                <a:latin typeface="Arial" pitchFamily="34" charset="0"/>
              </a:endParaRPr>
            </a:p>
            <a:p>
              <a:pPr>
                <a:buClr>
                  <a:srgbClr val="000000"/>
                </a:buClr>
                <a:buSzPct val="56000"/>
                <a:buFont typeface="Arial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en-GB">
                <a:latin typeface="Arial" pitchFamily="34" charset="0"/>
              </a:endParaRPr>
            </a:p>
            <a:p>
              <a:pPr>
                <a:buClr>
                  <a:srgbClr val="000000"/>
                </a:buClr>
                <a:buSzPct val="56000"/>
                <a:buFont typeface="Arial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>
                  <a:latin typeface="Arial" pitchFamily="34" charset="0"/>
                </a:rPr>
                <a:t>Serveur</a:t>
              </a:r>
            </a:p>
            <a:p>
              <a:pPr>
                <a:buClr>
                  <a:srgbClr val="000000"/>
                </a:buClr>
                <a:buSzPct val="56000"/>
                <a:buFont typeface="Arial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>
                  <a:latin typeface="Arial" pitchFamily="34" charset="0"/>
                </a:rPr>
                <a:t>HTTP</a:t>
              </a:r>
            </a:p>
            <a:p>
              <a:pPr>
                <a:buClr>
                  <a:srgbClr val="000000"/>
                </a:buClr>
                <a:buSzPct val="56000"/>
                <a:buFont typeface="Arial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en-GB">
                <a:latin typeface="Arial" pitchFamily="34" charset="0"/>
              </a:endParaRPr>
            </a:p>
            <a:p>
              <a:pPr>
                <a:buClr>
                  <a:srgbClr val="000000"/>
                </a:buClr>
                <a:buSzPct val="56000"/>
                <a:buFont typeface="Arial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en-GB">
                <a:latin typeface="Arial" pitchFamily="34" charset="0"/>
              </a:endParaRPr>
            </a:p>
            <a:p>
              <a:pPr>
                <a:buClr>
                  <a:srgbClr val="000000"/>
                </a:buClr>
                <a:buSzPct val="56000"/>
                <a:buFont typeface="Arial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en-GB">
                <a:latin typeface="Arial" pitchFamily="34" charset="0"/>
              </a:endParaRPr>
            </a:p>
          </p:txBody>
        </p:sp>
      </p:grpSp>
      <p:sp>
        <p:nvSpPr>
          <p:cNvPr id="6168" name="Text Box 35"/>
          <p:cNvSpPr txBox="1">
            <a:spLocks noChangeArrowheads="1"/>
          </p:cNvSpPr>
          <p:nvPr/>
        </p:nvSpPr>
        <p:spPr bwMode="auto">
          <a:xfrm>
            <a:off x="3170555" y="4103688"/>
            <a:ext cx="1348744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56000"/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dirty="0" smtClean="0">
                <a:latin typeface="Arial" pitchFamily="34" charset="0"/>
              </a:rPr>
              <a:t>HTML/XML</a:t>
            </a:r>
            <a:endParaRPr lang="fr-FR" dirty="0">
              <a:latin typeface="Arial" pitchFamily="34" charset="0"/>
            </a:endParaRPr>
          </a:p>
        </p:txBody>
      </p:sp>
      <p:sp>
        <p:nvSpPr>
          <p:cNvPr id="6169" name="Text Box 36"/>
          <p:cNvSpPr txBox="1">
            <a:spLocks noChangeArrowheads="1"/>
          </p:cNvSpPr>
          <p:nvPr/>
        </p:nvSpPr>
        <p:spPr bwMode="auto">
          <a:xfrm>
            <a:off x="3195955" y="5254625"/>
            <a:ext cx="1348744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56000"/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dirty="0" smtClean="0">
                <a:latin typeface="Arial" pitchFamily="34" charset="0"/>
              </a:rPr>
              <a:t>HTML/XML</a:t>
            </a:r>
            <a:endParaRPr lang="fr-FR" dirty="0">
              <a:latin typeface="Arial" pitchFamily="34" charset="0"/>
            </a:endParaRPr>
          </a:p>
        </p:txBody>
      </p:sp>
      <p:sp>
        <p:nvSpPr>
          <p:cNvPr id="6170" name="Line 37"/>
          <p:cNvSpPr>
            <a:spLocks noChangeShapeType="1"/>
          </p:cNvSpPr>
          <p:nvPr/>
        </p:nvSpPr>
        <p:spPr bwMode="auto">
          <a:xfrm>
            <a:off x="2590800" y="4448175"/>
            <a:ext cx="2514600" cy="1588"/>
          </a:xfrm>
          <a:prstGeom prst="line">
            <a:avLst/>
          </a:prstGeom>
          <a:noFill/>
          <a:ln w="28440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fr-FR"/>
          </a:p>
        </p:txBody>
      </p:sp>
      <p:sp>
        <p:nvSpPr>
          <p:cNvPr id="6171" name="Line 38"/>
          <p:cNvSpPr>
            <a:spLocks noChangeShapeType="1"/>
          </p:cNvSpPr>
          <p:nvPr/>
        </p:nvSpPr>
        <p:spPr bwMode="auto">
          <a:xfrm>
            <a:off x="2590800" y="5591175"/>
            <a:ext cx="2514600" cy="1588"/>
          </a:xfrm>
          <a:prstGeom prst="line">
            <a:avLst/>
          </a:prstGeom>
          <a:noFill/>
          <a:ln w="28440">
            <a:solidFill>
              <a:srgbClr val="000000"/>
            </a:solidFill>
            <a:round/>
            <a:headEnd type="triangle" w="lg" len="lg"/>
            <a:tailEnd/>
          </a:ln>
        </p:spPr>
        <p:txBody>
          <a:bodyPr/>
          <a:lstStyle/>
          <a:p>
            <a:endParaRPr lang="fr-FR"/>
          </a:p>
        </p:txBody>
      </p:sp>
      <p:pic>
        <p:nvPicPr>
          <p:cNvPr id="6152" name="Picture 1" descr="C:\Users\lavirott\Pictures\Bibliothèque multimédia Microsoft\j043394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2133600"/>
            <a:ext cx="1601787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2" descr="C:\Users\lavirott\AppData\Local\Microsoft\Windows\Temporary Internet Files\Content.IE5\R7WP7Z2T\MCj0424790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75" y="2090738"/>
            <a:ext cx="1422400" cy="148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Organigramme : Disque magnétique 45"/>
          <p:cNvSpPr/>
          <p:nvPr/>
        </p:nvSpPr>
        <p:spPr>
          <a:xfrm>
            <a:off x="6156176" y="4005064"/>
            <a:ext cx="1800200" cy="1800200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FICHIERS de /WWW-ROOT/*</a:t>
            </a: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Élément</a:t>
            </a:r>
            <a:r>
              <a:rPr lang="en-GB" dirty="0" smtClean="0"/>
              <a:t> &lt;binding&gt;</a:t>
            </a: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85926"/>
            <a:ext cx="8229600" cy="4883434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Spécifie une liaison d’un &lt;</a:t>
            </a:r>
            <a:r>
              <a:rPr lang="fr-FR" dirty="0" err="1" smtClean="0"/>
              <a:t>portType</a:t>
            </a:r>
            <a:r>
              <a:rPr lang="fr-FR" dirty="0" smtClean="0"/>
              <a:t>&gt; à un protocole concret (SOAP1.1, HTTP1.1, MIME, …)</a:t>
            </a:r>
          </a:p>
          <a:p>
            <a:endParaRPr lang="fr-FR" dirty="0" smtClean="0"/>
          </a:p>
          <a:p>
            <a:pPr lvl="1">
              <a:buNone/>
            </a:pPr>
            <a:r>
              <a:rPr lang="fr-FR" dirty="0" smtClean="0"/>
              <a:t>&lt;</a:t>
            </a:r>
            <a:r>
              <a:rPr lang="fr-FR" dirty="0" err="1" smtClean="0"/>
              <a:t>binding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rgbClr val="00B0F0"/>
                </a:solidFill>
              </a:rPr>
              <a:t>name</a:t>
            </a:r>
            <a:r>
              <a:rPr lang="fr-FR" dirty="0" smtClean="0">
                <a:solidFill>
                  <a:srgbClr val="00B0F0"/>
                </a:solidFill>
              </a:rPr>
              <a:t>="</a:t>
            </a:r>
            <a:r>
              <a:rPr lang="fr-FR" dirty="0" err="1" smtClean="0">
                <a:solidFill>
                  <a:srgbClr val="00B0F0"/>
                </a:solidFill>
              </a:rPr>
              <a:t>AddressBookSOAPBinding</a:t>
            </a:r>
            <a:r>
              <a:rPr lang="fr-FR" dirty="0" smtClean="0">
                <a:solidFill>
                  <a:srgbClr val="00B0F0"/>
                </a:solidFill>
              </a:rPr>
              <a:t>" </a:t>
            </a:r>
            <a:r>
              <a:rPr lang="fr-FR" dirty="0" smtClean="0">
                <a:solidFill>
                  <a:srgbClr val="92D050"/>
                </a:solidFill>
              </a:rPr>
              <a:t>type="</a:t>
            </a:r>
            <a:r>
              <a:rPr lang="fr-FR" dirty="0" err="1" smtClean="0">
                <a:solidFill>
                  <a:srgbClr val="92D050"/>
                </a:solidFill>
              </a:rPr>
              <a:t>AddressBook</a:t>
            </a:r>
            <a:r>
              <a:rPr lang="fr-FR" dirty="0" smtClean="0">
                <a:solidFill>
                  <a:srgbClr val="92D050"/>
                </a:solidFill>
              </a:rPr>
              <a:t>"</a:t>
            </a:r>
            <a:r>
              <a:rPr lang="fr-FR" dirty="0" smtClean="0"/>
              <a:t>&gt;</a:t>
            </a:r>
          </a:p>
          <a:p>
            <a:pPr lvl="1">
              <a:buNone/>
            </a:pPr>
            <a:r>
              <a:rPr lang="fr-FR" dirty="0" smtClean="0"/>
              <a:t>  &lt;</a:t>
            </a:r>
            <a:r>
              <a:rPr lang="fr-FR" dirty="0" err="1" smtClean="0"/>
              <a:t>soap:binding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style="</a:t>
            </a:r>
            <a:r>
              <a:rPr lang="fr-FR" dirty="0" err="1" smtClean="0">
                <a:solidFill>
                  <a:srgbClr val="FF0000"/>
                </a:solidFill>
              </a:rPr>
              <a:t>rpc</a:t>
            </a:r>
            <a:r>
              <a:rPr lang="fr-FR" dirty="0" smtClean="0">
                <a:solidFill>
                  <a:srgbClr val="FF0000"/>
                </a:solidFill>
              </a:rPr>
              <a:t>" transport="http://schemas.xmlsoap.org/soap/http"</a:t>
            </a:r>
            <a:r>
              <a:rPr lang="fr-FR" dirty="0" smtClean="0"/>
              <a:t>/&gt;</a:t>
            </a:r>
          </a:p>
          <a:p>
            <a:pPr lvl="1">
              <a:buNone/>
            </a:pPr>
            <a:endParaRPr lang="fr-FR" sz="900" dirty="0" smtClean="0"/>
          </a:p>
          <a:p>
            <a:pPr lvl="1">
              <a:buNone/>
            </a:pPr>
            <a:r>
              <a:rPr lang="fr-FR" dirty="0" smtClean="0"/>
              <a:t>  &lt;</a:t>
            </a:r>
            <a:r>
              <a:rPr lang="fr-FR" dirty="0" err="1" smtClean="0"/>
              <a:t>operation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rgbClr val="00B0F0"/>
                </a:solidFill>
              </a:rPr>
              <a:t>name</a:t>
            </a:r>
            <a:r>
              <a:rPr lang="fr-FR" dirty="0" smtClean="0">
                <a:solidFill>
                  <a:srgbClr val="00B0F0"/>
                </a:solidFill>
              </a:rPr>
              <a:t>="</a:t>
            </a:r>
            <a:r>
              <a:rPr lang="fr-FR" dirty="0" err="1" smtClean="0">
                <a:solidFill>
                  <a:srgbClr val="00B0F0"/>
                </a:solidFill>
              </a:rPr>
              <a:t>addEntry</a:t>
            </a:r>
            <a:r>
              <a:rPr lang="fr-FR" dirty="0" smtClean="0">
                <a:solidFill>
                  <a:srgbClr val="00B0F0"/>
                </a:solidFill>
              </a:rPr>
              <a:t>"</a:t>
            </a:r>
            <a:r>
              <a:rPr lang="fr-FR" dirty="0" smtClean="0"/>
              <a:t>&gt;</a:t>
            </a:r>
          </a:p>
          <a:p>
            <a:pPr lvl="1">
              <a:buNone/>
            </a:pPr>
            <a:r>
              <a:rPr lang="fr-FR" dirty="0" smtClean="0"/>
              <a:t>    </a:t>
            </a:r>
            <a:r>
              <a:rPr lang="fr-FR" dirty="0" smtClean="0">
                <a:solidFill>
                  <a:srgbClr val="92D050"/>
                </a:solidFill>
              </a:rPr>
              <a:t>&lt;</a:t>
            </a:r>
            <a:r>
              <a:rPr lang="fr-FR" dirty="0" err="1" smtClean="0">
                <a:solidFill>
                  <a:srgbClr val="92D050"/>
                </a:solidFill>
              </a:rPr>
              <a:t>soap:operation</a:t>
            </a:r>
            <a:r>
              <a:rPr lang="fr-FR" dirty="0" smtClean="0">
                <a:solidFill>
                  <a:srgbClr val="92D050"/>
                </a:solidFill>
              </a:rPr>
              <a:t> </a:t>
            </a:r>
            <a:r>
              <a:rPr lang="fr-FR" dirty="0" err="1" smtClean="0">
                <a:solidFill>
                  <a:srgbClr val="92D050"/>
                </a:solidFill>
              </a:rPr>
              <a:t>soapAction</a:t>
            </a:r>
            <a:r>
              <a:rPr lang="fr-FR" dirty="0" smtClean="0">
                <a:solidFill>
                  <a:srgbClr val="92D050"/>
                </a:solidFill>
              </a:rPr>
              <a:t>=""/&gt;</a:t>
            </a:r>
          </a:p>
          <a:p>
            <a:pPr lvl="1">
              <a:buNone/>
            </a:pPr>
            <a:r>
              <a:rPr lang="fr-FR" dirty="0" smtClean="0">
                <a:solidFill>
                  <a:srgbClr val="00B0F0"/>
                </a:solidFill>
              </a:rPr>
              <a:t>    &lt;input&gt; &lt;</a:t>
            </a:r>
            <a:r>
              <a:rPr lang="fr-FR" dirty="0" err="1" smtClean="0">
                <a:solidFill>
                  <a:srgbClr val="00B0F0"/>
                </a:solidFill>
              </a:rPr>
              <a:t>soap:body</a:t>
            </a:r>
            <a:r>
              <a:rPr lang="fr-FR" dirty="0" smtClean="0">
                <a:solidFill>
                  <a:srgbClr val="00B0F0"/>
                </a:solidFill>
              </a:rPr>
              <a:t> use="</a:t>
            </a:r>
            <a:r>
              <a:rPr lang="fr-FR" dirty="0" err="1" smtClean="0">
                <a:solidFill>
                  <a:srgbClr val="00B0F0"/>
                </a:solidFill>
              </a:rPr>
              <a:t>encoded</a:t>
            </a:r>
            <a:r>
              <a:rPr lang="fr-FR" dirty="0" smtClean="0">
                <a:solidFill>
                  <a:srgbClr val="00B0F0"/>
                </a:solidFill>
              </a:rPr>
              <a:t>" </a:t>
            </a:r>
            <a:r>
              <a:rPr lang="fr-FR" dirty="0" err="1" smtClean="0">
                <a:solidFill>
                  <a:srgbClr val="00B0F0"/>
                </a:solidFill>
              </a:rPr>
              <a:t>namespace</a:t>
            </a:r>
            <a:r>
              <a:rPr lang="fr-FR" dirty="0" smtClean="0">
                <a:solidFill>
                  <a:srgbClr val="00B0F0"/>
                </a:solidFill>
              </a:rPr>
              <a:t>="urn:AddressFetcher2"      </a:t>
            </a:r>
          </a:p>
          <a:p>
            <a:pPr lvl="1">
              <a:buNone/>
            </a:pPr>
            <a:r>
              <a:rPr lang="fr-FR" dirty="0" smtClean="0">
                <a:solidFill>
                  <a:srgbClr val="00B0F0"/>
                </a:solidFill>
              </a:rPr>
              <a:t>	                     </a:t>
            </a:r>
            <a:r>
              <a:rPr lang="fr-FR" dirty="0" err="1" smtClean="0">
                <a:solidFill>
                  <a:srgbClr val="00B0F0"/>
                </a:solidFill>
              </a:rPr>
              <a:t>encodingStyle</a:t>
            </a:r>
            <a:r>
              <a:rPr lang="fr-FR" dirty="0" smtClean="0">
                <a:solidFill>
                  <a:srgbClr val="00B0F0"/>
                </a:solidFill>
              </a:rPr>
              <a:t>="http://schemas.xmlsoap.org/soap/encoding/"/&gt; &lt;/input&gt;</a:t>
            </a:r>
          </a:p>
          <a:p>
            <a:pPr lvl="1">
              <a:buNone/>
            </a:pPr>
            <a:r>
              <a:rPr lang="fr-FR" dirty="0" smtClean="0">
                <a:solidFill>
                  <a:srgbClr val="FF0000"/>
                </a:solidFill>
              </a:rPr>
              <a:t>    &lt;output&gt; &lt;</a:t>
            </a:r>
            <a:r>
              <a:rPr lang="fr-FR" dirty="0" err="1" smtClean="0">
                <a:solidFill>
                  <a:srgbClr val="FF0000"/>
                </a:solidFill>
              </a:rPr>
              <a:t>soap:body</a:t>
            </a:r>
            <a:r>
              <a:rPr lang="fr-FR" dirty="0" smtClean="0">
                <a:solidFill>
                  <a:srgbClr val="FF0000"/>
                </a:solidFill>
              </a:rPr>
              <a:t> use="</a:t>
            </a:r>
            <a:r>
              <a:rPr lang="fr-FR" dirty="0" err="1" smtClean="0">
                <a:solidFill>
                  <a:srgbClr val="FF0000"/>
                </a:solidFill>
              </a:rPr>
              <a:t>encoded</a:t>
            </a:r>
            <a:r>
              <a:rPr lang="fr-FR" dirty="0" smtClean="0">
                <a:solidFill>
                  <a:srgbClr val="FF0000"/>
                </a:solidFill>
              </a:rPr>
              <a:t>" </a:t>
            </a:r>
            <a:r>
              <a:rPr lang="fr-FR" dirty="0" err="1" smtClean="0">
                <a:solidFill>
                  <a:srgbClr val="FF0000"/>
                </a:solidFill>
              </a:rPr>
              <a:t>namespace</a:t>
            </a:r>
            <a:r>
              <a:rPr lang="fr-FR" dirty="0" smtClean="0">
                <a:solidFill>
                  <a:srgbClr val="FF0000"/>
                </a:solidFill>
              </a:rPr>
              <a:t>="urn:AddressFetcher2"</a:t>
            </a:r>
          </a:p>
          <a:p>
            <a:pPr lvl="1">
              <a:buNone/>
            </a:pPr>
            <a:r>
              <a:rPr lang="fr-FR" dirty="0" smtClean="0">
                <a:solidFill>
                  <a:srgbClr val="FF0000"/>
                </a:solidFill>
              </a:rPr>
              <a:t>		   </a:t>
            </a:r>
            <a:r>
              <a:rPr lang="fr-FR" dirty="0" err="1" smtClean="0">
                <a:solidFill>
                  <a:srgbClr val="FF0000"/>
                </a:solidFill>
              </a:rPr>
              <a:t>encodingStyle</a:t>
            </a:r>
            <a:r>
              <a:rPr lang="fr-FR" dirty="0" smtClean="0">
                <a:solidFill>
                  <a:srgbClr val="FF0000"/>
                </a:solidFill>
              </a:rPr>
              <a:t>="http://schemas.xmlsoap.org/soap/encoding/"/&gt; &lt;/output&gt;</a:t>
            </a:r>
          </a:p>
          <a:p>
            <a:pPr lvl="1">
              <a:buNone/>
            </a:pPr>
            <a:r>
              <a:rPr lang="fr-FR" dirty="0" smtClean="0">
                <a:solidFill>
                  <a:srgbClr val="92D050"/>
                </a:solidFill>
              </a:rPr>
              <a:t>  &lt;/</a:t>
            </a:r>
            <a:r>
              <a:rPr lang="fr-FR" dirty="0" err="1" smtClean="0">
                <a:solidFill>
                  <a:srgbClr val="92D050"/>
                </a:solidFill>
              </a:rPr>
              <a:t>operation</a:t>
            </a:r>
            <a:r>
              <a:rPr lang="fr-FR" dirty="0" smtClean="0">
                <a:solidFill>
                  <a:srgbClr val="92D050"/>
                </a:solidFill>
              </a:rPr>
              <a:t>&gt;</a:t>
            </a:r>
          </a:p>
          <a:p>
            <a:pPr lvl="1">
              <a:buNone/>
            </a:pPr>
            <a:r>
              <a:rPr lang="fr-FR" dirty="0" smtClean="0"/>
              <a:t>  &lt;</a:t>
            </a:r>
            <a:r>
              <a:rPr lang="fr-FR" dirty="0" err="1" smtClean="0"/>
              <a:t>operation</a:t>
            </a:r>
            <a:r>
              <a:rPr lang="fr-FR" dirty="0" smtClean="0"/>
              <a:t> </a:t>
            </a:r>
            <a:r>
              <a:rPr lang="fr-FR" dirty="0" err="1" smtClean="0"/>
              <a:t>name</a:t>
            </a:r>
            <a:r>
              <a:rPr lang="fr-FR" dirty="0" smtClean="0"/>
              <a:t>="</a:t>
            </a:r>
            <a:r>
              <a:rPr lang="fr-FR" dirty="0" err="1" smtClean="0"/>
              <a:t>getAddressFromName</a:t>
            </a:r>
            <a:r>
              <a:rPr lang="fr-FR" dirty="0" smtClean="0"/>
              <a:t>"&gt;</a:t>
            </a:r>
          </a:p>
          <a:p>
            <a:pPr lvl="1">
              <a:buNone/>
            </a:pPr>
            <a:r>
              <a:rPr lang="fr-FR" dirty="0" smtClean="0"/>
              <a:t>    &lt;</a:t>
            </a:r>
            <a:r>
              <a:rPr lang="fr-FR" dirty="0" err="1" smtClean="0"/>
              <a:t>soap:operation</a:t>
            </a:r>
            <a:r>
              <a:rPr lang="fr-FR" dirty="0" smtClean="0"/>
              <a:t> </a:t>
            </a:r>
            <a:r>
              <a:rPr lang="fr-FR" dirty="0" err="1" smtClean="0"/>
              <a:t>soapAction</a:t>
            </a:r>
            <a:r>
              <a:rPr lang="fr-FR" dirty="0" smtClean="0"/>
              <a:t>=""/&gt;</a:t>
            </a:r>
          </a:p>
          <a:p>
            <a:pPr lvl="1">
              <a:buNone/>
            </a:pPr>
            <a:r>
              <a:rPr lang="fr-FR" dirty="0" smtClean="0"/>
              <a:t>    &lt;input&gt; &lt;</a:t>
            </a:r>
            <a:r>
              <a:rPr lang="fr-FR" dirty="0" err="1" smtClean="0"/>
              <a:t>soap:body</a:t>
            </a:r>
            <a:r>
              <a:rPr lang="fr-FR" dirty="0" smtClean="0"/>
              <a:t> use="</a:t>
            </a:r>
            <a:r>
              <a:rPr lang="fr-FR" dirty="0" err="1" smtClean="0"/>
              <a:t>encoded</a:t>
            </a:r>
            <a:r>
              <a:rPr lang="fr-FR" dirty="0" smtClean="0"/>
              <a:t>" </a:t>
            </a:r>
            <a:r>
              <a:rPr lang="fr-FR" dirty="0" err="1" smtClean="0"/>
              <a:t>namespace</a:t>
            </a:r>
            <a:r>
              <a:rPr lang="fr-FR" dirty="0" smtClean="0"/>
              <a:t>="urn:AddressFetcher2"</a:t>
            </a:r>
          </a:p>
          <a:p>
            <a:pPr lvl="1">
              <a:buNone/>
            </a:pPr>
            <a:r>
              <a:rPr lang="fr-FR" dirty="0" smtClean="0"/>
              <a:t>                            </a:t>
            </a:r>
            <a:r>
              <a:rPr lang="fr-FR" dirty="0" err="1" smtClean="0"/>
              <a:t>encodingStyle</a:t>
            </a:r>
            <a:r>
              <a:rPr lang="fr-FR" dirty="0" smtClean="0"/>
              <a:t>="http://schemas.xmlsoap.org/soap/encoding/"/&gt;&lt;/input&gt;</a:t>
            </a:r>
          </a:p>
          <a:p>
            <a:pPr lvl="1">
              <a:buNone/>
            </a:pPr>
            <a:r>
              <a:rPr lang="fr-FR" dirty="0" smtClean="0"/>
              <a:t>    &lt;output&gt; &lt;</a:t>
            </a:r>
            <a:r>
              <a:rPr lang="fr-FR" dirty="0" err="1" smtClean="0"/>
              <a:t>soap:body</a:t>
            </a:r>
            <a:r>
              <a:rPr lang="fr-FR" dirty="0" smtClean="0"/>
              <a:t> use="</a:t>
            </a:r>
            <a:r>
              <a:rPr lang="fr-FR" dirty="0" err="1" smtClean="0"/>
              <a:t>encoded</a:t>
            </a:r>
            <a:r>
              <a:rPr lang="fr-FR" dirty="0" smtClean="0"/>
              <a:t>" </a:t>
            </a:r>
            <a:r>
              <a:rPr lang="fr-FR" dirty="0" err="1" smtClean="0"/>
              <a:t>namespace</a:t>
            </a:r>
            <a:r>
              <a:rPr lang="fr-FR" dirty="0" smtClean="0"/>
              <a:t>="urn:AddressFetcher2"</a:t>
            </a:r>
          </a:p>
          <a:p>
            <a:pPr lvl="1">
              <a:buNone/>
            </a:pPr>
            <a:r>
              <a:rPr lang="fr-FR" dirty="0" smtClean="0"/>
              <a:t>                            </a:t>
            </a:r>
            <a:r>
              <a:rPr lang="fr-FR" dirty="0" err="1" smtClean="0"/>
              <a:t>encodingStyle</a:t>
            </a:r>
            <a:r>
              <a:rPr lang="fr-FR" dirty="0" smtClean="0"/>
              <a:t>="http://schemas.xmlsoap.org/soap/encoding/"/&gt;&lt;/output&gt;</a:t>
            </a:r>
          </a:p>
          <a:p>
            <a:pPr lvl="1">
              <a:buNone/>
            </a:pPr>
            <a:r>
              <a:rPr lang="fr-FR" dirty="0" smtClean="0"/>
              <a:t>  &lt;/</a:t>
            </a:r>
            <a:r>
              <a:rPr lang="fr-FR" dirty="0" err="1" smtClean="0"/>
              <a:t>operation</a:t>
            </a:r>
            <a:r>
              <a:rPr lang="fr-FR" dirty="0" smtClean="0"/>
              <a:t>&gt;</a:t>
            </a:r>
          </a:p>
          <a:p>
            <a:pPr lvl="1">
              <a:buNone/>
            </a:pPr>
            <a:endParaRPr lang="fr-FR" sz="900" dirty="0" smtClean="0"/>
          </a:p>
          <a:p>
            <a:pPr lvl="1">
              <a:buNone/>
            </a:pPr>
            <a:r>
              <a:rPr lang="fr-FR" dirty="0" smtClean="0"/>
              <a:t>&lt;/</a:t>
            </a:r>
            <a:r>
              <a:rPr lang="fr-FR" dirty="0" err="1" smtClean="0"/>
              <a:t>binding</a:t>
            </a:r>
            <a:r>
              <a:rPr lang="fr-FR" dirty="0" smtClean="0"/>
              <a:t>&gt;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2013-2014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Application Réparties  – SI4   Jean-Yves tigli - tigli@polytech.unice.fr - www.tigli.fr</a:t>
            </a:r>
            <a:endParaRPr lang="fr-FR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AF44E-6962-4939-AC49-EC90BA84DB1D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Élément</a:t>
            </a:r>
            <a:r>
              <a:rPr lang="en-GB" dirty="0" smtClean="0"/>
              <a:t> &lt;binding&gt;</a:t>
            </a: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Exemple SOAP / SMTP</a:t>
            </a:r>
          </a:p>
          <a:p>
            <a:endParaRPr lang="fr-FR" dirty="0" smtClean="0"/>
          </a:p>
          <a:p>
            <a:pPr lvl="1">
              <a:buNone/>
            </a:pPr>
            <a:r>
              <a:rPr lang="fr-FR" dirty="0"/>
              <a:t>…</a:t>
            </a:r>
          </a:p>
          <a:p>
            <a:pPr lvl="1">
              <a:buNone/>
            </a:pPr>
            <a:r>
              <a:rPr lang="fr-FR" dirty="0"/>
              <a:t>&lt;</a:t>
            </a:r>
            <a:r>
              <a:rPr lang="fr-FR" dirty="0" err="1"/>
              <a:t>binding</a:t>
            </a:r>
            <a:r>
              <a:rPr lang="fr-FR" dirty="0"/>
              <a:t> </a:t>
            </a:r>
            <a:r>
              <a:rPr lang="fr-FR" dirty="0" err="1"/>
              <a:t>name</a:t>
            </a:r>
            <a:r>
              <a:rPr lang="fr-FR" dirty="0"/>
              <a:t>="</a:t>
            </a:r>
            <a:r>
              <a:rPr lang="fr-FR" dirty="0" err="1"/>
              <a:t>StockQuoteSoap</a:t>
            </a:r>
            <a:r>
              <a:rPr lang="fr-FR" dirty="0"/>
              <a:t>" type="</a:t>
            </a:r>
            <a:r>
              <a:rPr lang="fr-FR" dirty="0" err="1"/>
              <a:t>tns:StockQuotePortType</a:t>
            </a:r>
            <a:r>
              <a:rPr lang="fr-FR" dirty="0"/>
              <a:t>"&gt;</a:t>
            </a:r>
          </a:p>
          <a:p>
            <a:pPr lvl="1">
              <a:buNone/>
            </a:pPr>
            <a:r>
              <a:rPr lang="fr-FR" dirty="0"/>
              <a:t>&lt;</a:t>
            </a:r>
            <a:r>
              <a:rPr lang="fr-FR" dirty="0" err="1"/>
              <a:t>soap:binding</a:t>
            </a:r>
            <a:r>
              <a:rPr lang="fr-FR" dirty="0"/>
              <a:t> style="document" </a:t>
            </a:r>
            <a:r>
              <a:rPr lang="fr-FR" dirty="0">
                <a:solidFill>
                  <a:srgbClr val="FF0000"/>
                </a:solidFill>
              </a:rPr>
              <a:t>transport="http://stockquote.com/</a:t>
            </a:r>
            <a:r>
              <a:rPr lang="fr-FR" dirty="0" err="1">
                <a:solidFill>
                  <a:srgbClr val="FF0000"/>
                </a:solidFill>
              </a:rPr>
              <a:t>smtp</a:t>
            </a:r>
            <a:r>
              <a:rPr lang="fr-FR" dirty="0">
                <a:solidFill>
                  <a:srgbClr val="FF0000"/>
                </a:solidFill>
              </a:rPr>
              <a:t>"/&gt;</a:t>
            </a:r>
          </a:p>
          <a:p>
            <a:pPr lvl="1">
              <a:buNone/>
            </a:pPr>
            <a:r>
              <a:rPr lang="fr-FR" dirty="0"/>
              <a:t>&lt;</a:t>
            </a:r>
            <a:r>
              <a:rPr lang="fr-FR" dirty="0" err="1"/>
              <a:t>operation</a:t>
            </a:r>
            <a:r>
              <a:rPr lang="fr-FR" dirty="0"/>
              <a:t> </a:t>
            </a:r>
            <a:r>
              <a:rPr lang="fr-FR" dirty="0" err="1"/>
              <a:t>name</a:t>
            </a:r>
            <a:r>
              <a:rPr lang="fr-FR" dirty="0"/>
              <a:t>="</a:t>
            </a:r>
            <a:r>
              <a:rPr lang="fr-FR" dirty="0" err="1"/>
              <a:t>SubscribeToQuotes</a:t>
            </a:r>
            <a:r>
              <a:rPr lang="fr-FR" dirty="0"/>
              <a:t>"&gt;</a:t>
            </a:r>
          </a:p>
          <a:p>
            <a:pPr lvl="1">
              <a:buNone/>
            </a:pPr>
            <a:r>
              <a:rPr lang="fr-FR" dirty="0"/>
              <a:t>&lt;input message="</a:t>
            </a:r>
            <a:r>
              <a:rPr lang="fr-FR" dirty="0" err="1"/>
              <a:t>tns:SubscribeToQuotes</a:t>
            </a:r>
            <a:r>
              <a:rPr lang="fr-FR" dirty="0"/>
              <a:t>"&gt;</a:t>
            </a:r>
          </a:p>
          <a:p>
            <a:pPr lvl="1">
              <a:buNone/>
            </a:pPr>
            <a:r>
              <a:rPr lang="fr-FR" dirty="0"/>
              <a:t>&lt;</a:t>
            </a:r>
            <a:r>
              <a:rPr lang="fr-FR" dirty="0" err="1"/>
              <a:t>soap:body</a:t>
            </a:r>
            <a:r>
              <a:rPr lang="fr-FR" dirty="0"/>
              <a:t> parts="body" use="</a:t>
            </a:r>
            <a:r>
              <a:rPr lang="fr-FR" dirty="0" err="1"/>
              <a:t>literal</a:t>
            </a:r>
            <a:r>
              <a:rPr lang="fr-FR" dirty="0"/>
              <a:t>"/&gt;</a:t>
            </a:r>
          </a:p>
          <a:p>
            <a:pPr lvl="1">
              <a:buNone/>
            </a:pPr>
            <a:r>
              <a:rPr lang="fr-FR" dirty="0"/>
              <a:t>&lt;</a:t>
            </a:r>
            <a:r>
              <a:rPr lang="fr-FR" dirty="0" err="1"/>
              <a:t>soap:header</a:t>
            </a:r>
            <a:r>
              <a:rPr lang="fr-FR" dirty="0"/>
              <a:t> message="</a:t>
            </a:r>
            <a:r>
              <a:rPr lang="fr-FR" dirty="0" err="1"/>
              <a:t>tns:SubscribeToQuotes</a:t>
            </a:r>
            <a:r>
              <a:rPr lang="fr-FR" dirty="0"/>
              <a:t>" part="</a:t>
            </a:r>
            <a:r>
              <a:rPr lang="fr-FR" dirty="0" err="1"/>
              <a:t>subscribeheader</a:t>
            </a:r>
            <a:r>
              <a:rPr lang="fr-FR" dirty="0"/>
              <a:t>"       </a:t>
            </a:r>
          </a:p>
          <a:p>
            <a:pPr lvl="1">
              <a:buNone/>
            </a:pPr>
            <a:r>
              <a:rPr lang="fr-FR" dirty="0"/>
              <a:t>use="</a:t>
            </a:r>
            <a:r>
              <a:rPr lang="fr-FR" dirty="0" err="1"/>
              <a:t>literal</a:t>
            </a:r>
            <a:r>
              <a:rPr lang="fr-FR" dirty="0"/>
              <a:t>"/&gt;</a:t>
            </a:r>
          </a:p>
          <a:p>
            <a:pPr lvl="1">
              <a:buNone/>
            </a:pPr>
            <a:r>
              <a:rPr lang="fr-FR" dirty="0"/>
              <a:t>&lt;/input&gt;</a:t>
            </a:r>
          </a:p>
          <a:p>
            <a:pPr lvl="1">
              <a:buNone/>
            </a:pPr>
            <a:r>
              <a:rPr lang="fr-FR" dirty="0"/>
              <a:t>&lt;/</a:t>
            </a:r>
            <a:r>
              <a:rPr lang="fr-FR" dirty="0" err="1"/>
              <a:t>operation</a:t>
            </a:r>
            <a:r>
              <a:rPr lang="fr-FR" dirty="0"/>
              <a:t>&gt;</a:t>
            </a:r>
          </a:p>
          <a:p>
            <a:pPr lvl="1">
              <a:buNone/>
            </a:pPr>
            <a:r>
              <a:rPr lang="fr-FR" dirty="0"/>
              <a:t>&lt;/</a:t>
            </a:r>
            <a:r>
              <a:rPr lang="fr-FR" dirty="0" err="1"/>
              <a:t>binding</a:t>
            </a:r>
            <a:r>
              <a:rPr lang="fr-FR" dirty="0"/>
              <a:t>&gt;</a:t>
            </a:r>
          </a:p>
          <a:p>
            <a:pPr lvl="1">
              <a:buNone/>
            </a:pPr>
            <a:r>
              <a:rPr lang="fr-FR" dirty="0"/>
              <a:t>&lt;service </a:t>
            </a:r>
            <a:r>
              <a:rPr lang="fr-FR" dirty="0" err="1"/>
              <a:t>name</a:t>
            </a:r>
            <a:r>
              <a:rPr lang="fr-FR" dirty="0"/>
              <a:t>="</a:t>
            </a:r>
            <a:r>
              <a:rPr lang="fr-FR" dirty="0" err="1"/>
              <a:t>StockQuoteService</a:t>
            </a:r>
            <a:r>
              <a:rPr lang="fr-FR" dirty="0"/>
              <a:t>"&gt;</a:t>
            </a:r>
          </a:p>
          <a:p>
            <a:pPr lvl="1">
              <a:buNone/>
            </a:pPr>
            <a:r>
              <a:rPr lang="fr-FR" dirty="0"/>
              <a:t>&lt;port </a:t>
            </a:r>
            <a:r>
              <a:rPr lang="fr-FR" dirty="0" err="1"/>
              <a:t>name</a:t>
            </a:r>
            <a:r>
              <a:rPr lang="fr-FR" dirty="0"/>
              <a:t>="</a:t>
            </a:r>
            <a:r>
              <a:rPr lang="fr-FR" dirty="0" err="1"/>
              <a:t>StockQuotePort</a:t>
            </a:r>
            <a:r>
              <a:rPr lang="fr-FR" dirty="0"/>
              <a:t>" </a:t>
            </a:r>
            <a:r>
              <a:rPr lang="fr-FR" dirty="0" err="1"/>
              <a:t>binding</a:t>
            </a:r>
            <a:r>
              <a:rPr lang="fr-FR" dirty="0"/>
              <a:t>="</a:t>
            </a:r>
            <a:r>
              <a:rPr lang="fr-FR" dirty="0" err="1"/>
              <a:t>tns:StockQuoteSoap</a:t>
            </a:r>
            <a:r>
              <a:rPr lang="fr-FR" dirty="0"/>
              <a:t>"&gt;</a:t>
            </a:r>
          </a:p>
          <a:p>
            <a:pPr lvl="1">
              <a:buNone/>
            </a:pPr>
            <a:r>
              <a:rPr lang="fr-FR" dirty="0"/>
              <a:t>&lt;</a:t>
            </a:r>
            <a:r>
              <a:rPr lang="fr-FR" dirty="0" err="1"/>
              <a:t>soap:address</a:t>
            </a:r>
            <a:r>
              <a:rPr lang="fr-FR" dirty="0"/>
              <a:t> location="mailto:subscribe@stockquote.com"/&gt;</a:t>
            </a:r>
          </a:p>
          <a:p>
            <a:pPr lvl="1">
              <a:buNone/>
            </a:pPr>
            <a:r>
              <a:rPr lang="fr-FR" dirty="0"/>
              <a:t>&lt;/port&gt;</a:t>
            </a:r>
          </a:p>
          <a:p>
            <a:pPr lvl="1">
              <a:buNone/>
            </a:pPr>
            <a:r>
              <a:rPr lang="fr-FR" dirty="0"/>
              <a:t>&lt;/service&gt;</a:t>
            </a:r>
          </a:p>
          <a:p>
            <a:pPr lvl="1">
              <a:buNone/>
            </a:pPr>
            <a:r>
              <a:rPr lang="fr-FR" dirty="0"/>
              <a:t>&lt;/</a:t>
            </a:r>
            <a:r>
              <a:rPr lang="fr-FR" dirty="0" err="1"/>
              <a:t>definitions</a:t>
            </a:r>
            <a:r>
              <a:rPr lang="fr-FR" dirty="0"/>
              <a:t>&gt;…</a:t>
            </a:r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2013-2014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Application Réparties  – SI4   Jean-Yves tigli - tigli@polytech.unice.fr - www.tigli.fr</a:t>
            </a:r>
            <a:endParaRPr lang="fr-FR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AF44E-6962-4939-AC49-EC90BA84DB1D}" type="slidenum">
              <a:rPr lang="fr-FR" smtClean="0"/>
              <a:pPr/>
              <a:t>21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706129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Élément &lt;service&gt;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Une collection de points d’entrée (</a:t>
            </a:r>
            <a:r>
              <a:rPr lang="fr-FR" dirty="0" err="1" smtClean="0"/>
              <a:t>endpoint</a:t>
            </a:r>
            <a:r>
              <a:rPr lang="fr-FR" dirty="0" smtClean="0"/>
              <a:t>) relatifs</a:t>
            </a:r>
          </a:p>
          <a:p>
            <a:r>
              <a:rPr lang="fr-FR" dirty="0" smtClean="0"/>
              <a:t>Exemple</a:t>
            </a:r>
          </a:p>
          <a:p>
            <a:pPr lvl="2">
              <a:buNone/>
            </a:pPr>
            <a:r>
              <a:rPr lang="fr-FR" dirty="0" smtClean="0">
                <a:cs typeface="Courier New" pitchFamily="49" charset="0"/>
              </a:rPr>
              <a:t>&lt;?</a:t>
            </a:r>
            <a:r>
              <a:rPr lang="fr-FR" dirty="0" err="1" smtClean="0">
                <a:cs typeface="Courier New" pitchFamily="49" charset="0"/>
              </a:rPr>
              <a:t>xml</a:t>
            </a:r>
            <a:r>
              <a:rPr lang="fr-FR" dirty="0" smtClean="0">
                <a:cs typeface="Courier New" pitchFamily="49" charset="0"/>
              </a:rPr>
              <a:t> version="1.0" ?&gt;</a:t>
            </a:r>
          </a:p>
          <a:p>
            <a:pPr lvl="2">
              <a:buNone/>
            </a:pPr>
            <a:r>
              <a:rPr lang="fr-FR" dirty="0" smtClean="0">
                <a:cs typeface="Courier New" pitchFamily="49" charset="0"/>
              </a:rPr>
              <a:t>&lt;</a:t>
            </a:r>
            <a:r>
              <a:rPr lang="fr-FR" dirty="0" err="1" smtClean="0">
                <a:cs typeface="Courier New" pitchFamily="49" charset="0"/>
              </a:rPr>
              <a:t>definitions</a:t>
            </a:r>
            <a:r>
              <a:rPr lang="fr-FR" dirty="0" smtClean="0">
                <a:cs typeface="Courier New" pitchFamily="49" charset="0"/>
              </a:rPr>
              <a:t> </a:t>
            </a:r>
            <a:r>
              <a:rPr lang="fr-FR" dirty="0" err="1" smtClean="0">
                <a:cs typeface="Courier New" pitchFamily="49" charset="0"/>
              </a:rPr>
              <a:t>name</a:t>
            </a:r>
            <a:r>
              <a:rPr lang="fr-FR" dirty="0" smtClean="0">
                <a:cs typeface="Courier New" pitchFamily="49" charset="0"/>
              </a:rPr>
              <a:t>="</a:t>
            </a:r>
            <a:r>
              <a:rPr lang="fr-FR" dirty="0" err="1" smtClean="0">
                <a:cs typeface="Courier New" pitchFamily="49" charset="0"/>
              </a:rPr>
              <a:t>urn:AddressFetcher</a:t>
            </a:r>
            <a:r>
              <a:rPr lang="fr-FR" dirty="0" smtClean="0">
                <a:cs typeface="Courier New" pitchFamily="49" charset="0"/>
              </a:rPr>
              <a:t>"</a:t>
            </a:r>
          </a:p>
          <a:p>
            <a:pPr lvl="2">
              <a:buNone/>
            </a:pPr>
            <a:r>
              <a:rPr lang="fr-FR" dirty="0" smtClean="0">
                <a:cs typeface="Courier New" pitchFamily="49" charset="0"/>
              </a:rPr>
              <a:t>             </a:t>
            </a:r>
            <a:r>
              <a:rPr lang="fr-FR" dirty="0" err="1" smtClean="0">
                <a:cs typeface="Courier New" pitchFamily="49" charset="0"/>
              </a:rPr>
              <a:t>targetNamespace</a:t>
            </a:r>
            <a:r>
              <a:rPr lang="fr-FR" dirty="0" smtClean="0">
                <a:cs typeface="Courier New" pitchFamily="49" charset="0"/>
              </a:rPr>
              <a:t>="urn:AddressFetcher2"</a:t>
            </a:r>
          </a:p>
          <a:p>
            <a:pPr lvl="2">
              <a:buNone/>
            </a:pPr>
            <a:r>
              <a:rPr lang="fr-FR" dirty="0" smtClean="0">
                <a:cs typeface="Courier New" pitchFamily="49" charset="0"/>
              </a:rPr>
              <a:t>             </a:t>
            </a:r>
            <a:r>
              <a:rPr lang="fr-FR" dirty="0" err="1" smtClean="0">
                <a:cs typeface="Courier New" pitchFamily="49" charset="0"/>
              </a:rPr>
              <a:t>xmlns:typens</a:t>
            </a:r>
            <a:r>
              <a:rPr lang="fr-FR" dirty="0" smtClean="0">
                <a:cs typeface="Courier New" pitchFamily="49" charset="0"/>
              </a:rPr>
              <a:t>="</a:t>
            </a:r>
            <a:r>
              <a:rPr lang="fr-FR" dirty="0" err="1" smtClean="0">
                <a:cs typeface="Courier New" pitchFamily="49" charset="0"/>
              </a:rPr>
              <a:t>urn:xml-soap-address-demo</a:t>
            </a:r>
            <a:r>
              <a:rPr lang="fr-FR" dirty="0" smtClean="0">
                <a:cs typeface="Courier New" pitchFamily="49" charset="0"/>
              </a:rPr>
              <a:t>"</a:t>
            </a:r>
          </a:p>
          <a:p>
            <a:pPr lvl="2">
              <a:buNone/>
            </a:pPr>
            <a:r>
              <a:rPr lang="fr-FR" dirty="0" smtClean="0">
                <a:cs typeface="Courier New" pitchFamily="49" charset="0"/>
              </a:rPr>
              <a:t>             </a:t>
            </a:r>
            <a:r>
              <a:rPr lang="fr-FR" dirty="0" err="1" smtClean="0">
                <a:cs typeface="Courier New" pitchFamily="49" charset="0"/>
              </a:rPr>
              <a:t>xmlns:xsd</a:t>
            </a:r>
            <a:r>
              <a:rPr lang="fr-FR" dirty="0" smtClean="0">
                <a:cs typeface="Courier New" pitchFamily="49" charset="0"/>
              </a:rPr>
              <a:t>="http://www.w3.org/1999/XMLSchema"</a:t>
            </a:r>
          </a:p>
          <a:p>
            <a:pPr lvl="2">
              <a:buNone/>
            </a:pPr>
            <a:r>
              <a:rPr lang="fr-FR" dirty="0" smtClean="0">
                <a:cs typeface="Courier New" pitchFamily="49" charset="0"/>
              </a:rPr>
              <a:t>             </a:t>
            </a:r>
            <a:r>
              <a:rPr lang="fr-FR" dirty="0" err="1" smtClean="0">
                <a:cs typeface="Courier New" pitchFamily="49" charset="0"/>
              </a:rPr>
              <a:t>xmlns:soap</a:t>
            </a:r>
            <a:r>
              <a:rPr lang="fr-FR" dirty="0" smtClean="0">
                <a:cs typeface="Courier New" pitchFamily="49" charset="0"/>
              </a:rPr>
              <a:t>="http://schemas.xmlsoap.org/wsdl/soap/"</a:t>
            </a:r>
          </a:p>
          <a:p>
            <a:pPr lvl="2">
              <a:buNone/>
            </a:pPr>
            <a:r>
              <a:rPr lang="fr-FR" dirty="0" smtClean="0">
                <a:cs typeface="Courier New" pitchFamily="49" charset="0"/>
              </a:rPr>
              <a:t>                  </a:t>
            </a:r>
            <a:r>
              <a:rPr lang="fr-FR" dirty="0" err="1" smtClean="0">
                <a:cs typeface="Courier New" pitchFamily="49" charset="0"/>
              </a:rPr>
              <a:t>xmlns</a:t>
            </a:r>
            <a:r>
              <a:rPr lang="fr-FR" dirty="0" smtClean="0">
                <a:cs typeface="Courier New" pitchFamily="49" charset="0"/>
              </a:rPr>
              <a:t>="http://schemas.xmlsoap.org/wsdl/"&gt;</a:t>
            </a:r>
          </a:p>
          <a:p>
            <a:pPr lvl="2">
              <a:buNone/>
            </a:pPr>
            <a:r>
              <a:rPr lang="fr-FR" dirty="0" smtClean="0">
                <a:cs typeface="Courier New" pitchFamily="49" charset="0"/>
              </a:rPr>
              <a:t>   …</a:t>
            </a:r>
          </a:p>
          <a:p>
            <a:pPr lvl="2">
              <a:buNone/>
            </a:pPr>
            <a:r>
              <a:rPr lang="fr-FR" dirty="0" smtClean="0">
                <a:cs typeface="Courier New" pitchFamily="49" charset="0"/>
              </a:rPr>
              <a:t>   &lt;!-- service </a:t>
            </a:r>
            <a:r>
              <a:rPr lang="fr-FR" dirty="0" err="1" smtClean="0">
                <a:cs typeface="Courier New" pitchFamily="49" charset="0"/>
              </a:rPr>
              <a:t>decln</a:t>
            </a:r>
            <a:r>
              <a:rPr lang="fr-FR" dirty="0" smtClean="0">
                <a:cs typeface="Courier New" pitchFamily="49" charset="0"/>
              </a:rPr>
              <a:t> --&gt;</a:t>
            </a:r>
          </a:p>
          <a:p>
            <a:pPr lvl="2">
              <a:buNone/>
            </a:pPr>
            <a:r>
              <a:rPr lang="fr-FR" dirty="0" smtClean="0">
                <a:cs typeface="Courier New" pitchFamily="49" charset="0"/>
              </a:rPr>
              <a:t>   &lt;service </a:t>
            </a:r>
            <a:r>
              <a:rPr lang="fr-FR" dirty="0" err="1" smtClean="0">
                <a:cs typeface="Courier New" pitchFamily="49" charset="0"/>
              </a:rPr>
              <a:t>name</a:t>
            </a:r>
            <a:r>
              <a:rPr lang="fr-FR" dirty="0" smtClean="0">
                <a:cs typeface="Courier New" pitchFamily="49" charset="0"/>
              </a:rPr>
              <a:t>="</a:t>
            </a:r>
            <a:r>
              <a:rPr lang="fr-FR" dirty="0" err="1" smtClean="0">
                <a:cs typeface="Courier New" pitchFamily="49" charset="0"/>
              </a:rPr>
              <a:t>AddressBookService</a:t>
            </a:r>
            <a:r>
              <a:rPr lang="fr-FR" dirty="0" smtClean="0">
                <a:cs typeface="Courier New" pitchFamily="49" charset="0"/>
              </a:rPr>
              <a:t>"&gt;</a:t>
            </a:r>
          </a:p>
          <a:p>
            <a:pPr lvl="2">
              <a:buNone/>
            </a:pPr>
            <a:r>
              <a:rPr lang="en-US" dirty="0" smtClean="0">
                <a:cs typeface="Courier New" pitchFamily="49" charset="0"/>
              </a:rPr>
              <a:t>      &lt;port </a:t>
            </a:r>
            <a:r>
              <a:rPr lang="en-US" dirty="0" smtClean="0">
                <a:solidFill>
                  <a:srgbClr val="FF0000"/>
                </a:solidFill>
                <a:cs typeface="Courier New" pitchFamily="49" charset="0"/>
              </a:rPr>
              <a:t>name="</a:t>
            </a:r>
            <a:r>
              <a:rPr lang="en-US" dirty="0" err="1" smtClean="0">
                <a:solidFill>
                  <a:srgbClr val="FF0000"/>
                </a:solidFill>
                <a:cs typeface="Courier New" pitchFamily="49" charset="0"/>
              </a:rPr>
              <a:t>AddressBook</a:t>
            </a:r>
            <a:r>
              <a:rPr lang="en-US" dirty="0" smtClean="0">
                <a:solidFill>
                  <a:srgbClr val="FF0000"/>
                </a:solidFill>
                <a:cs typeface="Courier New" pitchFamily="49" charset="0"/>
              </a:rPr>
              <a:t>"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00B0F0"/>
                </a:solidFill>
                <a:cs typeface="Courier New" pitchFamily="49" charset="0"/>
              </a:rPr>
              <a:t>binding="</a:t>
            </a:r>
            <a:r>
              <a:rPr lang="en-US" dirty="0" err="1" smtClean="0">
                <a:solidFill>
                  <a:srgbClr val="00B0F0"/>
                </a:solidFill>
                <a:cs typeface="Courier New" pitchFamily="49" charset="0"/>
              </a:rPr>
              <a:t>AddressBookSOAPBinding</a:t>
            </a:r>
            <a:r>
              <a:rPr lang="en-US" dirty="0" smtClean="0">
                <a:solidFill>
                  <a:srgbClr val="00B0F0"/>
                </a:solidFill>
                <a:cs typeface="Courier New" pitchFamily="49" charset="0"/>
              </a:rPr>
              <a:t>"</a:t>
            </a:r>
            <a:r>
              <a:rPr lang="en-US" dirty="0" smtClean="0">
                <a:cs typeface="Courier New" pitchFamily="49" charset="0"/>
              </a:rPr>
              <a:t>&gt;</a:t>
            </a:r>
          </a:p>
          <a:p>
            <a:pPr lvl="2">
              <a:buNone/>
            </a:pPr>
            <a:r>
              <a:rPr lang="fr-FR" dirty="0" smtClean="0">
                <a:cs typeface="Courier New" pitchFamily="49" charset="0"/>
              </a:rPr>
              <a:t>         &lt;</a:t>
            </a:r>
            <a:r>
              <a:rPr lang="fr-FR" dirty="0" err="1" smtClean="0">
                <a:cs typeface="Courier New" pitchFamily="49" charset="0"/>
              </a:rPr>
              <a:t>soap:address</a:t>
            </a:r>
            <a:r>
              <a:rPr lang="fr-FR" dirty="0" smtClean="0">
                <a:cs typeface="Courier New" pitchFamily="49" charset="0"/>
              </a:rPr>
              <a:t> </a:t>
            </a:r>
            <a:r>
              <a:rPr lang="fr-FR" sz="1500" dirty="0" smtClean="0">
                <a:solidFill>
                  <a:srgbClr val="92D050"/>
                </a:solidFill>
                <a:cs typeface="Courier New" pitchFamily="49" charset="0"/>
              </a:rPr>
              <a:t>location="http://www.mycomp.com/soap/servlet/rpcrouter"</a:t>
            </a:r>
            <a:r>
              <a:rPr lang="fr-FR" dirty="0" smtClean="0">
                <a:cs typeface="Courier New" pitchFamily="49" charset="0"/>
              </a:rPr>
              <a:t>/&gt;</a:t>
            </a:r>
          </a:p>
          <a:p>
            <a:pPr lvl="2">
              <a:buNone/>
            </a:pPr>
            <a:r>
              <a:rPr lang="fr-FR" dirty="0" smtClean="0">
                <a:cs typeface="Courier New" pitchFamily="49" charset="0"/>
              </a:rPr>
              <a:t>      &lt;/port&gt;</a:t>
            </a:r>
          </a:p>
          <a:p>
            <a:pPr lvl="2">
              <a:buNone/>
            </a:pPr>
            <a:r>
              <a:rPr lang="fr-FR" dirty="0" smtClean="0">
                <a:cs typeface="Courier New" pitchFamily="49" charset="0"/>
              </a:rPr>
              <a:t>   &lt;/service&gt;</a:t>
            </a:r>
          </a:p>
          <a:p>
            <a:pPr lvl="2">
              <a:buNone/>
            </a:pPr>
            <a:r>
              <a:rPr lang="fr-FR" dirty="0" smtClean="0">
                <a:cs typeface="Courier New" pitchFamily="49" charset="0"/>
              </a:rPr>
              <a:t>&lt;/</a:t>
            </a:r>
            <a:r>
              <a:rPr lang="fr-FR" dirty="0" err="1" smtClean="0">
                <a:cs typeface="Courier New" pitchFamily="49" charset="0"/>
              </a:rPr>
              <a:t>definitions</a:t>
            </a:r>
            <a:r>
              <a:rPr lang="fr-FR" dirty="0" smtClean="0">
                <a:cs typeface="Courier New" pitchFamily="49" charset="0"/>
              </a:rPr>
              <a:t>&gt;</a:t>
            </a:r>
            <a:endParaRPr lang="fr-FR" dirty="0">
              <a:cs typeface="Courier New" pitchFamily="49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2013-2014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Application Réparties  – SI4   Jean-Yves tigli - tigli@polytech.unice.fr - www.tigli.fr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C778C2-D042-4A46-892E-51E8F327D41F}" type="slidenum">
              <a:rPr lang="fr-FR" smtClean="0"/>
              <a:pPr>
                <a:defRPr/>
              </a:pPr>
              <a:t>22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Il existe aussi un Langage de Description de Services REST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3875322"/>
          </a:xfrm>
        </p:spPr>
        <p:txBody>
          <a:bodyPr/>
          <a:lstStyle/>
          <a:p>
            <a:r>
              <a:rPr lang="en-GB" sz="2000" dirty="0" smtClean="0"/>
              <a:t>WSDL (Web service description Language) :  standard W3C</a:t>
            </a:r>
          </a:p>
          <a:p>
            <a:pPr lvl="1"/>
            <a:r>
              <a:rPr lang="en-GB" sz="1800" dirty="0" smtClean="0"/>
              <a:t>version 1.1 </a:t>
            </a:r>
          </a:p>
          <a:p>
            <a:pPr lvl="2"/>
            <a:r>
              <a:rPr lang="en-GB" sz="1800" dirty="0" smtClean="0"/>
              <a:t>Pour </a:t>
            </a:r>
            <a:r>
              <a:rPr lang="en-GB" sz="1800" dirty="0" err="1" smtClean="0"/>
              <a:t>décrire</a:t>
            </a:r>
            <a:r>
              <a:rPr lang="en-GB" sz="1800" dirty="0" smtClean="0"/>
              <a:t> des web services SOAP. </a:t>
            </a:r>
            <a:r>
              <a:rPr lang="en-GB" sz="1800" dirty="0" err="1" smtClean="0"/>
              <a:t>Basé</a:t>
            </a:r>
            <a:r>
              <a:rPr lang="en-GB" sz="1800" dirty="0" smtClean="0"/>
              <a:t> </a:t>
            </a:r>
            <a:r>
              <a:rPr lang="en-GB" sz="1800" dirty="0" err="1" smtClean="0"/>
              <a:t>sur</a:t>
            </a:r>
            <a:r>
              <a:rPr lang="en-GB" sz="1800" dirty="0" smtClean="0"/>
              <a:t> XML.</a:t>
            </a:r>
          </a:p>
          <a:p>
            <a:pPr lvl="2"/>
            <a:r>
              <a:rPr lang="en-GB" sz="1800" dirty="0" smtClean="0"/>
              <a:t>(Microsoft and IBM)</a:t>
            </a:r>
          </a:p>
          <a:p>
            <a:pPr lvl="2"/>
            <a:r>
              <a:rPr lang="en-GB" sz="1800" dirty="0" smtClean="0">
                <a:hlinkClick r:id="rId2"/>
              </a:rPr>
              <a:t>http://www.w3.org/TR/wsdl</a:t>
            </a:r>
            <a:endParaRPr lang="en-GB" sz="1800" dirty="0" smtClean="0"/>
          </a:p>
          <a:p>
            <a:pPr lvl="1"/>
            <a:r>
              <a:rPr lang="en-GB" sz="1800" dirty="0" smtClean="0"/>
              <a:t>version 2.0 </a:t>
            </a:r>
          </a:p>
          <a:p>
            <a:pPr lvl="2"/>
            <a:r>
              <a:rPr lang="en-GB" sz="1800" dirty="0" smtClean="0"/>
              <a:t>Pour </a:t>
            </a:r>
            <a:r>
              <a:rPr lang="en-GB" sz="1800" dirty="0" err="1" smtClean="0"/>
              <a:t>décrire</a:t>
            </a:r>
            <a:r>
              <a:rPr lang="en-GB" sz="1800" dirty="0" smtClean="0"/>
              <a:t> des web services SOAP et REST. </a:t>
            </a:r>
            <a:r>
              <a:rPr lang="en-GB" sz="1800" dirty="0" err="1" smtClean="0"/>
              <a:t>Basé</a:t>
            </a:r>
            <a:r>
              <a:rPr lang="en-GB" sz="1800" dirty="0" smtClean="0"/>
              <a:t> </a:t>
            </a:r>
            <a:r>
              <a:rPr lang="en-GB" sz="1800" dirty="0" err="1" smtClean="0"/>
              <a:t>sur</a:t>
            </a:r>
            <a:r>
              <a:rPr lang="en-GB" sz="1800" dirty="0" smtClean="0"/>
              <a:t> XML.</a:t>
            </a:r>
          </a:p>
          <a:p>
            <a:pPr lvl="2"/>
            <a:r>
              <a:rPr lang="en-GB" sz="1800" dirty="0" smtClean="0"/>
              <a:t>(Sun, Canon, IBM, WSO2)</a:t>
            </a:r>
          </a:p>
          <a:p>
            <a:pPr lvl="2"/>
            <a:r>
              <a:rPr lang="en-GB" sz="1800" dirty="0" smtClean="0">
                <a:hlinkClick r:id="rId3"/>
              </a:rPr>
              <a:t>http://www.w3.org/TR/wsdl20/</a:t>
            </a:r>
            <a:endParaRPr lang="en-GB" sz="1800" dirty="0" smtClean="0"/>
          </a:p>
          <a:p>
            <a:r>
              <a:rPr lang="en-GB" sz="2000" dirty="0" smtClean="0"/>
              <a:t>WADL (Web Application Description Language)</a:t>
            </a:r>
          </a:p>
          <a:p>
            <a:pPr lvl="2"/>
            <a:r>
              <a:rPr lang="en-GB" sz="1800" dirty="0" smtClean="0"/>
              <a:t>Pour </a:t>
            </a:r>
            <a:r>
              <a:rPr lang="en-GB" sz="1800" dirty="0" err="1" smtClean="0"/>
              <a:t>décrire</a:t>
            </a:r>
            <a:r>
              <a:rPr lang="en-GB" sz="1800" dirty="0" smtClean="0"/>
              <a:t> des web services REST. </a:t>
            </a:r>
            <a:r>
              <a:rPr lang="en-GB" sz="1800" dirty="0" err="1" smtClean="0"/>
              <a:t>Basé</a:t>
            </a:r>
            <a:r>
              <a:rPr lang="en-GB" sz="1800" dirty="0" smtClean="0"/>
              <a:t> </a:t>
            </a:r>
            <a:r>
              <a:rPr lang="en-GB" sz="1800" dirty="0" err="1" smtClean="0"/>
              <a:t>sur</a:t>
            </a:r>
            <a:r>
              <a:rPr lang="en-GB" sz="1800" dirty="0" smtClean="0"/>
              <a:t> XML.</a:t>
            </a:r>
          </a:p>
          <a:p>
            <a:pPr lvl="2"/>
            <a:r>
              <a:rPr lang="en-GB" sz="1800" dirty="0" smtClean="0"/>
              <a:t>(Sun Microsystems)</a:t>
            </a:r>
          </a:p>
          <a:p>
            <a:pPr lvl="2"/>
            <a:r>
              <a:rPr lang="en-GB" sz="1800" dirty="0" smtClean="0">
                <a:hlinkClick r:id="rId4"/>
              </a:rPr>
              <a:t>https://wadl.dev.java.net</a:t>
            </a:r>
            <a:endParaRPr lang="en-GB" sz="1800" dirty="0" smtClean="0"/>
          </a:p>
          <a:p>
            <a:pPr lvl="1"/>
            <a:endParaRPr lang="en-GB" sz="1800" dirty="0" smtClean="0"/>
          </a:p>
          <a:p>
            <a:endParaRPr lang="fr-FR" sz="2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2013-2014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Application Réparties  – SI4   Jean-Yves tigli - tigli@polytech.unice.fr - www.tigli.fr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369C7-E6AA-486A-A423-E4CCC3A19B3E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ous-titre 7"/>
          <p:cNvSpPr>
            <a:spLocks noGrp="1"/>
          </p:cNvSpPr>
          <p:nvPr>
            <p:ph type="subTitle" idx="4294967295"/>
          </p:nvPr>
        </p:nvSpPr>
        <p:spPr>
          <a:xfrm>
            <a:off x="1571604" y="4214818"/>
            <a:ext cx="6400800" cy="1428760"/>
          </a:xfrm>
          <a:prstGeom prst="rect">
            <a:avLst/>
          </a:prstGeom>
        </p:spPr>
        <p:txBody>
          <a:bodyPr/>
          <a:lstStyle/>
          <a:p>
            <a:r>
              <a:rPr lang="fr-FR" dirty="0" smtClean="0"/>
              <a:t>Un exemple sous .NET C#</a:t>
            </a:r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ctrTitle"/>
          </p:nvPr>
        </p:nvSpPr>
        <p:spPr>
          <a:xfrm>
            <a:off x="611560" y="2708920"/>
            <a:ext cx="7772400" cy="1362075"/>
          </a:xfrm>
        </p:spPr>
        <p:txBody>
          <a:bodyPr/>
          <a:lstStyle/>
          <a:p>
            <a:r>
              <a:rPr lang="fr-FR" dirty="0" smtClean="0"/>
              <a:t>LE TD d’aujourd’hui sur REST/JSON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4294967295"/>
          </p:nvPr>
        </p:nvSpPr>
        <p:spPr>
          <a:xfrm>
            <a:off x="0" y="6453336"/>
            <a:ext cx="1185863" cy="2857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fr-FR" smtClean="0"/>
              <a:t>2013-2014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4294967295"/>
          </p:nvPr>
        </p:nvSpPr>
        <p:spPr>
          <a:xfrm>
            <a:off x="2123728" y="6453336"/>
            <a:ext cx="5311492" cy="2857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fr-FR" dirty="0" smtClean="0"/>
              <a:t>Application Réparties  – SI4   Jean-Yves </a:t>
            </a:r>
            <a:r>
              <a:rPr lang="fr-FR" dirty="0" err="1" smtClean="0"/>
              <a:t>tigli</a:t>
            </a:r>
            <a:r>
              <a:rPr lang="fr-FR" dirty="0" smtClean="0"/>
              <a:t> - tigli@polytech.unice.fr - www.tigli.fr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294967295"/>
          </p:nvPr>
        </p:nvSpPr>
        <p:spPr>
          <a:xfrm>
            <a:off x="8429625" y="6453336"/>
            <a:ext cx="714375" cy="2857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AC778C2-D042-4A46-892E-51E8F327D41F}" type="slidenum">
              <a:rPr lang="fr-FR" smtClean="0"/>
              <a:pPr>
                <a:defRPr/>
              </a:pPr>
              <a:t>24</a:t>
            </a:fld>
            <a:endParaRPr lang="fr-FR" dirty="0"/>
          </a:p>
        </p:txBody>
      </p:sp>
      <p:pic>
        <p:nvPicPr>
          <p:cNvPr id="162819" name="Picture 3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1071546"/>
            <a:ext cx="2521710" cy="1549682"/>
          </a:xfrm>
          <a:prstGeom prst="rect">
            <a:avLst/>
          </a:prstGeom>
          <a:noFill/>
        </p:spPr>
      </p:pic>
      <p:sp>
        <p:nvSpPr>
          <p:cNvPr id="11" name="ZoneTexte 10"/>
          <p:cNvSpPr txBox="1"/>
          <p:nvPr/>
        </p:nvSpPr>
        <p:spPr>
          <a:xfrm>
            <a:off x="3929058" y="142852"/>
            <a:ext cx="1242648" cy="655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400"/>
              </a:lnSpc>
            </a:pPr>
            <a:r>
              <a:rPr lang="fr-FR" dirty="0" smtClean="0">
                <a:latin typeface="Aharoni" pitchFamily="2" charset="-79"/>
                <a:cs typeface="Aharoni" pitchFamily="2" charset="-79"/>
              </a:rPr>
              <a:t>10101001100</a:t>
            </a:r>
          </a:p>
          <a:p>
            <a:pPr>
              <a:lnSpc>
                <a:spcPts val="1400"/>
              </a:lnSpc>
            </a:pPr>
            <a:r>
              <a:rPr lang="fr-FR" dirty="0" smtClean="0">
                <a:latin typeface="Aharoni" pitchFamily="2" charset="-79"/>
                <a:cs typeface="Aharoni" pitchFamily="2" charset="-79"/>
              </a:rPr>
              <a:t>00010011101</a:t>
            </a:r>
          </a:p>
          <a:p>
            <a:pPr>
              <a:lnSpc>
                <a:spcPts val="1400"/>
              </a:lnSpc>
            </a:pPr>
            <a:r>
              <a:rPr lang="fr-FR" dirty="0" smtClean="0">
                <a:latin typeface="Aharoni" pitchFamily="2" charset="-79"/>
                <a:cs typeface="Aharoni" pitchFamily="2" charset="-79"/>
              </a:rPr>
              <a:t>11100011100</a:t>
            </a:r>
            <a:endParaRPr lang="fr-FR" dirty="0"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16" name="Connecteur en arc 15"/>
          <p:cNvCxnSpPr>
            <a:stCxn id="11" idx="2"/>
            <a:endCxn id="162819" idx="1"/>
          </p:cNvCxnSpPr>
          <p:nvPr/>
        </p:nvCxnSpPr>
        <p:spPr>
          <a:xfrm rot="5400000">
            <a:off x="3501293" y="797297"/>
            <a:ext cx="1048227" cy="1049952"/>
          </a:xfrm>
          <a:prstGeom prst="curvedConnector4">
            <a:avLst>
              <a:gd name="adj1" fmla="val 13040"/>
              <a:gd name="adj2" fmla="val 121772"/>
            </a:avLst>
          </a:prstGeom>
          <a:ln w="19050">
            <a:solidFill>
              <a:srgbClr val="4A507C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3071802" y="571480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4A507C"/>
                </a:solidFill>
              </a:rPr>
              <a:t>?</a:t>
            </a:r>
            <a:endParaRPr lang="fr-FR" sz="3200" b="1" dirty="0">
              <a:solidFill>
                <a:srgbClr val="4A507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Rappel : du H2M au M2M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85938"/>
            <a:ext cx="8229600" cy="4500562"/>
          </a:xfrm>
        </p:spPr>
        <p:txBody>
          <a:bodyPr/>
          <a:lstStyle/>
          <a:p>
            <a:r>
              <a:rPr lang="en-GB" smtClean="0"/>
              <a:t>Exemple HTTP + XML</a:t>
            </a:r>
          </a:p>
        </p:txBody>
      </p:sp>
      <p:sp>
        <p:nvSpPr>
          <p:cNvPr id="40" name="Espace réservé de la date 3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2013-2014</a:t>
            </a:r>
            <a:endParaRPr lang="fr-FR"/>
          </a:p>
        </p:txBody>
      </p:sp>
      <p:sp>
        <p:nvSpPr>
          <p:cNvPr id="42" name="Espace réservé du pied de page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Application Réparties  – SI4   Jean-Yves tigli - tigli@polytech.unice.fr - www.tigli.fr</a:t>
            </a:r>
            <a:endParaRPr lang="fr-FR" dirty="0" smtClean="0"/>
          </a:p>
        </p:txBody>
      </p:sp>
      <p:sp>
        <p:nvSpPr>
          <p:cNvPr id="41" name="Espace réservé du numéro de diapositive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86F0D1-047D-4256-BA4A-B16778FB5080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grpSp>
        <p:nvGrpSpPr>
          <p:cNvPr id="2" name="Groupe 43"/>
          <p:cNvGrpSpPr>
            <a:grpSpLocks/>
          </p:cNvGrpSpPr>
          <p:nvPr/>
        </p:nvGrpSpPr>
        <p:grpSpPr bwMode="auto">
          <a:xfrm>
            <a:off x="152400" y="3570288"/>
            <a:ext cx="8915400" cy="2859087"/>
            <a:chOff x="152400" y="2498739"/>
            <a:chExt cx="8915400" cy="2859087"/>
          </a:xfrm>
        </p:grpSpPr>
        <p:sp>
          <p:nvSpPr>
            <p:cNvPr id="6154" name="AutoShape 3"/>
            <p:cNvSpPr>
              <a:spLocks noChangeArrowheads="1"/>
            </p:cNvSpPr>
            <p:nvPr/>
          </p:nvSpPr>
          <p:spPr bwMode="auto">
            <a:xfrm>
              <a:off x="381000" y="2614626"/>
              <a:ext cx="2590800" cy="2667000"/>
            </a:xfrm>
            <a:prstGeom prst="roundRect">
              <a:avLst>
                <a:gd name="adj" fmla="val 60"/>
              </a:avLst>
            </a:prstGeom>
            <a:solidFill>
              <a:srgbClr val="0000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155" name="AutoShape 4"/>
            <p:cNvSpPr>
              <a:spLocks noChangeArrowheads="1"/>
            </p:cNvSpPr>
            <p:nvPr/>
          </p:nvSpPr>
          <p:spPr bwMode="auto">
            <a:xfrm>
              <a:off x="152400" y="2538426"/>
              <a:ext cx="2743200" cy="2590800"/>
            </a:xfrm>
            <a:prstGeom prst="roundRect">
              <a:avLst>
                <a:gd name="adj" fmla="val 60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156" name="Text Box 5"/>
            <p:cNvSpPr txBox="1">
              <a:spLocks noChangeArrowheads="1"/>
            </p:cNvSpPr>
            <p:nvPr/>
          </p:nvSpPr>
          <p:spPr bwMode="auto">
            <a:xfrm>
              <a:off x="1162050" y="2498739"/>
              <a:ext cx="895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6000"/>
                </a:lnSpc>
                <a:buClr>
                  <a:srgbClr val="000000"/>
                </a:buClr>
                <a:buSzPct val="56000"/>
                <a:buFont typeface="Arial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>
                  <a:latin typeface="Arial" pitchFamily="34" charset="0"/>
                </a:rPr>
                <a:t>Station</a:t>
              </a: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81000" y="3032139"/>
              <a:ext cx="1143000" cy="647700"/>
              <a:chOff x="240" y="2183"/>
              <a:chExt cx="720" cy="408"/>
            </a:xfrm>
          </p:grpSpPr>
          <p:sp>
            <p:nvSpPr>
              <p:cNvPr id="6188" name="AutoShape 7"/>
              <p:cNvSpPr>
                <a:spLocks noChangeArrowheads="1"/>
              </p:cNvSpPr>
              <p:nvPr/>
            </p:nvSpPr>
            <p:spPr bwMode="auto">
              <a:xfrm>
                <a:off x="240" y="2183"/>
                <a:ext cx="721" cy="409"/>
              </a:xfrm>
              <a:prstGeom prst="roundRect">
                <a:avLst>
                  <a:gd name="adj" fmla="val 241"/>
                </a:avLst>
              </a:prstGeom>
              <a:noFill/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189" name="Text Box 8"/>
              <p:cNvSpPr txBox="1">
                <a:spLocks noChangeArrowheads="1"/>
              </p:cNvSpPr>
              <p:nvPr/>
            </p:nvSpPr>
            <p:spPr bwMode="auto">
              <a:xfrm>
                <a:off x="240" y="2183"/>
                <a:ext cx="721" cy="4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96000"/>
                  </a:lnSpc>
                  <a:buClr>
                    <a:srgbClr val="000000"/>
                  </a:buClr>
                  <a:buSzPct val="56000"/>
                  <a:buFont typeface="Arial" pitchFamily="34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>
                    <a:latin typeface="Arial" pitchFamily="34" charset="0"/>
                  </a:rPr>
                  <a:t>Browser </a:t>
                </a:r>
              </a:p>
              <a:p>
                <a:pPr>
                  <a:buClr>
                    <a:srgbClr val="000000"/>
                  </a:buClr>
                  <a:buSzPct val="56000"/>
                  <a:buFont typeface="Arial" pitchFamily="34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>
                    <a:latin typeface="Arial" pitchFamily="34" charset="0"/>
                  </a:rPr>
                  <a:t>Universel</a:t>
                </a:r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228600" y="4022739"/>
              <a:ext cx="1730375" cy="676275"/>
              <a:chOff x="144" y="2807"/>
              <a:chExt cx="1090" cy="426"/>
            </a:xfrm>
          </p:grpSpPr>
          <p:sp>
            <p:nvSpPr>
              <p:cNvPr id="6186" name="AutoShape 10"/>
              <p:cNvSpPr>
                <a:spLocks noChangeArrowheads="1"/>
              </p:cNvSpPr>
              <p:nvPr/>
            </p:nvSpPr>
            <p:spPr bwMode="auto">
              <a:xfrm>
                <a:off x="144" y="2807"/>
                <a:ext cx="1091" cy="427"/>
              </a:xfrm>
              <a:prstGeom prst="roundRect">
                <a:avLst>
                  <a:gd name="adj" fmla="val 231"/>
                </a:avLst>
              </a:prstGeom>
              <a:noFill/>
              <a:ln w="3816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187" name="Text Box 11"/>
              <p:cNvSpPr txBox="1">
                <a:spLocks noChangeArrowheads="1"/>
              </p:cNvSpPr>
              <p:nvPr/>
            </p:nvSpPr>
            <p:spPr bwMode="auto">
              <a:xfrm>
                <a:off x="144" y="2807"/>
                <a:ext cx="1091" cy="4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96000"/>
                  </a:lnSpc>
                  <a:buClr>
                    <a:srgbClr val="000000"/>
                  </a:buClr>
                  <a:buSzPct val="56000"/>
                  <a:buFont typeface="Arial" pitchFamily="34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>
                    <a:latin typeface="Arial" pitchFamily="34" charset="0"/>
                  </a:rPr>
                  <a:t>Partie Cliente</a:t>
                </a:r>
              </a:p>
              <a:p>
                <a:pPr>
                  <a:buClr>
                    <a:srgbClr val="000000"/>
                  </a:buClr>
                  <a:buSzPct val="56000"/>
                  <a:buFont typeface="Arial" pitchFamily="34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>
                    <a:latin typeface="Arial" pitchFamily="34" charset="0"/>
                  </a:rPr>
                  <a:t>de l’application</a:t>
                </a:r>
              </a:p>
            </p:txBody>
          </p:sp>
        </p:grp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2041525" y="2690826"/>
              <a:ext cx="787400" cy="2295525"/>
              <a:chOff x="1286" y="1968"/>
              <a:chExt cx="496" cy="1446"/>
            </a:xfrm>
          </p:grpSpPr>
          <p:sp>
            <p:nvSpPr>
              <p:cNvPr id="6184" name="AutoShape 13"/>
              <p:cNvSpPr>
                <a:spLocks noChangeArrowheads="1"/>
              </p:cNvSpPr>
              <p:nvPr/>
            </p:nvSpPr>
            <p:spPr bwMode="auto">
              <a:xfrm>
                <a:off x="1286" y="1968"/>
                <a:ext cx="497" cy="1447"/>
              </a:xfrm>
              <a:prstGeom prst="roundRect">
                <a:avLst>
                  <a:gd name="adj" fmla="val 199"/>
                </a:avLst>
              </a:pr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185" name="Text Box 14"/>
              <p:cNvSpPr txBox="1">
                <a:spLocks noChangeArrowheads="1"/>
              </p:cNvSpPr>
              <p:nvPr/>
            </p:nvSpPr>
            <p:spPr bwMode="auto">
              <a:xfrm>
                <a:off x="1286" y="1968"/>
                <a:ext cx="497" cy="14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96000"/>
                  </a:lnSpc>
                  <a:buClr>
                    <a:srgbClr val="000000"/>
                  </a:buClr>
                  <a:buSzPct val="56000"/>
                  <a:buFont typeface="Arial" pitchFamily="34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endParaRPr lang="en-GB">
                  <a:latin typeface="Arial" pitchFamily="34" charset="0"/>
                </a:endParaRPr>
              </a:p>
              <a:p>
                <a:pPr>
                  <a:buClr>
                    <a:srgbClr val="000000"/>
                  </a:buClr>
                  <a:buSzPct val="56000"/>
                  <a:buFont typeface="Arial" pitchFamily="34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endParaRPr lang="en-GB">
                  <a:latin typeface="Arial" pitchFamily="34" charset="0"/>
                </a:endParaRPr>
              </a:p>
              <a:p>
                <a:pPr>
                  <a:buClr>
                    <a:srgbClr val="000000"/>
                  </a:buClr>
                  <a:buSzPct val="56000"/>
                  <a:buFont typeface="Arial" pitchFamily="34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endParaRPr lang="en-GB">
                  <a:latin typeface="Arial" pitchFamily="34" charset="0"/>
                </a:endParaRPr>
              </a:p>
              <a:p>
                <a:pPr>
                  <a:buClr>
                    <a:srgbClr val="000000"/>
                  </a:buClr>
                  <a:buSzPct val="56000"/>
                  <a:buFont typeface="Arial" pitchFamily="34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>
                    <a:latin typeface="Arial" pitchFamily="34" charset="0"/>
                  </a:rPr>
                  <a:t>Client</a:t>
                </a:r>
              </a:p>
              <a:p>
                <a:pPr>
                  <a:buClr>
                    <a:srgbClr val="000000"/>
                  </a:buClr>
                  <a:buSzPct val="56000"/>
                  <a:buFont typeface="Arial" pitchFamily="34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>
                    <a:latin typeface="Arial" pitchFamily="34" charset="0"/>
                  </a:rPr>
                  <a:t>HTTP</a:t>
                </a:r>
              </a:p>
              <a:p>
                <a:pPr>
                  <a:buClr>
                    <a:srgbClr val="000000"/>
                  </a:buClr>
                  <a:buSzPct val="56000"/>
                  <a:buFont typeface="Arial" pitchFamily="34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endParaRPr lang="en-GB">
                  <a:latin typeface="Arial" pitchFamily="34" charset="0"/>
                </a:endParaRPr>
              </a:p>
              <a:p>
                <a:pPr>
                  <a:buClr>
                    <a:srgbClr val="000000"/>
                  </a:buClr>
                  <a:buSzPct val="56000"/>
                  <a:buFont typeface="Arial" pitchFamily="34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endParaRPr lang="en-GB">
                  <a:latin typeface="Arial" pitchFamily="34" charset="0"/>
                </a:endParaRPr>
              </a:p>
              <a:p>
                <a:pPr>
                  <a:buClr>
                    <a:srgbClr val="000000"/>
                  </a:buClr>
                  <a:buSzPct val="56000"/>
                  <a:buFont typeface="Arial" pitchFamily="34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endParaRPr lang="en-GB">
                  <a:latin typeface="Arial" pitchFamily="34" charset="0"/>
                </a:endParaRPr>
              </a:p>
            </p:txBody>
          </p:sp>
        </p:grpSp>
        <p:sp>
          <p:nvSpPr>
            <p:cNvPr id="6160" name="AutoShape 15"/>
            <p:cNvSpPr>
              <a:spLocks noChangeArrowheads="1"/>
            </p:cNvSpPr>
            <p:nvPr/>
          </p:nvSpPr>
          <p:spPr bwMode="auto">
            <a:xfrm>
              <a:off x="4800600" y="2690826"/>
              <a:ext cx="4267200" cy="2667000"/>
            </a:xfrm>
            <a:prstGeom prst="roundRect">
              <a:avLst>
                <a:gd name="adj" fmla="val 56"/>
              </a:avLst>
            </a:prstGeom>
            <a:solidFill>
              <a:srgbClr val="0000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161" name="AutoShape 16"/>
            <p:cNvSpPr>
              <a:spLocks noChangeArrowheads="1"/>
            </p:cNvSpPr>
            <p:nvPr/>
          </p:nvSpPr>
          <p:spPr bwMode="auto">
            <a:xfrm>
              <a:off x="4724400" y="2538426"/>
              <a:ext cx="4267200" cy="2667000"/>
            </a:xfrm>
            <a:prstGeom prst="roundRect">
              <a:avLst>
                <a:gd name="adj" fmla="val 56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6" name="Group 17"/>
            <p:cNvGrpSpPr>
              <a:grpSpLocks/>
            </p:cNvGrpSpPr>
            <p:nvPr/>
          </p:nvGrpSpPr>
          <p:grpSpPr bwMode="auto">
            <a:xfrm>
              <a:off x="4800600" y="2678126"/>
              <a:ext cx="990600" cy="2295525"/>
              <a:chOff x="3024" y="1960"/>
              <a:chExt cx="624" cy="1446"/>
            </a:xfrm>
          </p:grpSpPr>
          <p:sp>
            <p:nvSpPr>
              <p:cNvPr id="6182" name="AutoShape 18"/>
              <p:cNvSpPr>
                <a:spLocks noChangeArrowheads="1"/>
              </p:cNvSpPr>
              <p:nvPr/>
            </p:nvSpPr>
            <p:spPr bwMode="auto">
              <a:xfrm>
                <a:off x="3024" y="1960"/>
                <a:ext cx="625" cy="1447"/>
              </a:xfrm>
              <a:prstGeom prst="roundRect">
                <a:avLst>
                  <a:gd name="adj" fmla="val 157"/>
                </a:avLst>
              </a:pr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183" name="Text Box 19"/>
              <p:cNvSpPr txBox="1">
                <a:spLocks noChangeArrowheads="1"/>
              </p:cNvSpPr>
              <p:nvPr/>
            </p:nvSpPr>
            <p:spPr bwMode="auto">
              <a:xfrm>
                <a:off x="3024" y="1960"/>
                <a:ext cx="625" cy="14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96000"/>
                  </a:lnSpc>
                  <a:buClr>
                    <a:srgbClr val="000000"/>
                  </a:buClr>
                  <a:buSzPct val="56000"/>
                  <a:buFont typeface="Arial" pitchFamily="34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endParaRPr lang="en-GB">
                  <a:latin typeface="Arial" pitchFamily="34" charset="0"/>
                </a:endParaRPr>
              </a:p>
              <a:p>
                <a:pPr>
                  <a:buClr>
                    <a:srgbClr val="000000"/>
                  </a:buClr>
                  <a:buSzPct val="56000"/>
                  <a:buFont typeface="Arial" pitchFamily="34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endParaRPr lang="en-GB">
                  <a:latin typeface="Arial" pitchFamily="34" charset="0"/>
                </a:endParaRPr>
              </a:p>
              <a:p>
                <a:pPr>
                  <a:buClr>
                    <a:srgbClr val="000000"/>
                  </a:buClr>
                  <a:buSzPct val="56000"/>
                  <a:buFont typeface="Arial" pitchFamily="34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endParaRPr lang="en-GB">
                  <a:latin typeface="Arial" pitchFamily="34" charset="0"/>
                </a:endParaRPr>
              </a:p>
              <a:p>
                <a:pPr>
                  <a:buClr>
                    <a:srgbClr val="000000"/>
                  </a:buClr>
                  <a:buSzPct val="56000"/>
                  <a:buFont typeface="Arial" pitchFamily="34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>
                    <a:latin typeface="Arial" pitchFamily="34" charset="0"/>
                  </a:rPr>
                  <a:t>Serveur</a:t>
                </a:r>
              </a:p>
              <a:p>
                <a:pPr>
                  <a:buClr>
                    <a:srgbClr val="000000"/>
                  </a:buClr>
                  <a:buSzPct val="56000"/>
                  <a:buFont typeface="Arial" pitchFamily="34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>
                    <a:latin typeface="Arial" pitchFamily="34" charset="0"/>
                  </a:rPr>
                  <a:t>HTTP</a:t>
                </a:r>
              </a:p>
              <a:p>
                <a:pPr>
                  <a:buClr>
                    <a:srgbClr val="000000"/>
                  </a:buClr>
                  <a:buSzPct val="56000"/>
                  <a:buFont typeface="Arial" pitchFamily="34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endParaRPr lang="en-GB">
                  <a:latin typeface="Arial" pitchFamily="34" charset="0"/>
                </a:endParaRPr>
              </a:p>
              <a:p>
                <a:pPr>
                  <a:buClr>
                    <a:srgbClr val="000000"/>
                  </a:buClr>
                  <a:buSzPct val="56000"/>
                  <a:buFont typeface="Arial" pitchFamily="34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endParaRPr lang="en-GB">
                  <a:latin typeface="Arial" pitchFamily="34" charset="0"/>
                </a:endParaRPr>
              </a:p>
              <a:p>
                <a:pPr>
                  <a:buClr>
                    <a:srgbClr val="000000"/>
                  </a:buClr>
                  <a:buSzPct val="56000"/>
                  <a:buFont typeface="Arial" pitchFamily="34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endParaRPr lang="en-GB">
                  <a:latin typeface="Arial" pitchFamily="34" charset="0"/>
                </a:endParaRPr>
              </a:p>
            </p:txBody>
          </p:sp>
        </p:grp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7181850" y="3452826"/>
              <a:ext cx="1730375" cy="676275"/>
              <a:chOff x="4524" y="2448"/>
              <a:chExt cx="1090" cy="426"/>
            </a:xfrm>
          </p:grpSpPr>
          <p:sp>
            <p:nvSpPr>
              <p:cNvPr id="6180" name="AutoShape 21"/>
              <p:cNvSpPr>
                <a:spLocks noChangeArrowheads="1"/>
              </p:cNvSpPr>
              <p:nvPr/>
            </p:nvSpPr>
            <p:spPr bwMode="auto">
              <a:xfrm>
                <a:off x="4524" y="2448"/>
                <a:ext cx="1091" cy="427"/>
              </a:xfrm>
              <a:prstGeom prst="roundRect">
                <a:avLst>
                  <a:gd name="adj" fmla="val 231"/>
                </a:avLst>
              </a:prstGeom>
              <a:noFill/>
              <a:ln w="3816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181" name="Text Box 22"/>
              <p:cNvSpPr txBox="1">
                <a:spLocks noChangeArrowheads="1"/>
              </p:cNvSpPr>
              <p:nvPr/>
            </p:nvSpPr>
            <p:spPr bwMode="auto">
              <a:xfrm>
                <a:off x="4524" y="2448"/>
                <a:ext cx="1091" cy="4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96000"/>
                  </a:lnSpc>
                  <a:buClr>
                    <a:srgbClr val="000000"/>
                  </a:buClr>
                  <a:buSzPct val="56000"/>
                  <a:buFont typeface="Arial" pitchFamily="34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>
                    <a:latin typeface="Arial" pitchFamily="34" charset="0"/>
                  </a:rPr>
                  <a:t>Partie Serveur</a:t>
                </a:r>
              </a:p>
              <a:p>
                <a:pPr>
                  <a:buClr>
                    <a:srgbClr val="000000"/>
                  </a:buClr>
                  <a:buSzPct val="56000"/>
                  <a:buFont typeface="Arial" pitchFamily="34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>
                    <a:latin typeface="Arial" pitchFamily="34" charset="0"/>
                  </a:rPr>
                  <a:t>de l’application</a:t>
                </a:r>
              </a:p>
            </p:txBody>
          </p:sp>
        </p:grp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5927725" y="2843226"/>
              <a:ext cx="1079500" cy="401638"/>
              <a:chOff x="3734" y="2064"/>
              <a:chExt cx="680" cy="253"/>
            </a:xfrm>
          </p:grpSpPr>
          <p:sp>
            <p:nvSpPr>
              <p:cNvPr id="6178" name="AutoShape 24"/>
              <p:cNvSpPr>
                <a:spLocks noChangeArrowheads="1"/>
              </p:cNvSpPr>
              <p:nvPr/>
            </p:nvSpPr>
            <p:spPr bwMode="auto">
              <a:xfrm>
                <a:off x="3734" y="2064"/>
                <a:ext cx="681" cy="254"/>
              </a:xfrm>
              <a:prstGeom prst="roundRect">
                <a:avLst>
                  <a:gd name="adj" fmla="val 394"/>
                </a:avLst>
              </a:prstGeom>
              <a:noFill/>
              <a:ln w="38160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179" name="Text Box 25"/>
              <p:cNvSpPr txBox="1">
                <a:spLocks noChangeArrowheads="1"/>
              </p:cNvSpPr>
              <p:nvPr/>
            </p:nvSpPr>
            <p:spPr bwMode="auto">
              <a:xfrm>
                <a:off x="3734" y="2064"/>
                <a:ext cx="681" cy="2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lnSpc>
                    <a:spcPct val="96000"/>
                  </a:lnSpc>
                  <a:buClr>
                    <a:srgbClr val="000000"/>
                  </a:buClr>
                  <a:buSzPct val="56000"/>
                  <a:buFont typeface="Arial" pitchFamily="34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>
                    <a:latin typeface="Arial" pitchFamily="34" charset="0"/>
                  </a:rPr>
                  <a:t>CGI</a:t>
                </a:r>
              </a:p>
            </p:txBody>
          </p:sp>
        </p:grpSp>
        <p:grpSp>
          <p:nvGrpSpPr>
            <p:cNvPr id="9" name="Group 26"/>
            <p:cNvGrpSpPr>
              <a:grpSpLocks/>
            </p:cNvGrpSpPr>
            <p:nvPr/>
          </p:nvGrpSpPr>
          <p:grpSpPr bwMode="auto">
            <a:xfrm>
              <a:off x="5924550" y="3316301"/>
              <a:ext cx="1082675" cy="401638"/>
              <a:chOff x="3732" y="2362"/>
              <a:chExt cx="682" cy="253"/>
            </a:xfrm>
          </p:grpSpPr>
          <p:sp>
            <p:nvSpPr>
              <p:cNvPr id="6176" name="AutoShape 27"/>
              <p:cNvSpPr>
                <a:spLocks noChangeArrowheads="1"/>
              </p:cNvSpPr>
              <p:nvPr/>
            </p:nvSpPr>
            <p:spPr bwMode="auto">
              <a:xfrm>
                <a:off x="3732" y="2362"/>
                <a:ext cx="683" cy="254"/>
              </a:xfrm>
              <a:prstGeom prst="roundRect">
                <a:avLst>
                  <a:gd name="adj" fmla="val 394"/>
                </a:avLst>
              </a:prstGeom>
              <a:noFill/>
              <a:ln w="38160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177" name="Text Box 28"/>
              <p:cNvSpPr txBox="1">
                <a:spLocks noChangeArrowheads="1"/>
              </p:cNvSpPr>
              <p:nvPr/>
            </p:nvSpPr>
            <p:spPr bwMode="auto">
              <a:xfrm>
                <a:off x="3732" y="2362"/>
                <a:ext cx="683" cy="2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lnSpc>
                    <a:spcPct val="96000"/>
                  </a:lnSpc>
                  <a:buClr>
                    <a:srgbClr val="000000"/>
                  </a:buClr>
                  <a:buSzPct val="56000"/>
                  <a:buFont typeface="Arial" pitchFamily="34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>
                    <a:latin typeface="Arial" pitchFamily="34" charset="0"/>
                  </a:rPr>
                  <a:t>Servlets</a:t>
                </a:r>
              </a:p>
            </p:txBody>
          </p:sp>
        </p:grpSp>
        <p:grpSp>
          <p:nvGrpSpPr>
            <p:cNvPr id="10" name="Group 29"/>
            <p:cNvGrpSpPr>
              <a:grpSpLocks/>
            </p:cNvGrpSpPr>
            <p:nvPr/>
          </p:nvGrpSpPr>
          <p:grpSpPr bwMode="auto">
            <a:xfrm>
              <a:off x="5943600" y="4038614"/>
              <a:ext cx="1063625" cy="401637"/>
              <a:chOff x="3744" y="2817"/>
              <a:chExt cx="670" cy="253"/>
            </a:xfrm>
          </p:grpSpPr>
          <p:sp>
            <p:nvSpPr>
              <p:cNvPr id="6174" name="AutoShape 30"/>
              <p:cNvSpPr>
                <a:spLocks noChangeArrowheads="1"/>
              </p:cNvSpPr>
              <p:nvPr/>
            </p:nvSpPr>
            <p:spPr bwMode="auto">
              <a:xfrm>
                <a:off x="3744" y="2817"/>
                <a:ext cx="671" cy="254"/>
              </a:xfrm>
              <a:prstGeom prst="roundRect">
                <a:avLst>
                  <a:gd name="adj" fmla="val 394"/>
                </a:avLst>
              </a:prstGeom>
              <a:noFill/>
              <a:ln w="38160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175" name="Text Box 31"/>
              <p:cNvSpPr txBox="1">
                <a:spLocks noChangeArrowheads="1"/>
              </p:cNvSpPr>
              <p:nvPr/>
            </p:nvSpPr>
            <p:spPr bwMode="auto">
              <a:xfrm>
                <a:off x="3744" y="2817"/>
                <a:ext cx="671" cy="2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lnSpc>
                    <a:spcPct val="96000"/>
                  </a:lnSpc>
                  <a:buClr>
                    <a:srgbClr val="000000"/>
                  </a:buClr>
                  <a:buSzPct val="56000"/>
                  <a:buFont typeface="Arial" pitchFamily="34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>
                    <a:latin typeface="Arial" pitchFamily="34" charset="0"/>
                  </a:rPr>
                  <a:t>ASP</a:t>
                </a:r>
              </a:p>
            </p:txBody>
          </p:sp>
        </p:grpSp>
        <p:grpSp>
          <p:nvGrpSpPr>
            <p:cNvPr id="11" name="Group 32"/>
            <p:cNvGrpSpPr>
              <a:grpSpLocks/>
            </p:cNvGrpSpPr>
            <p:nvPr/>
          </p:nvGrpSpPr>
          <p:grpSpPr bwMode="auto">
            <a:xfrm>
              <a:off x="5943600" y="4495814"/>
              <a:ext cx="1063625" cy="401637"/>
              <a:chOff x="3744" y="3105"/>
              <a:chExt cx="670" cy="253"/>
            </a:xfrm>
          </p:grpSpPr>
          <p:sp>
            <p:nvSpPr>
              <p:cNvPr id="6172" name="AutoShape 33"/>
              <p:cNvSpPr>
                <a:spLocks noChangeArrowheads="1"/>
              </p:cNvSpPr>
              <p:nvPr/>
            </p:nvSpPr>
            <p:spPr bwMode="auto">
              <a:xfrm>
                <a:off x="3744" y="3105"/>
                <a:ext cx="671" cy="254"/>
              </a:xfrm>
              <a:prstGeom prst="roundRect">
                <a:avLst>
                  <a:gd name="adj" fmla="val 394"/>
                </a:avLst>
              </a:prstGeom>
              <a:noFill/>
              <a:ln w="38160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173" name="Text Box 34"/>
              <p:cNvSpPr txBox="1">
                <a:spLocks noChangeArrowheads="1"/>
              </p:cNvSpPr>
              <p:nvPr/>
            </p:nvSpPr>
            <p:spPr bwMode="auto">
              <a:xfrm>
                <a:off x="3744" y="3105"/>
                <a:ext cx="671" cy="2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lnSpc>
                    <a:spcPct val="96000"/>
                  </a:lnSpc>
                  <a:buClr>
                    <a:srgbClr val="000000"/>
                  </a:buClr>
                  <a:buSzPct val="56000"/>
                  <a:buFont typeface="Arial" pitchFamily="34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>
                    <a:latin typeface="Arial" pitchFamily="34" charset="0"/>
                  </a:rPr>
                  <a:t>ISAPI</a:t>
                </a:r>
              </a:p>
            </p:txBody>
          </p:sp>
        </p:grpSp>
        <p:sp>
          <p:nvSpPr>
            <p:cNvPr id="6168" name="Text Box 35"/>
            <p:cNvSpPr txBox="1">
              <a:spLocks noChangeArrowheads="1"/>
            </p:cNvSpPr>
            <p:nvPr/>
          </p:nvSpPr>
          <p:spPr bwMode="auto">
            <a:xfrm>
              <a:off x="3516801" y="3032139"/>
              <a:ext cx="656247" cy="371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>
                  <a:srgbClr val="000000"/>
                </a:buClr>
                <a:buSzPct val="56000"/>
                <a:buFont typeface="Arial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>
                  <a:latin typeface="Arial" pitchFamily="34" charset="0"/>
                </a:rPr>
                <a:t>XML</a:t>
              </a:r>
            </a:p>
          </p:txBody>
        </p:sp>
        <p:sp>
          <p:nvSpPr>
            <p:cNvPr id="6169" name="Text Box 36"/>
            <p:cNvSpPr txBox="1">
              <a:spLocks noChangeArrowheads="1"/>
            </p:cNvSpPr>
            <p:nvPr/>
          </p:nvSpPr>
          <p:spPr bwMode="auto">
            <a:xfrm>
              <a:off x="3542201" y="4183076"/>
              <a:ext cx="656247" cy="371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>
                  <a:srgbClr val="000000"/>
                </a:buClr>
                <a:buSzPct val="56000"/>
                <a:buFont typeface="Arial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>
                  <a:latin typeface="Arial" pitchFamily="34" charset="0"/>
                </a:rPr>
                <a:t>XML</a:t>
              </a:r>
            </a:p>
          </p:txBody>
        </p:sp>
        <p:sp>
          <p:nvSpPr>
            <p:cNvPr id="6170" name="Line 37"/>
            <p:cNvSpPr>
              <a:spLocks noChangeShapeType="1"/>
            </p:cNvSpPr>
            <p:nvPr/>
          </p:nvSpPr>
          <p:spPr bwMode="auto">
            <a:xfrm>
              <a:off x="2590800" y="3376626"/>
              <a:ext cx="2514600" cy="1588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71" name="Line 38"/>
            <p:cNvSpPr>
              <a:spLocks noChangeShapeType="1"/>
            </p:cNvSpPr>
            <p:nvPr/>
          </p:nvSpPr>
          <p:spPr bwMode="auto">
            <a:xfrm>
              <a:off x="2590800" y="4519626"/>
              <a:ext cx="2514600" cy="1588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round/>
              <a:headEnd type="triangle" w="lg" len="lg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6152" name="Picture 1" descr="C:\Users\lavirott\Pictures\Bibliothèque multimédia Microsoft\j043394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2133600"/>
            <a:ext cx="1601787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2" descr="C:\Users\lavirott\AppData\Local\Microsoft\Windows\Temporary Internet Files\Content.IE5\R7WP7Z2T\MCj0424790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75" y="2090738"/>
            <a:ext cx="1422400" cy="148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M2M : Les </a:t>
            </a:r>
            <a:r>
              <a:rPr lang="en-GB" dirty="0" err="1" smtClean="0"/>
              <a:t>Protocoles</a:t>
            </a:r>
            <a:r>
              <a:rPr lang="en-GB" dirty="0" smtClean="0"/>
              <a:t> </a:t>
            </a:r>
            <a:r>
              <a:rPr lang="en-GB" dirty="0" err="1" smtClean="0"/>
              <a:t>d’échange</a:t>
            </a:r>
            <a:endParaRPr lang="en-GB" dirty="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85938"/>
            <a:ext cx="8229600" cy="4500562"/>
          </a:xfrm>
        </p:spPr>
        <p:txBody>
          <a:bodyPr/>
          <a:lstStyle/>
          <a:p>
            <a:r>
              <a:rPr lang="en-GB" smtClean="0"/>
              <a:t>JSON, XML, SOAP, ...</a:t>
            </a:r>
          </a:p>
        </p:txBody>
      </p:sp>
      <p:sp>
        <p:nvSpPr>
          <p:cNvPr id="40" name="Espace réservé de la date 3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2013-2014</a:t>
            </a:r>
            <a:endParaRPr lang="fr-FR"/>
          </a:p>
        </p:txBody>
      </p:sp>
      <p:sp>
        <p:nvSpPr>
          <p:cNvPr id="42" name="Espace réservé du pied de page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Application Réparties  – SI4   Jean-Yves tigli - tigli@polytech.unice.fr - www.tigli.fr</a:t>
            </a:r>
            <a:endParaRPr lang="fr-FR" dirty="0" smtClean="0"/>
          </a:p>
        </p:txBody>
      </p:sp>
      <p:sp>
        <p:nvSpPr>
          <p:cNvPr id="41" name="Espace réservé du numéro de diapositive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91A870-8C92-4F80-A25D-9BD312A9CF9E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grpSp>
        <p:nvGrpSpPr>
          <p:cNvPr id="2" name="Groupe 43"/>
          <p:cNvGrpSpPr>
            <a:grpSpLocks/>
          </p:cNvGrpSpPr>
          <p:nvPr/>
        </p:nvGrpSpPr>
        <p:grpSpPr bwMode="auto">
          <a:xfrm>
            <a:off x="152400" y="3570288"/>
            <a:ext cx="8915400" cy="2859087"/>
            <a:chOff x="152400" y="2498739"/>
            <a:chExt cx="8915400" cy="2859087"/>
          </a:xfrm>
        </p:grpSpPr>
        <p:sp>
          <p:nvSpPr>
            <p:cNvPr id="5132" name="AutoShape 3"/>
            <p:cNvSpPr>
              <a:spLocks noChangeArrowheads="1"/>
            </p:cNvSpPr>
            <p:nvPr/>
          </p:nvSpPr>
          <p:spPr bwMode="auto">
            <a:xfrm>
              <a:off x="381000" y="2614626"/>
              <a:ext cx="2590800" cy="2667000"/>
            </a:xfrm>
            <a:prstGeom prst="roundRect">
              <a:avLst>
                <a:gd name="adj" fmla="val 60"/>
              </a:avLst>
            </a:prstGeom>
            <a:solidFill>
              <a:srgbClr val="0000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133" name="AutoShape 4"/>
            <p:cNvSpPr>
              <a:spLocks noChangeArrowheads="1"/>
            </p:cNvSpPr>
            <p:nvPr/>
          </p:nvSpPr>
          <p:spPr bwMode="auto">
            <a:xfrm>
              <a:off x="152400" y="2538426"/>
              <a:ext cx="2743200" cy="2590800"/>
            </a:xfrm>
            <a:prstGeom prst="roundRect">
              <a:avLst>
                <a:gd name="adj" fmla="val 60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134" name="Text Box 5"/>
            <p:cNvSpPr txBox="1">
              <a:spLocks noChangeArrowheads="1"/>
            </p:cNvSpPr>
            <p:nvPr/>
          </p:nvSpPr>
          <p:spPr bwMode="auto">
            <a:xfrm>
              <a:off x="1162050" y="2498739"/>
              <a:ext cx="895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6000"/>
                </a:lnSpc>
                <a:buClr>
                  <a:srgbClr val="000000"/>
                </a:buClr>
                <a:buSzPct val="56000"/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>
                  <a:latin typeface="Arial" charset="0"/>
                </a:rPr>
                <a:t>Station</a:t>
              </a: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228600" y="4022739"/>
              <a:ext cx="1730375" cy="676275"/>
              <a:chOff x="144" y="2807"/>
              <a:chExt cx="1090" cy="426"/>
            </a:xfrm>
          </p:grpSpPr>
          <p:sp>
            <p:nvSpPr>
              <p:cNvPr id="5158" name="AutoShape 10"/>
              <p:cNvSpPr>
                <a:spLocks noChangeArrowheads="1"/>
              </p:cNvSpPr>
              <p:nvPr/>
            </p:nvSpPr>
            <p:spPr bwMode="auto">
              <a:xfrm>
                <a:off x="144" y="2807"/>
                <a:ext cx="1091" cy="427"/>
              </a:xfrm>
              <a:prstGeom prst="roundRect">
                <a:avLst>
                  <a:gd name="adj" fmla="val 231"/>
                </a:avLst>
              </a:prstGeom>
              <a:noFill/>
              <a:ln w="3816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5159" name="Text Box 11"/>
              <p:cNvSpPr txBox="1">
                <a:spLocks noChangeArrowheads="1"/>
              </p:cNvSpPr>
              <p:nvPr/>
            </p:nvSpPr>
            <p:spPr bwMode="auto">
              <a:xfrm>
                <a:off x="144" y="2807"/>
                <a:ext cx="1091" cy="4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96000"/>
                  </a:lnSpc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>
                    <a:latin typeface="Arial" charset="0"/>
                  </a:rPr>
                  <a:t>Partie Cliente</a:t>
                </a:r>
              </a:p>
              <a:p>
                <a:pPr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>
                    <a:latin typeface="Arial" charset="0"/>
                  </a:rPr>
                  <a:t>de l’application</a:t>
                </a:r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2041525" y="2690826"/>
              <a:ext cx="787400" cy="2295525"/>
              <a:chOff x="1286" y="1968"/>
              <a:chExt cx="496" cy="1446"/>
            </a:xfrm>
          </p:grpSpPr>
          <p:sp>
            <p:nvSpPr>
              <p:cNvPr id="5156" name="AutoShape 13"/>
              <p:cNvSpPr>
                <a:spLocks noChangeArrowheads="1"/>
              </p:cNvSpPr>
              <p:nvPr/>
            </p:nvSpPr>
            <p:spPr bwMode="auto">
              <a:xfrm>
                <a:off x="1286" y="1968"/>
                <a:ext cx="497" cy="1447"/>
              </a:xfrm>
              <a:prstGeom prst="roundRect">
                <a:avLst>
                  <a:gd name="adj" fmla="val 199"/>
                </a:avLst>
              </a:pr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5157" name="Text Box 14"/>
              <p:cNvSpPr txBox="1">
                <a:spLocks noChangeArrowheads="1"/>
              </p:cNvSpPr>
              <p:nvPr/>
            </p:nvSpPr>
            <p:spPr bwMode="auto">
              <a:xfrm>
                <a:off x="1286" y="1968"/>
                <a:ext cx="497" cy="14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96000"/>
                  </a:lnSpc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endParaRPr lang="en-GB">
                  <a:latin typeface="Arial" charset="0"/>
                </a:endParaRPr>
              </a:p>
              <a:p>
                <a:pPr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endParaRPr lang="en-GB">
                  <a:latin typeface="Arial" charset="0"/>
                </a:endParaRPr>
              </a:p>
              <a:p>
                <a:pPr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endParaRPr lang="en-GB">
                  <a:latin typeface="Arial" charset="0"/>
                </a:endParaRPr>
              </a:p>
              <a:p>
                <a:pPr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>
                    <a:latin typeface="Arial" charset="0"/>
                  </a:rPr>
                  <a:t>Client</a:t>
                </a:r>
              </a:p>
              <a:p>
                <a:pPr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>
                    <a:latin typeface="Arial" charset="0"/>
                  </a:rPr>
                  <a:t>HTTP</a:t>
                </a:r>
              </a:p>
              <a:p>
                <a:pPr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endParaRPr lang="en-GB">
                  <a:latin typeface="Arial" charset="0"/>
                </a:endParaRPr>
              </a:p>
              <a:p>
                <a:pPr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endParaRPr lang="en-GB">
                  <a:latin typeface="Arial" charset="0"/>
                </a:endParaRPr>
              </a:p>
              <a:p>
                <a:pPr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endParaRPr lang="en-GB">
                  <a:latin typeface="Arial" charset="0"/>
                </a:endParaRPr>
              </a:p>
            </p:txBody>
          </p:sp>
        </p:grpSp>
        <p:sp>
          <p:nvSpPr>
            <p:cNvPr id="5137" name="AutoShape 15"/>
            <p:cNvSpPr>
              <a:spLocks noChangeArrowheads="1"/>
            </p:cNvSpPr>
            <p:nvPr/>
          </p:nvSpPr>
          <p:spPr bwMode="auto">
            <a:xfrm>
              <a:off x="4800600" y="2690826"/>
              <a:ext cx="4267200" cy="2667000"/>
            </a:xfrm>
            <a:prstGeom prst="roundRect">
              <a:avLst>
                <a:gd name="adj" fmla="val 56"/>
              </a:avLst>
            </a:prstGeom>
            <a:solidFill>
              <a:srgbClr val="0000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138" name="AutoShape 16"/>
            <p:cNvSpPr>
              <a:spLocks noChangeArrowheads="1"/>
            </p:cNvSpPr>
            <p:nvPr/>
          </p:nvSpPr>
          <p:spPr bwMode="auto">
            <a:xfrm>
              <a:off x="4724400" y="2538426"/>
              <a:ext cx="4267200" cy="2667000"/>
            </a:xfrm>
            <a:prstGeom prst="roundRect">
              <a:avLst>
                <a:gd name="adj" fmla="val 56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5" name="Group 17"/>
            <p:cNvGrpSpPr>
              <a:grpSpLocks/>
            </p:cNvGrpSpPr>
            <p:nvPr/>
          </p:nvGrpSpPr>
          <p:grpSpPr bwMode="auto">
            <a:xfrm>
              <a:off x="4800600" y="2678126"/>
              <a:ext cx="990600" cy="2295525"/>
              <a:chOff x="3024" y="1960"/>
              <a:chExt cx="624" cy="1446"/>
            </a:xfrm>
          </p:grpSpPr>
          <p:sp>
            <p:nvSpPr>
              <p:cNvPr id="5154" name="AutoShape 18"/>
              <p:cNvSpPr>
                <a:spLocks noChangeArrowheads="1"/>
              </p:cNvSpPr>
              <p:nvPr/>
            </p:nvSpPr>
            <p:spPr bwMode="auto">
              <a:xfrm>
                <a:off x="3024" y="1960"/>
                <a:ext cx="625" cy="1447"/>
              </a:xfrm>
              <a:prstGeom prst="roundRect">
                <a:avLst>
                  <a:gd name="adj" fmla="val 157"/>
                </a:avLst>
              </a:pr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5155" name="Text Box 19"/>
              <p:cNvSpPr txBox="1">
                <a:spLocks noChangeArrowheads="1"/>
              </p:cNvSpPr>
              <p:nvPr/>
            </p:nvSpPr>
            <p:spPr bwMode="auto">
              <a:xfrm>
                <a:off x="3024" y="1960"/>
                <a:ext cx="625" cy="14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96000"/>
                  </a:lnSpc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endParaRPr lang="en-GB">
                  <a:latin typeface="Arial" charset="0"/>
                </a:endParaRPr>
              </a:p>
              <a:p>
                <a:pPr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endParaRPr lang="en-GB">
                  <a:latin typeface="Arial" charset="0"/>
                </a:endParaRPr>
              </a:p>
              <a:p>
                <a:pPr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endParaRPr lang="en-GB">
                  <a:latin typeface="Arial" charset="0"/>
                </a:endParaRPr>
              </a:p>
              <a:p>
                <a:pPr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>
                    <a:latin typeface="Arial" charset="0"/>
                  </a:rPr>
                  <a:t>Serveur</a:t>
                </a:r>
              </a:p>
              <a:p>
                <a:pPr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>
                    <a:latin typeface="Arial" charset="0"/>
                  </a:rPr>
                  <a:t>HTTP</a:t>
                </a:r>
              </a:p>
              <a:p>
                <a:pPr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endParaRPr lang="en-GB">
                  <a:latin typeface="Arial" charset="0"/>
                </a:endParaRPr>
              </a:p>
              <a:p>
                <a:pPr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endParaRPr lang="en-GB">
                  <a:latin typeface="Arial" charset="0"/>
                </a:endParaRPr>
              </a:p>
              <a:p>
                <a:pPr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endParaRPr lang="en-GB">
                  <a:latin typeface="Arial" charset="0"/>
                </a:endParaRPr>
              </a:p>
            </p:txBody>
          </p:sp>
        </p:grp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7181850" y="3452826"/>
              <a:ext cx="1730375" cy="676275"/>
              <a:chOff x="4524" y="2448"/>
              <a:chExt cx="1090" cy="426"/>
            </a:xfrm>
          </p:grpSpPr>
          <p:sp>
            <p:nvSpPr>
              <p:cNvPr id="5152" name="AutoShape 21"/>
              <p:cNvSpPr>
                <a:spLocks noChangeArrowheads="1"/>
              </p:cNvSpPr>
              <p:nvPr/>
            </p:nvSpPr>
            <p:spPr bwMode="auto">
              <a:xfrm>
                <a:off x="4524" y="2448"/>
                <a:ext cx="1091" cy="427"/>
              </a:xfrm>
              <a:prstGeom prst="roundRect">
                <a:avLst>
                  <a:gd name="adj" fmla="val 231"/>
                </a:avLst>
              </a:prstGeom>
              <a:noFill/>
              <a:ln w="3816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5153" name="Text Box 22"/>
              <p:cNvSpPr txBox="1">
                <a:spLocks noChangeArrowheads="1"/>
              </p:cNvSpPr>
              <p:nvPr/>
            </p:nvSpPr>
            <p:spPr bwMode="auto">
              <a:xfrm>
                <a:off x="4524" y="2448"/>
                <a:ext cx="1091" cy="4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96000"/>
                  </a:lnSpc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>
                    <a:latin typeface="Arial" charset="0"/>
                  </a:rPr>
                  <a:t>Partie Serveur</a:t>
                </a:r>
              </a:p>
              <a:p>
                <a:pPr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>
                    <a:latin typeface="Arial" charset="0"/>
                  </a:rPr>
                  <a:t>de l’application</a:t>
                </a:r>
              </a:p>
            </p:txBody>
          </p:sp>
        </p:grpSp>
        <p:grpSp>
          <p:nvGrpSpPr>
            <p:cNvPr id="7" name="Group 23"/>
            <p:cNvGrpSpPr>
              <a:grpSpLocks/>
            </p:cNvGrpSpPr>
            <p:nvPr/>
          </p:nvGrpSpPr>
          <p:grpSpPr bwMode="auto">
            <a:xfrm>
              <a:off x="5927728" y="2843230"/>
              <a:ext cx="1081088" cy="403226"/>
              <a:chOff x="3734" y="2064"/>
              <a:chExt cx="681" cy="254"/>
            </a:xfrm>
          </p:grpSpPr>
          <p:sp>
            <p:nvSpPr>
              <p:cNvPr id="5150" name="AutoShape 24"/>
              <p:cNvSpPr>
                <a:spLocks noChangeArrowheads="1"/>
              </p:cNvSpPr>
              <p:nvPr/>
            </p:nvSpPr>
            <p:spPr bwMode="auto">
              <a:xfrm>
                <a:off x="3734" y="2064"/>
                <a:ext cx="681" cy="254"/>
              </a:xfrm>
              <a:prstGeom prst="roundRect">
                <a:avLst>
                  <a:gd name="adj" fmla="val 394"/>
                </a:avLst>
              </a:prstGeom>
              <a:noFill/>
              <a:ln w="38160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5151" name="Text Box 25"/>
              <p:cNvSpPr txBox="1">
                <a:spLocks noChangeArrowheads="1"/>
              </p:cNvSpPr>
              <p:nvPr/>
            </p:nvSpPr>
            <p:spPr bwMode="auto">
              <a:xfrm>
                <a:off x="3734" y="2064"/>
                <a:ext cx="681" cy="2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lnSpc>
                    <a:spcPct val="96000"/>
                  </a:lnSpc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>
                    <a:latin typeface="Arial" charset="0"/>
                  </a:rPr>
                  <a:t>CGI</a:t>
                </a:r>
              </a:p>
            </p:txBody>
          </p:sp>
        </p:grpSp>
        <p:grpSp>
          <p:nvGrpSpPr>
            <p:cNvPr id="8" name="Group 26"/>
            <p:cNvGrpSpPr>
              <a:grpSpLocks/>
            </p:cNvGrpSpPr>
            <p:nvPr/>
          </p:nvGrpSpPr>
          <p:grpSpPr bwMode="auto">
            <a:xfrm>
              <a:off x="5924553" y="3316306"/>
              <a:ext cx="1084263" cy="403226"/>
              <a:chOff x="3732" y="2362"/>
              <a:chExt cx="683" cy="254"/>
            </a:xfrm>
          </p:grpSpPr>
          <p:sp>
            <p:nvSpPr>
              <p:cNvPr id="5148" name="AutoShape 27"/>
              <p:cNvSpPr>
                <a:spLocks noChangeArrowheads="1"/>
              </p:cNvSpPr>
              <p:nvPr/>
            </p:nvSpPr>
            <p:spPr bwMode="auto">
              <a:xfrm>
                <a:off x="3732" y="2362"/>
                <a:ext cx="683" cy="254"/>
              </a:xfrm>
              <a:prstGeom prst="roundRect">
                <a:avLst>
                  <a:gd name="adj" fmla="val 394"/>
                </a:avLst>
              </a:prstGeom>
              <a:noFill/>
              <a:ln w="38160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5149" name="Text Box 28"/>
              <p:cNvSpPr txBox="1">
                <a:spLocks noChangeArrowheads="1"/>
              </p:cNvSpPr>
              <p:nvPr/>
            </p:nvSpPr>
            <p:spPr bwMode="auto">
              <a:xfrm>
                <a:off x="3732" y="2362"/>
                <a:ext cx="683" cy="2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lnSpc>
                    <a:spcPct val="96000"/>
                  </a:lnSpc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>
                    <a:latin typeface="Arial" charset="0"/>
                  </a:rPr>
                  <a:t>.Net</a:t>
                </a:r>
              </a:p>
            </p:txBody>
          </p:sp>
        </p:grpSp>
        <p:grpSp>
          <p:nvGrpSpPr>
            <p:cNvPr id="9" name="Group 32"/>
            <p:cNvGrpSpPr>
              <a:grpSpLocks/>
            </p:cNvGrpSpPr>
            <p:nvPr/>
          </p:nvGrpSpPr>
          <p:grpSpPr bwMode="auto">
            <a:xfrm>
              <a:off x="5943603" y="4495808"/>
              <a:ext cx="1065213" cy="403224"/>
              <a:chOff x="3744" y="3105"/>
              <a:chExt cx="671" cy="254"/>
            </a:xfrm>
          </p:grpSpPr>
          <p:sp>
            <p:nvSpPr>
              <p:cNvPr id="5146" name="AutoShape 33"/>
              <p:cNvSpPr>
                <a:spLocks noChangeArrowheads="1"/>
              </p:cNvSpPr>
              <p:nvPr/>
            </p:nvSpPr>
            <p:spPr bwMode="auto">
              <a:xfrm>
                <a:off x="3744" y="3105"/>
                <a:ext cx="671" cy="254"/>
              </a:xfrm>
              <a:prstGeom prst="roundRect">
                <a:avLst>
                  <a:gd name="adj" fmla="val 394"/>
                </a:avLst>
              </a:prstGeom>
              <a:noFill/>
              <a:ln w="38160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5147" name="Text Box 34"/>
              <p:cNvSpPr txBox="1">
                <a:spLocks noChangeArrowheads="1"/>
              </p:cNvSpPr>
              <p:nvPr/>
            </p:nvSpPr>
            <p:spPr bwMode="auto">
              <a:xfrm>
                <a:off x="3744" y="3105"/>
                <a:ext cx="671" cy="2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lnSpc>
                    <a:spcPct val="96000"/>
                  </a:lnSpc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>
                    <a:latin typeface="Arial" charset="0"/>
                  </a:rPr>
                  <a:t>Java</a:t>
                </a:r>
              </a:p>
            </p:txBody>
          </p:sp>
        </p:grpSp>
        <p:sp>
          <p:nvSpPr>
            <p:cNvPr id="5144" name="Line 37"/>
            <p:cNvSpPr>
              <a:spLocks noChangeShapeType="1"/>
            </p:cNvSpPr>
            <p:nvPr/>
          </p:nvSpPr>
          <p:spPr bwMode="auto">
            <a:xfrm>
              <a:off x="2590800" y="3376626"/>
              <a:ext cx="2514600" cy="1588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145" name="Line 38"/>
            <p:cNvSpPr>
              <a:spLocks noChangeShapeType="1"/>
            </p:cNvSpPr>
            <p:nvPr/>
          </p:nvSpPr>
          <p:spPr bwMode="auto">
            <a:xfrm>
              <a:off x="2590800" y="4519626"/>
              <a:ext cx="2514600" cy="1588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round/>
              <a:headEnd type="triangle" w="lg" len="lg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5128" name="Picture 1" descr="C:\Users\lavirott\Pictures\Bibliothèque multimédia Microsoft\j043394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2133600"/>
            <a:ext cx="1601788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2" descr="C:\Users\lavirott\AppData\Local\Microsoft\Windows\Temporary Internet Files\Content.IE5\R7WP7Z2T\MCj0424790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75" y="2090738"/>
            <a:ext cx="1422400" cy="148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" name="Rectangle 50"/>
          <p:cNvSpPr/>
          <p:nvPr/>
        </p:nvSpPr>
        <p:spPr>
          <a:xfrm>
            <a:off x="2700338" y="2276475"/>
            <a:ext cx="1584325" cy="936625"/>
          </a:xfrm>
          <a:prstGeom prst="wedgeRectCallout">
            <a:avLst>
              <a:gd name="adj1" fmla="val 47824"/>
              <a:gd name="adj2" fmla="val 174449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Format d’échange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700338" y="2276475"/>
            <a:ext cx="2879725" cy="936625"/>
          </a:xfrm>
          <a:prstGeom prst="wedgeRectCallout">
            <a:avLst>
              <a:gd name="adj1" fmla="val 8332"/>
              <a:gd name="adj2" fmla="val 297835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Format d’échange (ROA, SOA)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M2M : </a:t>
            </a:r>
            <a:r>
              <a:rPr lang="en-GB" dirty="0" err="1" smtClean="0"/>
              <a:t>Protocole</a:t>
            </a:r>
            <a:r>
              <a:rPr lang="en-GB" dirty="0" smtClean="0"/>
              <a:t> </a:t>
            </a:r>
            <a:r>
              <a:rPr lang="en-GB" dirty="0" err="1" smtClean="0"/>
              <a:t>d’échange</a:t>
            </a:r>
            <a:r>
              <a:rPr lang="en-GB" dirty="0" smtClean="0"/>
              <a:t> REST/JSON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85938"/>
            <a:ext cx="8229600" cy="4500562"/>
          </a:xfrm>
        </p:spPr>
        <p:txBody>
          <a:bodyPr/>
          <a:lstStyle/>
          <a:p>
            <a:r>
              <a:rPr lang="en-GB" dirty="0" err="1" smtClean="0"/>
              <a:t>Exemple</a:t>
            </a:r>
            <a:r>
              <a:rPr lang="en-GB" dirty="0" smtClean="0"/>
              <a:t> HTTP + SOAP</a:t>
            </a:r>
          </a:p>
        </p:txBody>
      </p:sp>
      <p:sp>
        <p:nvSpPr>
          <p:cNvPr id="40" name="Espace réservé de la date 3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2013-2014</a:t>
            </a:r>
            <a:endParaRPr lang="fr-FR"/>
          </a:p>
        </p:txBody>
      </p:sp>
      <p:sp>
        <p:nvSpPr>
          <p:cNvPr id="42" name="Espace réservé du pied de page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Application Réparties  – SI4   Jean-Yves tigli - tigli@polytech.unice.fr - www.tigli.fr</a:t>
            </a:r>
            <a:endParaRPr lang="fr-FR" dirty="0" smtClean="0"/>
          </a:p>
        </p:txBody>
      </p:sp>
      <p:sp>
        <p:nvSpPr>
          <p:cNvPr id="41" name="Espace réservé du numéro de diapositive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E99A62-39E4-44C2-9E9F-B8B992993CE1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grpSp>
        <p:nvGrpSpPr>
          <p:cNvPr id="2" name="Groupe 43"/>
          <p:cNvGrpSpPr>
            <a:grpSpLocks/>
          </p:cNvGrpSpPr>
          <p:nvPr/>
        </p:nvGrpSpPr>
        <p:grpSpPr bwMode="auto">
          <a:xfrm>
            <a:off x="152400" y="3570288"/>
            <a:ext cx="8915400" cy="2859087"/>
            <a:chOff x="152400" y="2498739"/>
            <a:chExt cx="8915400" cy="2859087"/>
          </a:xfrm>
        </p:grpSpPr>
        <p:sp>
          <p:nvSpPr>
            <p:cNvPr id="6156" name="AutoShape 3"/>
            <p:cNvSpPr>
              <a:spLocks noChangeArrowheads="1"/>
            </p:cNvSpPr>
            <p:nvPr/>
          </p:nvSpPr>
          <p:spPr bwMode="auto">
            <a:xfrm>
              <a:off x="381000" y="2614626"/>
              <a:ext cx="2590800" cy="2667000"/>
            </a:xfrm>
            <a:prstGeom prst="roundRect">
              <a:avLst>
                <a:gd name="adj" fmla="val 60"/>
              </a:avLst>
            </a:prstGeom>
            <a:solidFill>
              <a:srgbClr val="0000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157" name="AutoShape 4"/>
            <p:cNvSpPr>
              <a:spLocks noChangeArrowheads="1"/>
            </p:cNvSpPr>
            <p:nvPr/>
          </p:nvSpPr>
          <p:spPr bwMode="auto">
            <a:xfrm>
              <a:off x="152400" y="2538426"/>
              <a:ext cx="2743200" cy="2590800"/>
            </a:xfrm>
            <a:prstGeom prst="roundRect">
              <a:avLst>
                <a:gd name="adj" fmla="val 60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158" name="Text Box 5"/>
            <p:cNvSpPr txBox="1">
              <a:spLocks noChangeArrowheads="1"/>
            </p:cNvSpPr>
            <p:nvPr/>
          </p:nvSpPr>
          <p:spPr bwMode="auto">
            <a:xfrm>
              <a:off x="1162050" y="2498739"/>
              <a:ext cx="895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6000"/>
                </a:lnSpc>
                <a:buClr>
                  <a:srgbClr val="000000"/>
                </a:buClr>
                <a:buSzPct val="56000"/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>
                  <a:latin typeface="Arial" charset="0"/>
                </a:rPr>
                <a:t>Station</a:t>
              </a: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81000" y="3032139"/>
              <a:ext cx="1143000" cy="647700"/>
              <a:chOff x="240" y="2183"/>
              <a:chExt cx="720" cy="408"/>
            </a:xfrm>
          </p:grpSpPr>
          <p:sp>
            <p:nvSpPr>
              <p:cNvPr id="6186" name="AutoShape 7"/>
              <p:cNvSpPr>
                <a:spLocks noChangeArrowheads="1"/>
              </p:cNvSpPr>
              <p:nvPr/>
            </p:nvSpPr>
            <p:spPr bwMode="auto">
              <a:xfrm>
                <a:off x="240" y="2183"/>
                <a:ext cx="721" cy="409"/>
              </a:xfrm>
              <a:prstGeom prst="roundRect">
                <a:avLst>
                  <a:gd name="adj" fmla="val 241"/>
                </a:avLst>
              </a:prstGeom>
              <a:noFill/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187" name="Text Box 8"/>
              <p:cNvSpPr txBox="1">
                <a:spLocks noChangeArrowheads="1"/>
              </p:cNvSpPr>
              <p:nvPr/>
            </p:nvSpPr>
            <p:spPr bwMode="auto">
              <a:xfrm>
                <a:off x="240" y="2183"/>
                <a:ext cx="721" cy="4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96000"/>
                  </a:lnSpc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>
                    <a:latin typeface="Arial" charset="0"/>
                  </a:rPr>
                  <a:t>Browser </a:t>
                </a:r>
              </a:p>
              <a:p>
                <a:pPr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>
                    <a:latin typeface="Arial" charset="0"/>
                  </a:rPr>
                  <a:t>Universel</a:t>
                </a:r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228600" y="4022739"/>
              <a:ext cx="1730375" cy="676275"/>
              <a:chOff x="144" y="2807"/>
              <a:chExt cx="1090" cy="426"/>
            </a:xfrm>
          </p:grpSpPr>
          <p:sp>
            <p:nvSpPr>
              <p:cNvPr id="6184" name="AutoShape 10"/>
              <p:cNvSpPr>
                <a:spLocks noChangeArrowheads="1"/>
              </p:cNvSpPr>
              <p:nvPr/>
            </p:nvSpPr>
            <p:spPr bwMode="auto">
              <a:xfrm>
                <a:off x="144" y="2807"/>
                <a:ext cx="1091" cy="427"/>
              </a:xfrm>
              <a:prstGeom prst="roundRect">
                <a:avLst>
                  <a:gd name="adj" fmla="val 231"/>
                </a:avLst>
              </a:prstGeom>
              <a:noFill/>
              <a:ln w="3816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185" name="Text Box 11"/>
              <p:cNvSpPr txBox="1">
                <a:spLocks noChangeArrowheads="1"/>
              </p:cNvSpPr>
              <p:nvPr/>
            </p:nvSpPr>
            <p:spPr bwMode="auto">
              <a:xfrm>
                <a:off x="144" y="2807"/>
                <a:ext cx="1091" cy="4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96000"/>
                  </a:lnSpc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>
                    <a:latin typeface="Arial" charset="0"/>
                  </a:rPr>
                  <a:t>Partie Cliente</a:t>
                </a:r>
              </a:p>
              <a:p>
                <a:pPr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>
                    <a:latin typeface="Arial" charset="0"/>
                  </a:rPr>
                  <a:t>de l’application</a:t>
                </a:r>
              </a:p>
            </p:txBody>
          </p:sp>
        </p:grp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2041525" y="2690826"/>
              <a:ext cx="787400" cy="2295525"/>
              <a:chOff x="1286" y="1968"/>
              <a:chExt cx="496" cy="1446"/>
            </a:xfrm>
          </p:grpSpPr>
          <p:sp>
            <p:nvSpPr>
              <p:cNvPr id="6182" name="AutoShape 13"/>
              <p:cNvSpPr>
                <a:spLocks noChangeArrowheads="1"/>
              </p:cNvSpPr>
              <p:nvPr/>
            </p:nvSpPr>
            <p:spPr bwMode="auto">
              <a:xfrm>
                <a:off x="1286" y="1968"/>
                <a:ext cx="497" cy="1447"/>
              </a:xfrm>
              <a:prstGeom prst="roundRect">
                <a:avLst>
                  <a:gd name="adj" fmla="val 199"/>
                </a:avLst>
              </a:pr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183" name="Text Box 14"/>
              <p:cNvSpPr txBox="1">
                <a:spLocks noChangeArrowheads="1"/>
              </p:cNvSpPr>
              <p:nvPr/>
            </p:nvSpPr>
            <p:spPr bwMode="auto">
              <a:xfrm>
                <a:off x="1286" y="1968"/>
                <a:ext cx="497" cy="14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96000"/>
                  </a:lnSpc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endParaRPr lang="en-GB">
                  <a:latin typeface="Arial" charset="0"/>
                </a:endParaRPr>
              </a:p>
              <a:p>
                <a:pPr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endParaRPr lang="en-GB">
                  <a:latin typeface="Arial" charset="0"/>
                </a:endParaRPr>
              </a:p>
              <a:p>
                <a:pPr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endParaRPr lang="en-GB">
                  <a:latin typeface="Arial" charset="0"/>
                </a:endParaRPr>
              </a:p>
              <a:p>
                <a:pPr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>
                    <a:latin typeface="Arial" charset="0"/>
                  </a:rPr>
                  <a:t>Client</a:t>
                </a:r>
              </a:p>
              <a:p>
                <a:pPr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>
                    <a:latin typeface="Arial" charset="0"/>
                  </a:rPr>
                  <a:t>HTTP</a:t>
                </a:r>
              </a:p>
              <a:p>
                <a:pPr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endParaRPr lang="en-GB">
                  <a:latin typeface="Arial" charset="0"/>
                </a:endParaRPr>
              </a:p>
              <a:p>
                <a:pPr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endParaRPr lang="en-GB">
                  <a:latin typeface="Arial" charset="0"/>
                </a:endParaRPr>
              </a:p>
              <a:p>
                <a:pPr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endParaRPr lang="en-GB">
                  <a:latin typeface="Arial" charset="0"/>
                </a:endParaRPr>
              </a:p>
            </p:txBody>
          </p:sp>
        </p:grpSp>
        <p:sp>
          <p:nvSpPr>
            <p:cNvPr id="6162" name="AutoShape 15"/>
            <p:cNvSpPr>
              <a:spLocks noChangeArrowheads="1"/>
            </p:cNvSpPr>
            <p:nvPr/>
          </p:nvSpPr>
          <p:spPr bwMode="auto">
            <a:xfrm>
              <a:off x="4800600" y="2690826"/>
              <a:ext cx="4267200" cy="2667000"/>
            </a:xfrm>
            <a:prstGeom prst="roundRect">
              <a:avLst>
                <a:gd name="adj" fmla="val 56"/>
              </a:avLst>
            </a:prstGeom>
            <a:solidFill>
              <a:srgbClr val="0000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163" name="AutoShape 16"/>
            <p:cNvSpPr>
              <a:spLocks noChangeArrowheads="1"/>
            </p:cNvSpPr>
            <p:nvPr/>
          </p:nvSpPr>
          <p:spPr bwMode="auto">
            <a:xfrm>
              <a:off x="4724400" y="2538426"/>
              <a:ext cx="4267200" cy="2667000"/>
            </a:xfrm>
            <a:prstGeom prst="roundRect">
              <a:avLst>
                <a:gd name="adj" fmla="val 56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6" name="Group 17"/>
            <p:cNvGrpSpPr>
              <a:grpSpLocks/>
            </p:cNvGrpSpPr>
            <p:nvPr/>
          </p:nvGrpSpPr>
          <p:grpSpPr bwMode="auto">
            <a:xfrm>
              <a:off x="4800600" y="2678126"/>
              <a:ext cx="990600" cy="2295525"/>
              <a:chOff x="3024" y="1960"/>
              <a:chExt cx="624" cy="1446"/>
            </a:xfrm>
          </p:grpSpPr>
          <p:sp>
            <p:nvSpPr>
              <p:cNvPr id="6180" name="AutoShape 18"/>
              <p:cNvSpPr>
                <a:spLocks noChangeArrowheads="1"/>
              </p:cNvSpPr>
              <p:nvPr/>
            </p:nvSpPr>
            <p:spPr bwMode="auto">
              <a:xfrm>
                <a:off x="3024" y="1960"/>
                <a:ext cx="625" cy="1447"/>
              </a:xfrm>
              <a:prstGeom prst="roundRect">
                <a:avLst>
                  <a:gd name="adj" fmla="val 157"/>
                </a:avLst>
              </a:pr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181" name="Text Box 19"/>
              <p:cNvSpPr txBox="1">
                <a:spLocks noChangeArrowheads="1"/>
              </p:cNvSpPr>
              <p:nvPr/>
            </p:nvSpPr>
            <p:spPr bwMode="auto">
              <a:xfrm>
                <a:off x="3024" y="1960"/>
                <a:ext cx="625" cy="14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96000"/>
                  </a:lnSpc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endParaRPr lang="en-GB">
                  <a:latin typeface="Arial" charset="0"/>
                </a:endParaRPr>
              </a:p>
              <a:p>
                <a:pPr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endParaRPr lang="en-GB">
                  <a:latin typeface="Arial" charset="0"/>
                </a:endParaRPr>
              </a:p>
              <a:p>
                <a:pPr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endParaRPr lang="en-GB">
                  <a:latin typeface="Arial" charset="0"/>
                </a:endParaRPr>
              </a:p>
              <a:p>
                <a:pPr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>
                    <a:latin typeface="Arial" charset="0"/>
                  </a:rPr>
                  <a:t>Serveur</a:t>
                </a:r>
              </a:p>
              <a:p>
                <a:pPr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>
                    <a:latin typeface="Arial" charset="0"/>
                  </a:rPr>
                  <a:t>HTTP</a:t>
                </a:r>
              </a:p>
              <a:p>
                <a:pPr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endParaRPr lang="en-GB">
                  <a:latin typeface="Arial" charset="0"/>
                </a:endParaRPr>
              </a:p>
              <a:p>
                <a:pPr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endParaRPr lang="en-GB">
                  <a:latin typeface="Arial" charset="0"/>
                </a:endParaRPr>
              </a:p>
              <a:p>
                <a:pPr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endParaRPr lang="en-GB">
                  <a:latin typeface="Arial" charset="0"/>
                </a:endParaRPr>
              </a:p>
            </p:txBody>
          </p:sp>
        </p:grp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7181850" y="3452826"/>
              <a:ext cx="1730375" cy="676275"/>
              <a:chOff x="4524" y="2448"/>
              <a:chExt cx="1090" cy="426"/>
            </a:xfrm>
          </p:grpSpPr>
          <p:sp>
            <p:nvSpPr>
              <p:cNvPr id="6178" name="AutoShape 21"/>
              <p:cNvSpPr>
                <a:spLocks noChangeArrowheads="1"/>
              </p:cNvSpPr>
              <p:nvPr/>
            </p:nvSpPr>
            <p:spPr bwMode="auto">
              <a:xfrm>
                <a:off x="4524" y="2448"/>
                <a:ext cx="1091" cy="427"/>
              </a:xfrm>
              <a:prstGeom prst="roundRect">
                <a:avLst>
                  <a:gd name="adj" fmla="val 231"/>
                </a:avLst>
              </a:prstGeom>
              <a:noFill/>
              <a:ln w="3816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179" name="Text Box 22"/>
              <p:cNvSpPr txBox="1">
                <a:spLocks noChangeArrowheads="1"/>
              </p:cNvSpPr>
              <p:nvPr/>
            </p:nvSpPr>
            <p:spPr bwMode="auto">
              <a:xfrm>
                <a:off x="4524" y="2448"/>
                <a:ext cx="1091" cy="4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96000"/>
                  </a:lnSpc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 dirty="0" err="1">
                    <a:latin typeface="Arial" charset="0"/>
                  </a:rPr>
                  <a:t>Partie</a:t>
                </a:r>
                <a:r>
                  <a:rPr lang="en-GB" dirty="0">
                    <a:latin typeface="Arial" charset="0"/>
                  </a:rPr>
                  <a:t> </a:t>
                </a:r>
                <a:r>
                  <a:rPr lang="en-GB" dirty="0" err="1">
                    <a:latin typeface="Arial" charset="0"/>
                  </a:rPr>
                  <a:t>Serveur</a:t>
                </a:r>
                <a:endParaRPr lang="en-GB" dirty="0">
                  <a:latin typeface="Arial" charset="0"/>
                </a:endParaRPr>
              </a:p>
              <a:p>
                <a:pPr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 dirty="0">
                    <a:latin typeface="Arial" charset="0"/>
                  </a:rPr>
                  <a:t>de </a:t>
                </a:r>
                <a:r>
                  <a:rPr lang="en-GB" dirty="0" err="1">
                    <a:latin typeface="Arial" charset="0"/>
                  </a:rPr>
                  <a:t>l’application</a:t>
                </a:r>
                <a:endParaRPr lang="en-GB" dirty="0">
                  <a:latin typeface="Arial" charset="0"/>
                </a:endParaRPr>
              </a:p>
            </p:txBody>
          </p:sp>
        </p:grp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5927728" y="2843230"/>
              <a:ext cx="1081088" cy="403226"/>
              <a:chOff x="3734" y="2064"/>
              <a:chExt cx="681" cy="254"/>
            </a:xfrm>
          </p:grpSpPr>
          <p:sp>
            <p:nvSpPr>
              <p:cNvPr id="6176" name="AutoShape 24"/>
              <p:cNvSpPr>
                <a:spLocks noChangeArrowheads="1"/>
              </p:cNvSpPr>
              <p:nvPr/>
            </p:nvSpPr>
            <p:spPr bwMode="auto">
              <a:xfrm>
                <a:off x="3734" y="2064"/>
                <a:ext cx="681" cy="254"/>
              </a:xfrm>
              <a:prstGeom prst="roundRect">
                <a:avLst>
                  <a:gd name="adj" fmla="val 394"/>
                </a:avLst>
              </a:prstGeom>
              <a:noFill/>
              <a:ln w="38160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177" name="Text Box 25"/>
              <p:cNvSpPr txBox="1">
                <a:spLocks noChangeArrowheads="1"/>
              </p:cNvSpPr>
              <p:nvPr/>
            </p:nvSpPr>
            <p:spPr bwMode="auto">
              <a:xfrm>
                <a:off x="3734" y="2064"/>
                <a:ext cx="681" cy="2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lnSpc>
                    <a:spcPct val="96000"/>
                  </a:lnSpc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>
                    <a:latin typeface="Arial" charset="0"/>
                  </a:rPr>
                  <a:t>CGI</a:t>
                </a:r>
              </a:p>
            </p:txBody>
          </p:sp>
        </p:grpSp>
        <p:grpSp>
          <p:nvGrpSpPr>
            <p:cNvPr id="9" name="Group 26"/>
            <p:cNvGrpSpPr>
              <a:grpSpLocks/>
            </p:cNvGrpSpPr>
            <p:nvPr/>
          </p:nvGrpSpPr>
          <p:grpSpPr bwMode="auto">
            <a:xfrm>
              <a:off x="5924553" y="3316306"/>
              <a:ext cx="1084263" cy="403226"/>
              <a:chOff x="3732" y="2362"/>
              <a:chExt cx="683" cy="254"/>
            </a:xfrm>
          </p:grpSpPr>
          <p:sp>
            <p:nvSpPr>
              <p:cNvPr id="6174" name="AutoShape 27"/>
              <p:cNvSpPr>
                <a:spLocks noChangeArrowheads="1"/>
              </p:cNvSpPr>
              <p:nvPr/>
            </p:nvSpPr>
            <p:spPr bwMode="auto">
              <a:xfrm>
                <a:off x="3732" y="2362"/>
                <a:ext cx="683" cy="254"/>
              </a:xfrm>
              <a:prstGeom prst="roundRect">
                <a:avLst>
                  <a:gd name="adj" fmla="val 394"/>
                </a:avLst>
              </a:prstGeom>
              <a:noFill/>
              <a:ln w="38160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175" name="Text Box 28"/>
              <p:cNvSpPr txBox="1">
                <a:spLocks noChangeArrowheads="1"/>
              </p:cNvSpPr>
              <p:nvPr/>
            </p:nvSpPr>
            <p:spPr bwMode="auto">
              <a:xfrm>
                <a:off x="3732" y="2362"/>
                <a:ext cx="683" cy="2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lnSpc>
                    <a:spcPct val="96000"/>
                  </a:lnSpc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>
                    <a:latin typeface="Arial" charset="0"/>
                  </a:rPr>
                  <a:t>.Net</a:t>
                </a:r>
              </a:p>
            </p:txBody>
          </p:sp>
        </p:grpSp>
        <p:grpSp>
          <p:nvGrpSpPr>
            <p:cNvPr id="10" name="Group 32"/>
            <p:cNvGrpSpPr>
              <a:grpSpLocks/>
            </p:cNvGrpSpPr>
            <p:nvPr/>
          </p:nvGrpSpPr>
          <p:grpSpPr bwMode="auto">
            <a:xfrm>
              <a:off x="5943603" y="4495808"/>
              <a:ext cx="1065213" cy="403224"/>
              <a:chOff x="3744" y="3105"/>
              <a:chExt cx="671" cy="254"/>
            </a:xfrm>
          </p:grpSpPr>
          <p:sp>
            <p:nvSpPr>
              <p:cNvPr id="6172" name="AutoShape 33"/>
              <p:cNvSpPr>
                <a:spLocks noChangeArrowheads="1"/>
              </p:cNvSpPr>
              <p:nvPr/>
            </p:nvSpPr>
            <p:spPr bwMode="auto">
              <a:xfrm>
                <a:off x="3744" y="3105"/>
                <a:ext cx="671" cy="254"/>
              </a:xfrm>
              <a:prstGeom prst="roundRect">
                <a:avLst>
                  <a:gd name="adj" fmla="val 394"/>
                </a:avLst>
              </a:prstGeom>
              <a:noFill/>
              <a:ln w="38160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173" name="Text Box 34"/>
              <p:cNvSpPr txBox="1">
                <a:spLocks noChangeArrowheads="1"/>
              </p:cNvSpPr>
              <p:nvPr/>
            </p:nvSpPr>
            <p:spPr bwMode="auto">
              <a:xfrm>
                <a:off x="3744" y="3105"/>
                <a:ext cx="671" cy="2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lnSpc>
                    <a:spcPct val="96000"/>
                  </a:lnSpc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>
                    <a:latin typeface="Arial" charset="0"/>
                  </a:rPr>
                  <a:t>Java</a:t>
                </a:r>
              </a:p>
            </p:txBody>
          </p:sp>
        </p:grpSp>
        <p:sp>
          <p:nvSpPr>
            <p:cNvPr id="6169" name="Text Box 36"/>
            <p:cNvSpPr txBox="1">
              <a:spLocks noChangeArrowheads="1"/>
            </p:cNvSpPr>
            <p:nvPr/>
          </p:nvSpPr>
          <p:spPr bwMode="auto">
            <a:xfrm>
              <a:off x="3471670" y="4183076"/>
              <a:ext cx="797311" cy="371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>
                  <a:srgbClr val="000000"/>
                </a:buClr>
                <a:buSzPct val="56000"/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dirty="0" smtClean="0">
                  <a:latin typeface="Arial" charset="0"/>
                </a:rPr>
                <a:t>JSON</a:t>
              </a:r>
              <a:endParaRPr lang="fr-FR" dirty="0">
                <a:latin typeface="Arial" charset="0"/>
              </a:endParaRPr>
            </a:p>
          </p:txBody>
        </p:sp>
        <p:sp>
          <p:nvSpPr>
            <p:cNvPr id="6170" name="Line 37"/>
            <p:cNvSpPr>
              <a:spLocks noChangeShapeType="1"/>
            </p:cNvSpPr>
            <p:nvPr/>
          </p:nvSpPr>
          <p:spPr bwMode="auto">
            <a:xfrm>
              <a:off x="2590800" y="3376626"/>
              <a:ext cx="2514600" cy="1588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71" name="Line 38"/>
            <p:cNvSpPr>
              <a:spLocks noChangeShapeType="1"/>
            </p:cNvSpPr>
            <p:nvPr/>
          </p:nvSpPr>
          <p:spPr bwMode="auto">
            <a:xfrm>
              <a:off x="2590800" y="4519626"/>
              <a:ext cx="2514600" cy="1588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round/>
              <a:headEnd type="triangle" w="lg" len="lg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6152" name="Picture 1" descr="C:\Users\lavirott\Pictures\Bibliothèque multimédia Microsoft\j043394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2133600"/>
            <a:ext cx="1601788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2" descr="C:\Users\lavirott\AppData\Local\Microsoft\Windows\Temporary Internet Files\Content.IE5\R7WP7Z2T\MCj0424790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75" y="2090738"/>
            <a:ext cx="1422400" cy="148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4" name="Text Box 36"/>
          <p:cNvSpPr txBox="1">
            <a:spLocks noChangeArrowheads="1"/>
          </p:cNvSpPr>
          <p:nvPr/>
        </p:nvSpPr>
        <p:spPr bwMode="auto">
          <a:xfrm>
            <a:off x="3505008" y="4065588"/>
            <a:ext cx="797311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56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dirty="0" smtClean="0">
                <a:latin typeface="Arial" charset="0"/>
              </a:rPr>
              <a:t>JSON</a:t>
            </a:r>
            <a:endParaRPr lang="fr-FR" dirty="0">
              <a:latin typeface="Arial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700338" y="2636838"/>
            <a:ext cx="1584325" cy="576262"/>
          </a:xfrm>
          <a:prstGeom prst="wedgeRectCallout">
            <a:avLst>
              <a:gd name="adj1" fmla="val 34458"/>
              <a:gd name="adj2" fmla="val 182802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Format d’échange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M2M : </a:t>
            </a:r>
            <a:r>
              <a:rPr lang="en-GB" dirty="0" err="1" smtClean="0"/>
              <a:t>Protocole</a:t>
            </a:r>
            <a:r>
              <a:rPr lang="en-GB" dirty="0" smtClean="0"/>
              <a:t> </a:t>
            </a:r>
            <a:r>
              <a:rPr lang="en-GB" dirty="0" err="1" smtClean="0"/>
              <a:t>d’échange</a:t>
            </a:r>
            <a:r>
              <a:rPr lang="en-GB" dirty="0" smtClean="0"/>
              <a:t> SOAP 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85938"/>
            <a:ext cx="8229600" cy="4500562"/>
          </a:xfrm>
        </p:spPr>
        <p:txBody>
          <a:bodyPr/>
          <a:lstStyle/>
          <a:p>
            <a:r>
              <a:rPr lang="en-GB" smtClean="0"/>
              <a:t>Exemple HTTP + SOAP</a:t>
            </a:r>
          </a:p>
        </p:txBody>
      </p:sp>
      <p:sp>
        <p:nvSpPr>
          <p:cNvPr id="40" name="Espace réservé de la date 3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2013-2014</a:t>
            </a:r>
            <a:endParaRPr lang="fr-FR"/>
          </a:p>
        </p:txBody>
      </p:sp>
      <p:sp>
        <p:nvSpPr>
          <p:cNvPr id="42" name="Espace réservé du pied de page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Application Réparties  – SI4   Jean-Yves tigli - tigli@polytech.unice.fr - www.tigli.fr</a:t>
            </a:r>
            <a:endParaRPr lang="fr-FR" dirty="0" smtClean="0"/>
          </a:p>
        </p:txBody>
      </p:sp>
      <p:sp>
        <p:nvSpPr>
          <p:cNvPr id="41" name="Espace réservé du numéro de diapositive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E99A62-39E4-44C2-9E9F-B8B992993CE1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grpSp>
        <p:nvGrpSpPr>
          <p:cNvPr id="2" name="Groupe 43"/>
          <p:cNvGrpSpPr>
            <a:grpSpLocks/>
          </p:cNvGrpSpPr>
          <p:nvPr/>
        </p:nvGrpSpPr>
        <p:grpSpPr bwMode="auto">
          <a:xfrm>
            <a:off x="152400" y="3570288"/>
            <a:ext cx="8915400" cy="2859087"/>
            <a:chOff x="152400" y="2498739"/>
            <a:chExt cx="8915400" cy="2859087"/>
          </a:xfrm>
        </p:grpSpPr>
        <p:sp>
          <p:nvSpPr>
            <p:cNvPr id="6156" name="AutoShape 3"/>
            <p:cNvSpPr>
              <a:spLocks noChangeArrowheads="1"/>
            </p:cNvSpPr>
            <p:nvPr/>
          </p:nvSpPr>
          <p:spPr bwMode="auto">
            <a:xfrm>
              <a:off x="381000" y="2614626"/>
              <a:ext cx="2590800" cy="2667000"/>
            </a:xfrm>
            <a:prstGeom prst="roundRect">
              <a:avLst>
                <a:gd name="adj" fmla="val 60"/>
              </a:avLst>
            </a:prstGeom>
            <a:solidFill>
              <a:srgbClr val="0000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157" name="AutoShape 4"/>
            <p:cNvSpPr>
              <a:spLocks noChangeArrowheads="1"/>
            </p:cNvSpPr>
            <p:nvPr/>
          </p:nvSpPr>
          <p:spPr bwMode="auto">
            <a:xfrm>
              <a:off x="152400" y="2538426"/>
              <a:ext cx="2743200" cy="2590800"/>
            </a:xfrm>
            <a:prstGeom prst="roundRect">
              <a:avLst>
                <a:gd name="adj" fmla="val 60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158" name="Text Box 5"/>
            <p:cNvSpPr txBox="1">
              <a:spLocks noChangeArrowheads="1"/>
            </p:cNvSpPr>
            <p:nvPr/>
          </p:nvSpPr>
          <p:spPr bwMode="auto">
            <a:xfrm>
              <a:off x="1162050" y="2498739"/>
              <a:ext cx="895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6000"/>
                </a:lnSpc>
                <a:buClr>
                  <a:srgbClr val="000000"/>
                </a:buClr>
                <a:buSzPct val="56000"/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>
                  <a:latin typeface="Arial" charset="0"/>
                </a:rPr>
                <a:t>Station</a:t>
              </a: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81000" y="3032139"/>
              <a:ext cx="1143000" cy="647700"/>
              <a:chOff x="240" y="2183"/>
              <a:chExt cx="720" cy="408"/>
            </a:xfrm>
          </p:grpSpPr>
          <p:sp>
            <p:nvSpPr>
              <p:cNvPr id="6186" name="AutoShape 7"/>
              <p:cNvSpPr>
                <a:spLocks noChangeArrowheads="1"/>
              </p:cNvSpPr>
              <p:nvPr/>
            </p:nvSpPr>
            <p:spPr bwMode="auto">
              <a:xfrm>
                <a:off x="240" y="2183"/>
                <a:ext cx="721" cy="409"/>
              </a:xfrm>
              <a:prstGeom prst="roundRect">
                <a:avLst>
                  <a:gd name="adj" fmla="val 241"/>
                </a:avLst>
              </a:prstGeom>
              <a:noFill/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187" name="Text Box 8"/>
              <p:cNvSpPr txBox="1">
                <a:spLocks noChangeArrowheads="1"/>
              </p:cNvSpPr>
              <p:nvPr/>
            </p:nvSpPr>
            <p:spPr bwMode="auto">
              <a:xfrm>
                <a:off x="240" y="2183"/>
                <a:ext cx="721" cy="4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96000"/>
                  </a:lnSpc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>
                    <a:latin typeface="Arial" charset="0"/>
                  </a:rPr>
                  <a:t>Browser </a:t>
                </a:r>
              </a:p>
              <a:p>
                <a:pPr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>
                    <a:latin typeface="Arial" charset="0"/>
                  </a:rPr>
                  <a:t>Universel</a:t>
                </a:r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228600" y="4022739"/>
              <a:ext cx="1730375" cy="676275"/>
              <a:chOff x="144" y="2807"/>
              <a:chExt cx="1090" cy="426"/>
            </a:xfrm>
          </p:grpSpPr>
          <p:sp>
            <p:nvSpPr>
              <p:cNvPr id="6184" name="AutoShape 10"/>
              <p:cNvSpPr>
                <a:spLocks noChangeArrowheads="1"/>
              </p:cNvSpPr>
              <p:nvPr/>
            </p:nvSpPr>
            <p:spPr bwMode="auto">
              <a:xfrm>
                <a:off x="144" y="2807"/>
                <a:ext cx="1091" cy="427"/>
              </a:xfrm>
              <a:prstGeom prst="roundRect">
                <a:avLst>
                  <a:gd name="adj" fmla="val 231"/>
                </a:avLst>
              </a:prstGeom>
              <a:noFill/>
              <a:ln w="3816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185" name="Text Box 11"/>
              <p:cNvSpPr txBox="1">
                <a:spLocks noChangeArrowheads="1"/>
              </p:cNvSpPr>
              <p:nvPr/>
            </p:nvSpPr>
            <p:spPr bwMode="auto">
              <a:xfrm>
                <a:off x="144" y="2807"/>
                <a:ext cx="1091" cy="4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96000"/>
                  </a:lnSpc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>
                    <a:latin typeface="Arial" charset="0"/>
                  </a:rPr>
                  <a:t>Partie Cliente</a:t>
                </a:r>
              </a:p>
              <a:p>
                <a:pPr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>
                    <a:latin typeface="Arial" charset="0"/>
                  </a:rPr>
                  <a:t>de l’application</a:t>
                </a:r>
              </a:p>
            </p:txBody>
          </p:sp>
        </p:grp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2041525" y="2690826"/>
              <a:ext cx="787400" cy="2295525"/>
              <a:chOff x="1286" y="1968"/>
              <a:chExt cx="496" cy="1446"/>
            </a:xfrm>
          </p:grpSpPr>
          <p:sp>
            <p:nvSpPr>
              <p:cNvPr id="6182" name="AutoShape 13"/>
              <p:cNvSpPr>
                <a:spLocks noChangeArrowheads="1"/>
              </p:cNvSpPr>
              <p:nvPr/>
            </p:nvSpPr>
            <p:spPr bwMode="auto">
              <a:xfrm>
                <a:off x="1286" y="1968"/>
                <a:ext cx="497" cy="1447"/>
              </a:xfrm>
              <a:prstGeom prst="roundRect">
                <a:avLst>
                  <a:gd name="adj" fmla="val 199"/>
                </a:avLst>
              </a:pr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183" name="Text Box 14"/>
              <p:cNvSpPr txBox="1">
                <a:spLocks noChangeArrowheads="1"/>
              </p:cNvSpPr>
              <p:nvPr/>
            </p:nvSpPr>
            <p:spPr bwMode="auto">
              <a:xfrm>
                <a:off x="1286" y="1968"/>
                <a:ext cx="497" cy="14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96000"/>
                  </a:lnSpc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endParaRPr lang="en-GB">
                  <a:latin typeface="Arial" charset="0"/>
                </a:endParaRPr>
              </a:p>
              <a:p>
                <a:pPr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endParaRPr lang="en-GB">
                  <a:latin typeface="Arial" charset="0"/>
                </a:endParaRPr>
              </a:p>
              <a:p>
                <a:pPr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endParaRPr lang="en-GB">
                  <a:latin typeface="Arial" charset="0"/>
                </a:endParaRPr>
              </a:p>
              <a:p>
                <a:pPr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>
                    <a:latin typeface="Arial" charset="0"/>
                  </a:rPr>
                  <a:t>Client</a:t>
                </a:r>
              </a:p>
              <a:p>
                <a:pPr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>
                    <a:latin typeface="Arial" charset="0"/>
                  </a:rPr>
                  <a:t>HTTP</a:t>
                </a:r>
              </a:p>
              <a:p>
                <a:pPr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endParaRPr lang="en-GB">
                  <a:latin typeface="Arial" charset="0"/>
                </a:endParaRPr>
              </a:p>
              <a:p>
                <a:pPr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endParaRPr lang="en-GB">
                  <a:latin typeface="Arial" charset="0"/>
                </a:endParaRPr>
              </a:p>
              <a:p>
                <a:pPr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endParaRPr lang="en-GB">
                  <a:latin typeface="Arial" charset="0"/>
                </a:endParaRPr>
              </a:p>
            </p:txBody>
          </p:sp>
        </p:grpSp>
        <p:sp>
          <p:nvSpPr>
            <p:cNvPr id="6162" name="AutoShape 15"/>
            <p:cNvSpPr>
              <a:spLocks noChangeArrowheads="1"/>
            </p:cNvSpPr>
            <p:nvPr/>
          </p:nvSpPr>
          <p:spPr bwMode="auto">
            <a:xfrm>
              <a:off x="4800600" y="2690826"/>
              <a:ext cx="4267200" cy="2667000"/>
            </a:xfrm>
            <a:prstGeom prst="roundRect">
              <a:avLst>
                <a:gd name="adj" fmla="val 56"/>
              </a:avLst>
            </a:prstGeom>
            <a:solidFill>
              <a:srgbClr val="0000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163" name="AutoShape 16"/>
            <p:cNvSpPr>
              <a:spLocks noChangeArrowheads="1"/>
            </p:cNvSpPr>
            <p:nvPr/>
          </p:nvSpPr>
          <p:spPr bwMode="auto">
            <a:xfrm>
              <a:off x="4724400" y="2538426"/>
              <a:ext cx="4267200" cy="2667000"/>
            </a:xfrm>
            <a:prstGeom prst="roundRect">
              <a:avLst>
                <a:gd name="adj" fmla="val 56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6" name="Group 17"/>
            <p:cNvGrpSpPr>
              <a:grpSpLocks/>
            </p:cNvGrpSpPr>
            <p:nvPr/>
          </p:nvGrpSpPr>
          <p:grpSpPr bwMode="auto">
            <a:xfrm>
              <a:off x="4800600" y="2678126"/>
              <a:ext cx="990600" cy="2295525"/>
              <a:chOff x="3024" y="1960"/>
              <a:chExt cx="624" cy="1446"/>
            </a:xfrm>
          </p:grpSpPr>
          <p:sp>
            <p:nvSpPr>
              <p:cNvPr id="6180" name="AutoShape 18"/>
              <p:cNvSpPr>
                <a:spLocks noChangeArrowheads="1"/>
              </p:cNvSpPr>
              <p:nvPr/>
            </p:nvSpPr>
            <p:spPr bwMode="auto">
              <a:xfrm>
                <a:off x="3024" y="1960"/>
                <a:ext cx="625" cy="1447"/>
              </a:xfrm>
              <a:prstGeom prst="roundRect">
                <a:avLst>
                  <a:gd name="adj" fmla="val 157"/>
                </a:avLst>
              </a:prstGeom>
              <a:solidFill>
                <a:srgbClr val="CCFFFF"/>
              </a:solidFill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181" name="Text Box 19"/>
              <p:cNvSpPr txBox="1">
                <a:spLocks noChangeArrowheads="1"/>
              </p:cNvSpPr>
              <p:nvPr/>
            </p:nvSpPr>
            <p:spPr bwMode="auto">
              <a:xfrm>
                <a:off x="3024" y="1960"/>
                <a:ext cx="625" cy="14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96000"/>
                  </a:lnSpc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endParaRPr lang="en-GB">
                  <a:latin typeface="Arial" charset="0"/>
                </a:endParaRPr>
              </a:p>
              <a:p>
                <a:pPr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endParaRPr lang="en-GB">
                  <a:latin typeface="Arial" charset="0"/>
                </a:endParaRPr>
              </a:p>
              <a:p>
                <a:pPr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endParaRPr lang="en-GB">
                  <a:latin typeface="Arial" charset="0"/>
                </a:endParaRPr>
              </a:p>
              <a:p>
                <a:pPr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>
                    <a:latin typeface="Arial" charset="0"/>
                  </a:rPr>
                  <a:t>Serveur</a:t>
                </a:r>
              </a:p>
              <a:p>
                <a:pPr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>
                    <a:latin typeface="Arial" charset="0"/>
                  </a:rPr>
                  <a:t>HTTP</a:t>
                </a:r>
              </a:p>
              <a:p>
                <a:pPr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endParaRPr lang="en-GB">
                  <a:latin typeface="Arial" charset="0"/>
                </a:endParaRPr>
              </a:p>
              <a:p>
                <a:pPr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endParaRPr lang="en-GB">
                  <a:latin typeface="Arial" charset="0"/>
                </a:endParaRPr>
              </a:p>
              <a:p>
                <a:pPr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endParaRPr lang="en-GB">
                  <a:latin typeface="Arial" charset="0"/>
                </a:endParaRPr>
              </a:p>
            </p:txBody>
          </p:sp>
        </p:grp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7181850" y="3452826"/>
              <a:ext cx="1730375" cy="676275"/>
              <a:chOff x="4524" y="2448"/>
              <a:chExt cx="1090" cy="426"/>
            </a:xfrm>
          </p:grpSpPr>
          <p:sp>
            <p:nvSpPr>
              <p:cNvPr id="6178" name="AutoShape 21"/>
              <p:cNvSpPr>
                <a:spLocks noChangeArrowheads="1"/>
              </p:cNvSpPr>
              <p:nvPr/>
            </p:nvSpPr>
            <p:spPr bwMode="auto">
              <a:xfrm>
                <a:off x="4524" y="2448"/>
                <a:ext cx="1091" cy="427"/>
              </a:xfrm>
              <a:prstGeom prst="roundRect">
                <a:avLst>
                  <a:gd name="adj" fmla="val 231"/>
                </a:avLst>
              </a:prstGeom>
              <a:noFill/>
              <a:ln w="3816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179" name="Text Box 22"/>
              <p:cNvSpPr txBox="1">
                <a:spLocks noChangeArrowheads="1"/>
              </p:cNvSpPr>
              <p:nvPr/>
            </p:nvSpPr>
            <p:spPr bwMode="auto">
              <a:xfrm>
                <a:off x="4524" y="2448"/>
                <a:ext cx="1091" cy="4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96000"/>
                  </a:lnSpc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>
                    <a:latin typeface="Arial" charset="0"/>
                  </a:rPr>
                  <a:t>Partie Serveur</a:t>
                </a:r>
              </a:p>
              <a:p>
                <a:pPr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>
                    <a:latin typeface="Arial" charset="0"/>
                  </a:rPr>
                  <a:t>de l’application</a:t>
                </a:r>
              </a:p>
            </p:txBody>
          </p:sp>
        </p:grp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5927728" y="2843230"/>
              <a:ext cx="1081088" cy="403226"/>
              <a:chOff x="3734" y="2064"/>
              <a:chExt cx="681" cy="254"/>
            </a:xfrm>
          </p:grpSpPr>
          <p:sp>
            <p:nvSpPr>
              <p:cNvPr id="6176" name="AutoShape 24"/>
              <p:cNvSpPr>
                <a:spLocks noChangeArrowheads="1"/>
              </p:cNvSpPr>
              <p:nvPr/>
            </p:nvSpPr>
            <p:spPr bwMode="auto">
              <a:xfrm>
                <a:off x="3734" y="2064"/>
                <a:ext cx="681" cy="254"/>
              </a:xfrm>
              <a:prstGeom prst="roundRect">
                <a:avLst>
                  <a:gd name="adj" fmla="val 394"/>
                </a:avLst>
              </a:prstGeom>
              <a:noFill/>
              <a:ln w="38160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177" name="Text Box 25"/>
              <p:cNvSpPr txBox="1">
                <a:spLocks noChangeArrowheads="1"/>
              </p:cNvSpPr>
              <p:nvPr/>
            </p:nvSpPr>
            <p:spPr bwMode="auto">
              <a:xfrm>
                <a:off x="3734" y="2064"/>
                <a:ext cx="681" cy="2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lnSpc>
                    <a:spcPct val="96000"/>
                  </a:lnSpc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>
                    <a:latin typeface="Arial" charset="0"/>
                  </a:rPr>
                  <a:t>CGI</a:t>
                </a:r>
              </a:p>
            </p:txBody>
          </p:sp>
        </p:grpSp>
        <p:grpSp>
          <p:nvGrpSpPr>
            <p:cNvPr id="9" name="Group 26"/>
            <p:cNvGrpSpPr>
              <a:grpSpLocks/>
            </p:cNvGrpSpPr>
            <p:nvPr/>
          </p:nvGrpSpPr>
          <p:grpSpPr bwMode="auto">
            <a:xfrm>
              <a:off x="5924553" y="3316306"/>
              <a:ext cx="1084263" cy="403226"/>
              <a:chOff x="3732" y="2362"/>
              <a:chExt cx="683" cy="254"/>
            </a:xfrm>
          </p:grpSpPr>
          <p:sp>
            <p:nvSpPr>
              <p:cNvPr id="6174" name="AutoShape 27"/>
              <p:cNvSpPr>
                <a:spLocks noChangeArrowheads="1"/>
              </p:cNvSpPr>
              <p:nvPr/>
            </p:nvSpPr>
            <p:spPr bwMode="auto">
              <a:xfrm>
                <a:off x="3732" y="2362"/>
                <a:ext cx="683" cy="254"/>
              </a:xfrm>
              <a:prstGeom prst="roundRect">
                <a:avLst>
                  <a:gd name="adj" fmla="val 394"/>
                </a:avLst>
              </a:prstGeom>
              <a:noFill/>
              <a:ln w="38160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175" name="Text Box 28"/>
              <p:cNvSpPr txBox="1">
                <a:spLocks noChangeArrowheads="1"/>
              </p:cNvSpPr>
              <p:nvPr/>
            </p:nvSpPr>
            <p:spPr bwMode="auto">
              <a:xfrm>
                <a:off x="3732" y="2362"/>
                <a:ext cx="683" cy="2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lnSpc>
                    <a:spcPct val="96000"/>
                  </a:lnSpc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>
                    <a:latin typeface="Arial" charset="0"/>
                  </a:rPr>
                  <a:t>.Net</a:t>
                </a:r>
              </a:p>
            </p:txBody>
          </p:sp>
        </p:grpSp>
        <p:grpSp>
          <p:nvGrpSpPr>
            <p:cNvPr id="10" name="Group 32"/>
            <p:cNvGrpSpPr>
              <a:grpSpLocks/>
            </p:cNvGrpSpPr>
            <p:nvPr/>
          </p:nvGrpSpPr>
          <p:grpSpPr bwMode="auto">
            <a:xfrm>
              <a:off x="5943603" y="4495808"/>
              <a:ext cx="1065213" cy="403224"/>
              <a:chOff x="3744" y="3105"/>
              <a:chExt cx="671" cy="254"/>
            </a:xfrm>
          </p:grpSpPr>
          <p:sp>
            <p:nvSpPr>
              <p:cNvPr id="6172" name="AutoShape 33"/>
              <p:cNvSpPr>
                <a:spLocks noChangeArrowheads="1"/>
              </p:cNvSpPr>
              <p:nvPr/>
            </p:nvSpPr>
            <p:spPr bwMode="auto">
              <a:xfrm>
                <a:off x="3744" y="3105"/>
                <a:ext cx="671" cy="254"/>
              </a:xfrm>
              <a:prstGeom prst="roundRect">
                <a:avLst>
                  <a:gd name="adj" fmla="val 394"/>
                </a:avLst>
              </a:prstGeom>
              <a:noFill/>
              <a:ln w="38160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173" name="Text Box 34"/>
              <p:cNvSpPr txBox="1">
                <a:spLocks noChangeArrowheads="1"/>
              </p:cNvSpPr>
              <p:nvPr/>
            </p:nvSpPr>
            <p:spPr bwMode="auto">
              <a:xfrm>
                <a:off x="3744" y="3105"/>
                <a:ext cx="671" cy="2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lnSpc>
                    <a:spcPct val="96000"/>
                  </a:lnSpc>
                  <a:buClr>
                    <a:srgbClr val="000000"/>
                  </a:buClr>
                  <a:buSzPct val="56000"/>
                  <a:buFont typeface="Arial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GB">
                    <a:latin typeface="Arial" charset="0"/>
                  </a:rPr>
                  <a:t>Java</a:t>
                </a:r>
              </a:p>
            </p:txBody>
          </p:sp>
        </p:grpSp>
        <p:sp>
          <p:nvSpPr>
            <p:cNvPr id="6169" name="Text Box 36"/>
            <p:cNvSpPr txBox="1">
              <a:spLocks noChangeArrowheads="1"/>
            </p:cNvSpPr>
            <p:nvPr/>
          </p:nvSpPr>
          <p:spPr bwMode="auto">
            <a:xfrm>
              <a:off x="3458845" y="4183076"/>
              <a:ext cx="822959" cy="371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>
                  <a:srgbClr val="000000"/>
                </a:buClr>
                <a:buSzPct val="56000"/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>
                  <a:latin typeface="Arial" charset="0"/>
                </a:rPr>
                <a:t>SOAP</a:t>
              </a:r>
            </a:p>
          </p:txBody>
        </p:sp>
        <p:sp>
          <p:nvSpPr>
            <p:cNvPr id="6170" name="Line 37"/>
            <p:cNvSpPr>
              <a:spLocks noChangeShapeType="1"/>
            </p:cNvSpPr>
            <p:nvPr/>
          </p:nvSpPr>
          <p:spPr bwMode="auto">
            <a:xfrm>
              <a:off x="2590800" y="3376626"/>
              <a:ext cx="2514600" cy="1588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71" name="Line 38"/>
            <p:cNvSpPr>
              <a:spLocks noChangeShapeType="1"/>
            </p:cNvSpPr>
            <p:nvPr/>
          </p:nvSpPr>
          <p:spPr bwMode="auto">
            <a:xfrm>
              <a:off x="2590800" y="4519626"/>
              <a:ext cx="2514600" cy="1588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round/>
              <a:headEnd type="triangle" w="lg" len="lg"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6152" name="Picture 1" descr="C:\Users\lavirott\Pictures\Bibliothèque multimédia Microsoft\j043394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2133600"/>
            <a:ext cx="1601788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2" descr="C:\Users\lavirott\AppData\Local\Microsoft\Windows\Temporary Internet Files\Content.IE5\R7WP7Z2T\MCj0424790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75" y="2090738"/>
            <a:ext cx="1422400" cy="148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4" name="Text Box 36"/>
          <p:cNvSpPr txBox="1">
            <a:spLocks noChangeArrowheads="1"/>
          </p:cNvSpPr>
          <p:nvPr/>
        </p:nvSpPr>
        <p:spPr bwMode="auto">
          <a:xfrm>
            <a:off x="3492500" y="4065588"/>
            <a:ext cx="8223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56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>
                <a:latin typeface="Arial" charset="0"/>
              </a:rPr>
              <a:t>SOAP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700338" y="2636838"/>
            <a:ext cx="1584325" cy="576262"/>
          </a:xfrm>
          <a:prstGeom prst="wedgeRectCallout">
            <a:avLst>
              <a:gd name="adj1" fmla="val 34458"/>
              <a:gd name="adj2" fmla="val 182802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Format d’échange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Rappel : REST pour une approche ROA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2013-2014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Application Réparties  – SI4   Jean-Yves tigli - tigli@polytech.unice.fr - www.tigli.fr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778C2-D042-4A46-892E-51E8F327D41F}" type="slidenum">
              <a:rPr lang="fr-FR" smtClean="0"/>
              <a:pPr/>
              <a:t>7</a:t>
            </a:fld>
            <a:endParaRPr lang="fr-FR" dirty="0"/>
          </a:p>
        </p:txBody>
      </p:sp>
      <p:grpSp>
        <p:nvGrpSpPr>
          <p:cNvPr id="38" name="Groupe 37"/>
          <p:cNvGrpSpPr/>
          <p:nvPr/>
        </p:nvGrpSpPr>
        <p:grpSpPr>
          <a:xfrm>
            <a:off x="506890" y="1785926"/>
            <a:ext cx="8494266" cy="4071966"/>
            <a:chOff x="506890" y="1785926"/>
            <a:chExt cx="8494266" cy="4071966"/>
          </a:xfrm>
        </p:grpSpPr>
        <p:pic>
          <p:nvPicPr>
            <p:cNvPr id="7" name="Picture 3" descr="D:\Icons\Icon Experience Library\Business and Data\plain\data.png"/>
            <p:cNvPicPr>
              <a:picLocks noChangeAspect="1" noChangeArrowheads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7007748" y="1857364"/>
              <a:ext cx="857256" cy="857256"/>
            </a:xfrm>
            <a:prstGeom prst="rect">
              <a:avLst/>
            </a:prstGeom>
            <a:noFill/>
          </p:spPr>
        </p:pic>
        <p:pic>
          <p:nvPicPr>
            <p:cNvPr id="8" name="Picture 3" descr="D:\Icons\Icon Experience Library\Business and Data\plain\data.png"/>
            <p:cNvPicPr>
              <a:picLocks noChangeAspect="1" noChangeArrowheads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7007748" y="3393281"/>
              <a:ext cx="857256" cy="857256"/>
            </a:xfrm>
            <a:prstGeom prst="rect">
              <a:avLst/>
            </a:prstGeom>
            <a:noFill/>
          </p:spPr>
        </p:pic>
        <p:pic>
          <p:nvPicPr>
            <p:cNvPr id="9" name="Picture 3" descr="D:\Icons\Icon Experience Library\Business and Data\plain\data.png"/>
            <p:cNvPicPr>
              <a:picLocks noChangeAspect="1" noChangeArrowheads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7007748" y="4929198"/>
              <a:ext cx="857256" cy="857256"/>
            </a:xfrm>
            <a:prstGeom prst="rect">
              <a:avLst/>
            </a:prstGeom>
            <a:noFill/>
          </p:spPr>
        </p:pic>
        <p:sp>
          <p:nvSpPr>
            <p:cNvPr id="10" name="Rectangle 9"/>
            <p:cNvSpPr/>
            <p:nvPr/>
          </p:nvSpPr>
          <p:spPr>
            <a:xfrm>
              <a:off x="5221798" y="1785926"/>
              <a:ext cx="857256" cy="407196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r>
                <a:rPr lang="fr-FR" dirty="0" smtClean="0"/>
                <a:t>Serveur Web</a:t>
              </a:r>
              <a:endParaRPr lang="fr-FR" dirty="0"/>
            </a:p>
          </p:txBody>
        </p:sp>
        <p:cxnSp>
          <p:nvCxnSpPr>
            <p:cNvPr id="12" name="Connecteur droit avec flèche 11"/>
            <p:cNvCxnSpPr>
              <a:stCxn id="10" idx="3"/>
              <a:endCxn id="8" idx="1"/>
            </p:cNvCxnSpPr>
            <p:nvPr/>
          </p:nvCxnSpPr>
          <p:spPr>
            <a:xfrm>
              <a:off x="6079054" y="3821909"/>
              <a:ext cx="928694" cy="1588"/>
            </a:xfrm>
            <a:prstGeom prst="straightConnector1">
              <a:avLst/>
            </a:prstGeom>
            <a:ln>
              <a:headEnd type="stealth" w="lg" len="lg"/>
              <a:tailEnd type="stealth" w="lg" len="lg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19" name="ZoneTexte 18"/>
            <p:cNvSpPr txBox="1"/>
            <p:nvPr/>
          </p:nvSpPr>
          <p:spPr>
            <a:xfrm>
              <a:off x="7936442" y="2000240"/>
              <a:ext cx="9573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rgbClr val="4A507C"/>
                  </a:solidFill>
                  <a:latin typeface="Eras Demi ITC" pitchFamily="34" charset="0"/>
                </a:rPr>
                <a:t>Liste des </a:t>
              </a:r>
              <a:br>
                <a:rPr lang="fr-FR" sz="1400" dirty="0" smtClean="0">
                  <a:solidFill>
                    <a:srgbClr val="4A507C"/>
                  </a:solidFill>
                  <a:latin typeface="Eras Demi ITC" pitchFamily="34" charset="0"/>
                </a:rPr>
              </a:br>
              <a:r>
                <a:rPr lang="fr-FR" sz="1400" dirty="0" smtClean="0">
                  <a:solidFill>
                    <a:srgbClr val="4A507C"/>
                  </a:solidFill>
                  <a:latin typeface="Eras Demi ITC" pitchFamily="34" charset="0"/>
                </a:rPr>
                <a:t>Pièces</a:t>
              </a:r>
              <a:endParaRPr lang="fr-FR" sz="1400" dirty="0">
                <a:solidFill>
                  <a:srgbClr val="4A507C"/>
                </a:solidFill>
                <a:latin typeface="Eras Demi ITC" pitchFamily="34" charset="0"/>
              </a:endParaRPr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8071896" y="3500438"/>
              <a:ext cx="68640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rgbClr val="4A507C"/>
                  </a:solidFill>
                  <a:latin typeface="Eras Demi ITC" pitchFamily="34" charset="0"/>
                </a:rPr>
                <a:t>Détail</a:t>
              </a:r>
            </a:p>
            <a:p>
              <a:pPr algn="ctr"/>
              <a:r>
                <a:rPr lang="fr-FR" sz="1400" dirty="0" smtClean="0">
                  <a:solidFill>
                    <a:srgbClr val="4A507C"/>
                  </a:solidFill>
                  <a:latin typeface="Eras Demi ITC" pitchFamily="34" charset="0"/>
                </a:rPr>
                <a:t>Pièce</a:t>
              </a:r>
              <a:endParaRPr lang="fr-FR" sz="1400" dirty="0">
                <a:solidFill>
                  <a:srgbClr val="4A507C"/>
                </a:solidFill>
                <a:latin typeface="Eras Demi ITC" pitchFamily="34" charset="0"/>
              </a:endParaRPr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7936442" y="5072074"/>
              <a:ext cx="10647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rgbClr val="4A507C"/>
                  </a:solidFill>
                  <a:latin typeface="Eras Demi ITC" pitchFamily="34" charset="0"/>
                </a:rPr>
                <a:t>Soumettre</a:t>
              </a:r>
              <a:br>
                <a:rPr lang="fr-FR" sz="1400" dirty="0" smtClean="0">
                  <a:solidFill>
                    <a:srgbClr val="4A507C"/>
                  </a:solidFill>
                  <a:latin typeface="Eras Demi ITC" pitchFamily="34" charset="0"/>
                </a:rPr>
              </a:br>
              <a:r>
                <a:rPr lang="fr-FR" sz="1400" dirty="0" err="1" smtClean="0">
                  <a:solidFill>
                    <a:srgbClr val="4A507C"/>
                  </a:solidFill>
                  <a:latin typeface="Eras Demi ITC" pitchFamily="34" charset="0"/>
                </a:rPr>
                <a:t>BdC</a:t>
              </a:r>
              <a:endParaRPr lang="fr-FR" sz="1400" dirty="0">
                <a:solidFill>
                  <a:srgbClr val="4A507C"/>
                </a:solidFill>
                <a:latin typeface="Eras Demi ITC" pitchFamily="34" charset="0"/>
              </a:endParaRPr>
            </a:p>
          </p:txBody>
        </p:sp>
        <p:cxnSp>
          <p:nvCxnSpPr>
            <p:cNvPr id="24" name="Connecteur droit avec flèche 23"/>
            <p:cNvCxnSpPr>
              <a:endCxn id="7" idx="1"/>
            </p:cNvCxnSpPr>
            <p:nvPr/>
          </p:nvCxnSpPr>
          <p:spPr>
            <a:xfrm>
              <a:off x="6079054" y="2285992"/>
              <a:ext cx="928694" cy="1588"/>
            </a:xfrm>
            <a:prstGeom prst="straightConnector1">
              <a:avLst/>
            </a:prstGeom>
            <a:ln>
              <a:headEnd type="stealth" w="lg" len="lg"/>
              <a:tailEnd type="stealth" w="lg" len="lg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" name="Connecteur droit avec flèche 25"/>
            <p:cNvCxnSpPr>
              <a:endCxn id="9" idx="1"/>
            </p:cNvCxnSpPr>
            <p:nvPr/>
          </p:nvCxnSpPr>
          <p:spPr>
            <a:xfrm>
              <a:off x="6079054" y="5357826"/>
              <a:ext cx="928694" cy="1588"/>
            </a:xfrm>
            <a:prstGeom prst="straightConnector1">
              <a:avLst/>
            </a:prstGeom>
            <a:ln>
              <a:headEnd type="stealth" w="lg" len="lg"/>
              <a:tailEnd type="stealth" w="lg" len="lg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28" name="ZoneTexte 27"/>
            <p:cNvSpPr txBox="1"/>
            <p:nvPr/>
          </p:nvSpPr>
          <p:spPr>
            <a:xfrm>
              <a:off x="1149832" y="1785926"/>
              <a:ext cx="12480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 smtClean="0">
                  <a:solidFill>
                    <a:srgbClr val="4A507C"/>
                  </a:solidFill>
                </a:rPr>
                <a:t>HTTP GET </a:t>
              </a:r>
              <a:endParaRPr lang="fr-FR" sz="1600" b="1" dirty="0">
                <a:solidFill>
                  <a:srgbClr val="4A507C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435848" y="1838728"/>
              <a:ext cx="928694" cy="285752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URL 1</a:t>
              </a:r>
              <a:endParaRPr lang="fr-FR" dirty="0"/>
            </a:p>
          </p:txBody>
        </p:sp>
        <p:cxnSp>
          <p:nvCxnSpPr>
            <p:cNvPr id="31" name="Connecteur droit avec flèche 30"/>
            <p:cNvCxnSpPr>
              <a:endCxn id="29" idx="1"/>
            </p:cNvCxnSpPr>
            <p:nvPr/>
          </p:nvCxnSpPr>
          <p:spPr>
            <a:xfrm>
              <a:off x="2435716" y="1981604"/>
              <a:ext cx="1000132" cy="1588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7" name="Connecteur droit avec flèche 36"/>
            <p:cNvCxnSpPr>
              <a:stCxn id="29" idx="3"/>
            </p:cNvCxnSpPr>
            <p:nvPr/>
          </p:nvCxnSpPr>
          <p:spPr>
            <a:xfrm>
              <a:off x="4364542" y="1981604"/>
              <a:ext cx="857256" cy="1588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9" name="Connecteur droit avec flèche 38"/>
            <p:cNvCxnSpPr/>
            <p:nvPr/>
          </p:nvCxnSpPr>
          <p:spPr>
            <a:xfrm rot="10800000">
              <a:off x="2721468" y="2481670"/>
              <a:ext cx="2500330" cy="1588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1149832" y="2285992"/>
              <a:ext cx="1571636" cy="428628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/>
                <a:t>Réponse</a:t>
              </a:r>
              <a:br>
                <a:rPr lang="fr-FR" sz="1400" dirty="0" smtClean="0"/>
              </a:br>
              <a:r>
                <a:rPr lang="fr-FR" sz="1400" dirty="0" smtClean="0"/>
                <a:t>(doc XML / HTML)</a:t>
              </a:r>
              <a:endParaRPr lang="fr-FR" sz="1400" dirty="0"/>
            </a:p>
          </p:txBody>
        </p:sp>
        <p:cxnSp>
          <p:nvCxnSpPr>
            <p:cNvPr id="46" name="Connecteur droit avec flèche 45"/>
            <p:cNvCxnSpPr/>
            <p:nvPr/>
          </p:nvCxnSpPr>
          <p:spPr>
            <a:xfrm rot="10800000">
              <a:off x="2721468" y="4000504"/>
              <a:ext cx="2500330" cy="1588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47" name="Rectangle 46"/>
            <p:cNvSpPr/>
            <p:nvPr/>
          </p:nvSpPr>
          <p:spPr>
            <a:xfrm>
              <a:off x="1149832" y="3786190"/>
              <a:ext cx="1571636" cy="428628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/>
                <a:t>Réponse</a:t>
              </a:r>
              <a:br>
                <a:rPr lang="fr-FR" sz="1400" dirty="0" smtClean="0"/>
              </a:br>
              <a:r>
                <a:rPr lang="fr-FR" sz="1400" dirty="0" smtClean="0"/>
                <a:t>(doc XML / HTML)</a:t>
              </a:r>
              <a:endParaRPr lang="fr-FR" sz="1400" dirty="0"/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3292972" y="2500306"/>
              <a:ext cx="14189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>
                  <a:solidFill>
                    <a:srgbClr val="4A507C"/>
                  </a:solidFill>
                </a:rPr>
                <a:t>Réponse HTTP</a:t>
              </a:r>
              <a:endParaRPr lang="fr-FR" sz="1400" dirty="0">
                <a:solidFill>
                  <a:srgbClr val="4A507C"/>
                </a:solidFill>
              </a:endParaRPr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3292972" y="4000504"/>
              <a:ext cx="14189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>
                  <a:solidFill>
                    <a:srgbClr val="4A507C"/>
                  </a:solidFill>
                </a:rPr>
                <a:t>Réponse HTTP</a:t>
              </a:r>
              <a:endParaRPr lang="fr-FR" sz="1400" dirty="0">
                <a:solidFill>
                  <a:srgbClr val="4A507C"/>
                </a:solidFill>
              </a:endParaRPr>
            </a:p>
          </p:txBody>
        </p:sp>
        <p:cxnSp>
          <p:nvCxnSpPr>
            <p:cNvPr id="54" name="Connecteur droit avec flèche 53"/>
            <p:cNvCxnSpPr/>
            <p:nvPr/>
          </p:nvCxnSpPr>
          <p:spPr>
            <a:xfrm rot="10800000">
              <a:off x="2721468" y="5550115"/>
              <a:ext cx="2500330" cy="1588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56" name="ZoneTexte 55"/>
            <p:cNvSpPr txBox="1"/>
            <p:nvPr/>
          </p:nvSpPr>
          <p:spPr>
            <a:xfrm>
              <a:off x="3292972" y="5550115"/>
              <a:ext cx="14189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>
                  <a:solidFill>
                    <a:srgbClr val="4A507C"/>
                  </a:solidFill>
                </a:rPr>
                <a:t>Réponse HTTP</a:t>
              </a:r>
              <a:endParaRPr lang="fr-FR" sz="1400" dirty="0">
                <a:solidFill>
                  <a:srgbClr val="4A507C"/>
                </a:solidFill>
              </a:endParaRPr>
            </a:p>
          </p:txBody>
        </p:sp>
        <p:sp>
          <p:nvSpPr>
            <p:cNvPr id="61" name="ZoneTexte 60"/>
            <p:cNvSpPr txBox="1"/>
            <p:nvPr/>
          </p:nvSpPr>
          <p:spPr>
            <a:xfrm>
              <a:off x="1149832" y="3304760"/>
              <a:ext cx="12480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 smtClean="0">
                  <a:solidFill>
                    <a:srgbClr val="4A507C"/>
                  </a:solidFill>
                </a:rPr>
                <a:t>HTTP GET </a:t>
              </a:r>
              <a:endParaRPr lang="fr-FR" sz="1600" b="1" dirty="0">
                <a:solidFill>
                  <a:srgbClr val="4A507C"/>
                </a:solidFill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435848" y="3357562"/>
              <a:ext cx="928694" cy="285752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URL 2</a:t>
              </a:r>
              <a:endParaRPr lang="fr-FR" dirty="0"/>
            </a:p>
          </p:txBody>
        </p:sp>
        <p:cxnSp>
          <p:nvCxnSpPr>
            <p:cNvPr id="63" name="Connecteur droit avec flèche 62"/>
            <p:cNvCxnSpPr>
              <a:endCxn id="62" idx="1"/>
            </p:cNvCxnSpPr>
            <p:nvPr/>
          </p:nvCxnSpPr>
          <p:spPr>
            <a:xfrm>
              <a:off x="2435716" y="3500438"/>
              <a:ext cx="1000132" cy="1588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4" name="Connecteur droit avec flèche 63"/>
            <p:cNvCxnSpPr>
              <a:stCxn id="62" idx="3"/>
            </p:cNvCxnSpPr>
            <p:nvPr/>
          </p:nvCxnSpPr>
          <p:spPr>
            <a:xfrm>
              <a:off x="4364542" y="3500438"/>
              <a:ext cx="857256" cy="1588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65" name="ZoneTexte 64"/>
            <p:cNvSpPr txBox="1"/>
            <p:nvPr/>
          </p:nvSpPr>
          <p:spPr>
            <a:xfrm>
              <a:off x="506890" y="4804958"/>
              <a:ext cx="138800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 smtClean="0">
                  <a:solidFill>
                    <a:srgbClr val="4A507C"/>
                  </a:solidFill>
                </a:rPr>
                <a:t>HTTP POST </a:t>
              </a:r>
              <a:endParaRPr lang="fr-FR" sz="1600" b="1" dirty="0">
                <a:solidFill>
                  <a:srgbClr val="4A507C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435848" y="4857760"/>
              <a:ext cx="928694" cy="285752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URL 3</a:t>
              </a:r>
              <a:endParaRPr lang="fr-FR" dirty="0"/>
            </a:p>
          </p:txBody>
        </p:sp>
        <p:cxnSp>
          <p:nvCxnSpPr>
            <p:cNvPr id="67" name="Connecteur droit avec flèche 66"/>
            <p:cNvCxnSpPr>
              <a:endCxn id="66" idx="1"/>
            </p:cNvCxnSpPr>
            <p:nvPr/>
          </p:nvCxnSpPr>
          <p:spPr>
            <a:xfrm>
              <a:off x="1864212" y="5000636"/>
              <a:ext cx="1571636" cy="1588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8" name="Connecteur droit avec flèche 67"/>
            <p:cNvCxnSpPr>
              <a:stCxn id="66" idx="3"/>
            </p:cNvCxnSpPr>
            <p:nvPr/>
          </p:nvCxnSpPr>
          <p:spPr>
            <a:xfrm>
              <a:off x="4364542" y="5000636"/>
              <a:ext cx="857256" cy="1588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55" name="Rectangle 54"/>
            <p:cNvSpPr/>
            <p:nvPr/>
          </p:nvSpPr>
          <p:spPr>
            <a:xfrm>
              <a:off x="2007088" y="4786322"/>
              <a:ext cx="1143008" cy="428628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err="1" smtClean="0"/>
                <a:t>BdC</a:t>
              </a:r>
              <a:r>
                <a:rPr lang="fr-FR" sz="1400" dirty="0" smtClean="0"/>
                <a:t/>
              </a:r>
              <a:br>
                <a:rPr lang="fr-FR" sz="1400" dirty="0" smtClean="0"/>
              </a:br>
              <a:r>
                <a:rPr lang="fr-FR" sz="1400" dirty="0" smtClean="0"/>
                <a:t>(XML/HTML)</a:t>
              </a:r>
              <a:endParaRPr lang="fr-FR" sz="1400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221270" y="5357826"/>
              <a:ext cx="1500198" cy="428628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/>
                <a:t>URL du </a:t>
              </a:r>
              <a:r>
                <a:rPr lang="fr-FR" sz="1400" dirty="0" err="1" smtClean="0"/>
                <a:t>BdC</a:t>
              </a:r>
              <a:endParaRPr lang="fr-FR" sz="14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68923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Rappel : SOAP pour une approche SOA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2013-2014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Application Réparties  – SI4   Jean-Yves tigli - tigli@polytech.unice.fr - www.tigli.fr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327BD-B410-4BD1-A75E-7DEBE7FE95A8}" type="slidenum">
              <a:rPr lang="fr-FR" smtClean="0"/>
              <a:pPr/>
              <a:t>8</a:t>
            </a:fld>
            <a:endParaRPr lang="fr-FR" dirty="0"/>
          </a:p>
        </p:txBody>
      </p:sp>
      <p:pic>
        <p:nvPicPr>
          <p:cNvPr id="162818" name="Picture 2" descr="D:\Icons\Icon Experience Library\Net and Security\plain\mail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040890" y="1950462"/>
            <a:ext cx="571504" cy="571504"/>
          </a:xfrm>
          <a:prstGeom prst="rect">
            <a:avLst/>
          </a:prstGeom>
          <a:noFill/>
        </p:spPr>
      </p:pic>
      <p:sp>
        <p:nvSpPr>
          <p:cNvPr id="12" name="ZoneTexte 11"/>
          <p:cNvSpPr txBox="1"/>
          <p:nvPr/>
        </p:nvSpPr>
        <p:spPr>
          <a:xfrm>
            <a:off x="7668417" y="2164776"/>
            <a:ext cx="13019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err="1" smtClean="0">
                <a:solidFill>
                  <a:srgbClr val="4A507C"/>
                </a:solidFill>
                <a:latin typeface="Eras Demi ITC" pitchFamily="34" charset="0"/>
              </a:rPr>
              <a:t>getPartsList</a:t>
            </a:r>
            <a:r>
              <a:rPr lang="fr-FR" sz="1400" dirty="0" smtClean="0">
                <a:solidFill>
                  <a:srgbClr val="4A507C"/>
                </a:solidFill>
                <a:latin typeface="Eras Demi ITC" pitchFamily="34" charset="0"/>
              </a:rPr>
              <a:t>()</a:t>
            </a:r>
            <a:endParaRPr lang="fr-FR" sz="1400" dirty="0">
              <a:solidFill>
                <a:srgbClr val="4A507C"/>
              </a:solidFill>
              <a:latin typeface="Eras Demi ITC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729122" y="3664974"/>
            <a:ext cx="1098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err="1" smtClean="0">
                <a:solidFill>
                  <a:srgbClr val="4A507C"/>
                </a:solidFill>
                <a:latin typeface="Eras Demi ITC" pitchFamily="34" charset="0"/>
              </a:rPr>
              <a:t>getPartId</a:t>
            </a:r>
            <a:r>
              <a:rPr lang="fr-FR" sz="1400" dirty="0" smtClean="0">
                <a:solidFill>
                  <a:srgbClr val="4A507C"/>
                </a:solidFill>
                <a:latin typeface="Eras Demi ITC" pitchFamily="34" charset="0"/>
              </a:rPr>
              <a:t>()</a:t>
            </a:r>
            <a:endParaRPr lang="fr-FR" sz="1400" dirty="0">
              <a:solidFill>
                <a:srgbClr val="4A507C"/>
              </a:solidFill>
              <a:latin typeface="Eras Demi ITC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7672985" y="5308048"/>
            <a:ext cx="11544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err="1" smtClean="0">
                <a:solidFill>
                  <a:srgbClr val="4A507C"/>
                </a:solidFill>
                <a:latin typeface="Eras Demi ITC" pitchFamily="34" charset="0"/>
              </a:rPr>
              <a:t>Submit</a:t>
            </a:r>
            <a:r>
              <a:rPr lang="fr-FR" sz="1400" dirty="0" smtClean="0">
                <a:solidFill>
                  <a:srgbClr val="4A507C"/>
                </a:solidFill>
                <a:latin typeface="Eras Demi ITC" pitchFamily="34" charset="0"/>
              </a:rPr>
              <a:t>(PO)</a:t>
            </a:r>
            <a:endParaRPr lang="fr-FR" sz="1400" dirty="0">
              <a:solidFill>
                <a:srgbClr val="4A507C"/>
              </a:solidFill>
              <a:latin typeface="Eras Demi ITC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398080" y="1807586"/>
            <a:ext cx="12377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4A507C"/>
                </a:solidFill>
              </a:rPr>
              <a:t>HTTP POST </a:t>
            </a:r>
            <a:endParaRPr lang="fr-FR" sz="1400" b="1" dirty="0">
              <a:solidFill>
                <a:srgbClr val="4A507C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98212" y="2093338"/>
            <a:ext cx="928694" cy="28575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URL 1</a:t>
            </a:r>
            <a:endParaRPr lang="fr-FR" dirty="0"/>
          </a:p>
        </p:txBody>
      </p:sp>
      <p:cxnSp>
        <p:nvCxnSpPr>
          <p:cNvPr id="19" name="Connecteur droit avec flèche 18"/>
          <p:cNvCxnSpPr>
            <a:stCxn id="39" idx="3"/>
            <a:endCxn id="162818" idx="1"/>
          </p:cNvCxnSpPr>
          <p:nvPr/>
        </p:nvCxnSpPr>
        <p:spPr>
          <a:xfrm>
            <a:off x="1619118" y="2236214"/>
            <a:ext cx="421772" cy="1588"/>
          </a:xfrm>
          <a:prstGeom prst="straightConnector1">
            <a:avLst/>
          </a:prstGeom>
          <a:ln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18" idx="3"/>
          </p:cNvCxnSpPr>
          <p:nvPr/>
        </p:nvCxnSpPr>
        <p:spPr>
          <a:xfrm>
            <a:off x="4326906" y="2236214"/>
            <a:ext cx="571504" cy="1588"/>
          </a:xfrm>
          <a:prstGeom prst="straightConnector1">
            <a:avLst/>
          </a:prstGeom>
          <a:ln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endCxn id="60" idx="3"/>
          </p:cNvCxnSpPr>
          <p:nvPr/>
        </p:nvCxnSpPr>
        <p:spPr>
          <a:xfrm rot="10800000">
            <a:off x="2612394" y="2807718"/>
            <a:ext cx="2286016" cy="1588"/>
          </a:xfrm>
          <a:prstGeom prst="straightConnector1">
            <a:avLst/>
          </a:prstGeom>
          <a:ln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83568" y="2593404"/>
            <a:ext cx="935550" cy="42862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Réponse</a:t>
            </a:r>
            <a:br>
              <a:rPr lang="fr-FR" sz="1400" dirty="0" smtClean="0"/>
            </a:br>
            <a:r>
              <a:rPr lang="fr-FR" sz="1400" dirty="0" smtClean="0"/>
              <a:t>(doc XML)</a:t>
            </a:r>
            <a:endParaRPr lang="fr-FR" sz="1400" dirty="0"/>
          </a:p>
        </p:txBody>
      </p:sp>
      <p:sp>
        <p:nvSpPr>
          <p:cNvPr id="25" name="ZoneTexte 24"/>
          <p:cNvSpPr txBox="1"/>
          <p:nvPr/>
        </p:nvSpPr>
        <p:spPr>
          <a:xfrm>
            <a:off x="3041022" y="2807718"/>
            <a:ext cx="14189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4A507C"/>
                </a:solidFill>
              </a:rPr>
              <a:t>Réponse HTTP</a:t>
            </a:r>
            <a:endParaRPr lang="fr-FR" sz="1400" dirty="0">
              <a:solidFill>
                <a:srgbClr val="4A507C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83568" y="2021900"/>
            <a:ext cx="935550" cy="42862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Requête</a:t>
            </a:r>
            <a:br>
              <a:rPr lang="fr-FR" sz="1400" dirty="0" smtClean="0"/>
            </a:br>
            <a:r>
              <a:rPr lang="fr-FR" sz="1400" dirty="0" smtClean="0"/>
              <a:t>(doc XML)</a:t>
            </a:r>
            <a:endParaRPr lang="fr-FR" sz="1400" dirty="0"/>
          </a:p>
        </p:txBody>
      </p:sp>
      <p:cxnSp>
        <p:nvCxnSpPr>
          <p:cNvPr id="43" name="Connecteur droit avec flèche 42"/>
          <p:cNvCxnSpPr>
            <a:stCxn id="162818" idx="3"/>
            <a:endCxn id="18" idx="1"/>
          </p:cNvCxnSpPr>
          <p:nvPr/>
        </p:nvCxnSpPr>
        <p:spPr>
          <a:xfrm>
            <a:off x="2612394" y="2236214"/>
            <a:ext cx="785818" cy="1588"/>
          </a:xfrm>
          <a:prstGeom prst="straightConnector1">
            <a:avLst/>
          </a:prstGeom>
          <a:ln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6755798" y="2093338"/>
            <a:ext cx="857256" cy="40719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r-FR" dirty="0" smtClean="0"/>
              <a:t>Serveur SOAP</a:t>
            </a:r>
            <a:endParaRPr lang="fr-FR" dirty="0"/>
          </a:p>
        </p:txBody>
      </p:sp>
      <p:cxnSp>
        <p:nvCxnSpPr>
          <p:cNvPr id="49" name="Connecteur droit avec flèche 48"/>
          <p:cNvCxnSpPr>
            <a:endCxn id="50" idx="1"/>
          </p:cNvCxnSpPr>
          <p:nvPr/>
        </p:nvCxnSpPr>
        <p:spPr>
          <a:xfrm>
            <a:off x="5755666" y="2236214"/>
            <a:ext cx="214314" cy="1588"/>
          </a:xfrm>
          <a:prstGeom prst="straightConnector1">
            <a:avLst/>
          </a:prstGeom>
          <a:ln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905266" y="2093338"/>
            <a:ext cx="857256" cy="40719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r-FR" dirty="0" smtClean="0"/>
              <a:t>Serveur Web</a:t>
            </a:r>
            <a:endParaRPr lang="fr-FR" dirty="0"/>
          </a:p>
        </p:txBody>
      </p:sp>
      <p:pic>
        <p:nvPicPr>
          <p:cNvPr id="50" name="Picture 2" descr="D:\Icons\Icon Experience Library\Net and Security\plain\mail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969980" y="1950462"/>
            <a:ext cx="571504" cy="571504"/>
          </a:xfrm>
          <a:prstGeom prst="rect">
            <a:avLst/>
          </a:prstGeom>
          <a:noFill/>
        </p:spPr>
      </p:pic>
      <p:cxnSp>
        <p:nvCxnSpPr>
          <p:cNvPr id="53" name="Connecteur droit avec flèche 52"/>
          <p:cNvCxnSpPr>
            <a:stCxn id="50" idx="3"/>
          </p:cNvCxnSpPr>
          <p:nvPr/>
        </p:nvCxnSpPr>
        <p:spPr>
          <a:xfrm>
            <a:off x="6541484" y="2236214"/>
            <a:ext cx="214314" cy="1588"/>
          </a:xfrm>
          <a:prstGeom prst="straightConnector1">
            <a:avLst/>
          </a:prstGeom>
          <a:ln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/>
          <p:nvPr/>
        </p:nvCxnSpPr>
        <p:spPr>
          <a:xfrm>
            <a:off x="7613054" y="2521966"/>
            <a:ext cx="357190" cy="1588"/>
          </a:xfrm>
          <a:prstGeom prst="straightConnector1">
            <a:avLst/>
          </a:prstGeom>
          <a:ln>
            <a:headEnd type="stealth" w="lg" len="lg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60" name="Picture 2" descr="D:\Icons\Icon Experience Library\Net and Security\plain\mail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040890" y="2521966"/>
            <a:ext cx="571504" cy="571504"/>
          </a:xfrm>
          <a:prstGeom prst="rect">
            <a:avLst/>
          </a:prstGeom>
          <a:noFill/>
        </p:spPr>
      </p:pic>
      <p:cxnSp>
        <p:nvCxnSpPr>
          <p:cNvPr id="64" name="Connecteur droit avec flèche 63"/>
          <p:cNvCxnSpPr>
            <a:stCxn id="60" idx="1"/>
            <a:endCxn id="22" idx="3"/>
          </p:cNvCxnSpPr>
          <p:nvPr/>
        </p:nvCxnSpPr>
        <p:spPr>
          <a:xfrm rot="10800000">
            <a:off x="1619118" y="2807718"/>
            <a:ext cx="421772" cy="1588"/>
          </a:xfrm>
          <a:prstGeom prst="straightConnector1">
            <a:avLst/>
          </a:prstGeom>
          <a:ln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7" name="Connecteur droit avec flèche 66"/>
          <p:cNvCxnSpPr/>
          <p:nvPr/>
        </p:nvCxnSpPr>
        <p:spPr>
          <a:xfrm flipH="1">
            <a:off x="5755666" y="2807718"/>
            <a:ext cx="214314" cy="1588"/>
          </a:xfrm>
          <a:prstGeom prst="straightConnector1">
            <a:avLst/>
          </a:prstGeom>
          <a:ln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68" name="Picture 2" descr="D:\Icons\Icon Experience Library\Net and Security\plain\mail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969980" y="2521966"/>
            <a:ext cx="571504" cy="571504"/>
          </a:xfrm>
          <a:prstGeom prst="rect">
            <a:avLst/>
          </a:prstGeom>
          <a:noFill/>
        </p:spPr>
      </p:pic>
      <p:cxnSp>
        <p:nvCxnSpPr>
          <p:cNvPr id="69" name="Connecteur droit avec flèche 68"/>
          <p:cNvCxnSpPr/>
          <p:nvPr/>
        </p:nvCxnSpPr>
        <p:spPr>
          <a:xfrm flipH="1">
            <a:off x="6541484" y="2807718"/>
            <a:ext cx="214314" cy="1588"/>
          </a:xfrm>
          <a:prstGeom prst="straightConnector1">
            <a:avLst/>
          </a:prstGeom>
          <a:ln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70" name="Picture 2" descr="D:\Icons\Icon Experience Library\Net and Security\plain\mail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040890" y="3450660"/>
            <a:ext cx="571504" cy="571504"/>
          </a:xfrm>
          <a:prstGeom prst="rect">
            <a:avLst/>
          </a:prstGeom>
          <a:noFill/>
        </p:spPr>
      </p:pic>
      <p:sp>
        <p:nvSpPr>
          <p:cNvPr id="71" name="ZoneTexte 70"/>
          <p:cNvSpPr txBox="1"/>
          <p:nvPr/>
        </p:nvSpPr>
        <p:spPr>
          <a:xfrm>
            <a:off x="2398080" y="3307784"/>
            <a:ext cx="12377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4A507C"/>
                </a:solidFill>
              </a:rPr>
              <a:t>HTTP POST </a:t>
            </a:r>
            <a:endParaRPr lang="fr-FR" sz="1400" b="1" dirty="0">
              <a:solidFill>
                <a:srgbClr val="4A507C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398212" y="3593536"/>
            <a:ext cx="928694" cy="28575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URL 1</a:t>
            </a:r>
            <a:endParaRPr lang="fr-FR" dirty="0"/>
          </a:p>
        </p:txBody>
      </p:sp>
      <p:cxnSp>
        <p:nvCxnSpPr>
          <p:cNvPr id="73" name="Connecteur droit avec flèche 72"/>
          <p:cNvCxnSpPr>
            <a:stCxn id="78" idx="3"/>
            <a:endCxn id="70" idx="1"/>
          </p:cNvCxnSpPr>
          <p:nvPr/>
        </p:nvCxnSpPr>
        <p:spPr>
          <a:xfrm>
            <a:off x="1619118" y="3736412"/>
            <a:ext cx="421772" cy="1588"/>
          </a:xfrm>
          <a:prstGeom prst="straightConnector1">
            <a:avLst/>
          </a:prstGeom>
          <a:ln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4" name="Connecteur droit avec flèche 73"/>
          <p:cNvCxnSpPr>
            <a:stCxn id="72" idx="3"/>
          </p:cNvCxnSpPr>
          <p:nvPr/>
        </p:nvCxnSpPr>
        <p:spPr>
          <a:xfrm>
            <a:off x="4326906" y="3736412"/>
            <a:ext cx="571504" cy="1588"/>
          </a:xfrm>
          <a:prstGeom prst="straightConnector1">
            <a:avLst/>
          </a:prstGeom>
          <a:ln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5" name="Connecteur droit avec flèche 74"/>
          <p:cNvCxnSpPr>
            <a:endCxn id="83" idx="3"/>
          </p:cNvCxnSpPr>
          <p:nvPr/>
        </p:nvCxnSpPr>
        <p:spPr>
          <a:xfrm rot="10800000">
            <a:off x="2612394" y="4307916"/>
            <a:ext cx="2286016" cy="1588"/>
          </a:xfrm>
          <a:prstGeom prst="straightConnector1">
            <a:avLst/>
          </a:prstGeom>
          <a:ln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683568" y="4093602"/>
            <a:ext cx="935550" cy="42862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Réponse</a:t>
            </a:r>
            <a:br>
              <a:rPr lang="fr-FR" sz="1400" dirty="0" smtClean="0"/>
            </a:br>
            <a:r>
              <a:rPr lang="fr-FR" sz="1400" dirty="0" smtClean="0"/>
              <a:t>(doc XML)</a:t>
            </a:r>
            <a:endParaRPr lang="fr-FR" sz="1400" dirty="0"/>
          </a:p>
        </p:txBody>
      </p:sp>
      <p:sp>
        <p:nvSpPr>
          <p:cNvPr id="77" name="ZoneTexte 76"/>
          <p:cNvSpPr txBox="1"/>
          <p:nvPr/>
        </p:nvSpPr>
        <p:spPr>
          <a:xfrm>
            <a:off x="3041022" y="4307916"/>
            <a:ext cx="14189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4A507C"/>
                </a:solidFill>
              </a:rPr>
              <a:t>Réponse HTTP</a:t>
            </a:r>
            <a:endParaRPr lang="fr-FR" sz="1400" dirty="0">
              <a:solidFill>
                <a:srgbClr val="4A507C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83568" y="3522098"/>
            <a:ext cx="935550" cy="42862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Requête</a:t>
            </a:r>
            <a:br>
              <a:rPr lang="fr-FR" sz="1400" dirty="0" smtClean="0"/>
            </a:br>
            <a:r>
              <a:rPr lang="fr-FR" sz="1400" dirty="0" smtClean="0"/>
              <a:t>(doc XML)</a:t>
            </a:r>
            <a:endParaRPr lang="fr-FR" sz="1400" dirty="0"/>
          </a:p>
        </p:txBody>
      </p:sp>
      <p:cxnSp>
        <p:nvCxnSpPr>
          <p:cNvPr id="79" name="Connecteur droit avec flèche 78"/>
          <p:cNvCxnSpPr>
            <a:stCxn id="70" idx="3"/>
            <a:endCxn id="72" idx="1"/>
          </p:cNvCxnSpPr>
          <p:nvPr/>
        </p:nvCxnSpPr>
        <p:spPr>
          <a:xfrm>
            <a:off x="2612394" y="3736412"/>
            <a:ext cx="785818" cy="1588"/>
          </a:xfrm>
          <a:prstGeom prst="straightConnector1">
            <a:avLst/>
          </a:prstGeom>
          <a:ln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0" name="Connecteur droit avec flèche 79"/>
          <p:cNvCxnSpPr>
            <a:endCxn id="81" idx="1"/>
          </p:cNvCxnSpPr>
          <p:nvPr/>
        </p:nvCxnSpPr>
        <p:spPr>
          <a:xfrm>
            <a:off x="5755666" y="3736412"/>
            <a:ext cx="214314" cy="1588"/>
          </a:xfrm>
          <a:prstGeom prst="straightConnector1">
            <a:avLst/>
          </a:prstGeom>
          <a:ln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81" name="Picture 2" descr="D:\Icons\Icon Experience Library\Net and Security\plain\mail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969980" y="3450660"/>
            <a:ext cx="571504" cy="571504"/>
          </a:xfrm>
          <a:prstGeom prst="rect">
            <a:avLst/>
          </a:prstGeom>
          <a:noFill/>
        </p:spPr>
      </p:pic>
      <p:cxnSp>
        <p:nvCxnSpPr>
          <p:cNvPr id="82" name="Connecteur droit avec flèche 81"/>
          <p:cNvCxnSpPr>
            <a:stCxn id="81" idx="3"/>
          </p:cNvCxnSpPr>
          <p:nvPr/>
        </p:nvCxnSpPr>
        <p:spPr>
          <a:xfrm>
            <a:off x="6541484" y="3736412"/>
            <a:ext cx="214314" cy="1588"/>
          </a:xfrm>
          <a:prstGeom prst="straightConnector1">
            <a:avLst/>
          </a:prstGeom>
          <a:ln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83" name="Picture 2" descr="D:\Icons\Icon Experience Library\Net and Security\plain\mail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040890" y="4022164"/>
            <a:ext cx="571504" cy="571504"/>
          </a:xfrm>
          <a:prstGeom prst="rect">
            <a:avLst/>
          </a:prstGeom>
          <a:noFill/>
        </p:spPr>
      </p:pic>
      <p:cxnSp>
        <p:nvCxnSpPr>
          <p:cNvPr id="84" name="Connecteur droit avec flèche 83"/>
          <p:cNvCxnSpPr>
            <a:stCxn id="83" idx="1"/>
            <a:endCxn id="76" idx="3"/>
          </p:cNvCxnSpPr>
          <p:nvPr/>
        </p:nvCxnSpPr>
        <p:spPr>
          <a:xfrm rot="10800000">
            <a:off x="1619118" y="4307916"/>
            <a:ext cx="421772" cy="1588"/>
          </a:xfrm>
          <a:prstGeom prst="straightConnector1">
            <a:avLst/>
          </a:prstGeom>
          <a:ln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5" name="Connecteur droit avec flèche 84"/>
          <p:cNvCxnSpPr/>
          <p:nvPr/>
        </p:nvCxnSpPr>
        <p:spPr>
          <a:xfrm flipH="1">
            <a:off x="5755666" y="4307916"/>
            <a:ext cx="214314" cy="1588"/>
          </a:xfrm>
          <a:prstGeom prst="straightConnector1">
            <a:avLst/>
          </a:prstGeom>
          <a:ln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86" name="Picture 2" descr="D:\Icons\Icon Experience Library\Net and Security\plain\mail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969980" y="4022164"/>
            <a:ext cx="571504" cy="571504"/>
          </a:xfrm>
          <a:prstGeom prst="rect">
            <a:avLst/>
          </a:prstGeom>
          <a:noFill/>
        </p:spPr>
      </p:pic>
      <p:cxnSp>
        <p:nvCxnSpPr>
          <p:cNvPr id="87" name="Connecteur droit avec flèche 86"/>
          <p:cNvCxnSpPr/>
          <p:nvPr/>
        </p:nvCxnSpPr>
        <p:spPr>
          <a:xfrm flipH="1">
            <a:off x="6541484" y="4307916"/>
            <a:ext cx="214314" cy="1588"/>
          </a:xfrm>
          <a:prstGeom prst="straightConnector1">
            <a:avLst/>
          </a:prstGeom>
          <a:ln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88" name="Picture 2" descr="D:\Icons\Icon Experience Library\Net and Security\plain\mail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040890" y="4950858"/>
            <a:ext cx="571504" cy="571504"/>
          </a:xfrm>
          <a:prstGeom prst="rect">
            <a:avLst/>
          </a:prstGeom>
          <a:noFill/>
        </p:spPr>
      </p:pic>
      <p:sp>
        <p:nvSpPr>
          <p:cNvPr id="89" name="ZoneTexte 88"/>
          <p:cNvSpPr txBox="1"/>
          <p:nvPr/>
        </p:nvSpPr>
        <p:spPr>
          <a:xfrm>
            <a:off x="2398080" y="4807982"/>
            <a:ext cx="12377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4A507C"/>
                </a:solidFill>
              </a:rPr>
              <a:t>HTTP POST </a:t>
            </a:r>
            <a:endParaRPr lang="fr-FR" sz="1400" b="1" dirty="0">
              <a:solidFill>
                <a:srgbClr val="4A507C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3398212" y="5093734"/>
            <a:ext cx="928694" cy="28575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URL 1</a:t>
            </a:r>
            <a:endParaRPr lang="fr-FR" dirty="0"/>
          </a:p>
        </p:txBody>
      </p:sp>
      <p:cxnSp>
        <p:nvCxnSpPr>
          <p:cNvPr id="91" name="Connecteur droit avec flèche 90"/>
          <p:cNvCxnSpPr>
            <a:stCxn id="96" idx="3"/>
            <a:endCxn id="88" idx="1"/>
          </p:cNvCxnSpPr>
          <p:nvPr/>
        </p:nvCxnSpPr>
        <p:spPr>
          <a:xfrm>
            <a:off x="1619118" y="5236610"/>
            <a:ext cx="421772" cy="1588"/>
          </a:xfrm>
          <a:prstGeom prst="straightConnector1">
            <a:avLst/>
          </a:prstGeom>
          <a:ln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2" name="Connecteur droit avec flèche 91"/>
          <p:cNvCxnSpPr>
            <a:stCxn id="90" idx="3"/>
          </p:cNvCxnSpPr>
          <p:nvPr/>
        </p:nvCxnSpPr>
        <p:spPr>
          <a:xfrm>
            <a:off x="4326906" y="5236610"/>
            <a:ext cx="571504" cy="1588"/>
          </a:xfrm>
          <a:prstGeom prst="straightConnector1">
            <a:avLst/>
          </a:prstGeom>
          <a:ln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3" name="Connecteur droit avec flèche 92"/>
          <p:cNvCxnSpPr>
            <a:endCxn id="101" idx="3"/>
          </p:cNvCxnSpPr>
          <p:nvPr/>
        </p:nvCxnSpPr>
        <p:spPr>
          <a:xfrm rot="10800000">
            <a:off x="2612394" y="5808114"/>
            <a:ext cx="2286016" cy="1588"/>
          </a:xfrm>
          <a:prstGeom prst="straightConnector1">
            <a:avLst/>
          </a:prstGeom>
          <a:ln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683568" y="5593800"/>
            <a:ext cx="935550" cy="42862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Réponse</a:t>
            </a:r>
            <a:br>
              <a:rPr lang="fr-FR" sz="1400" dirty="0" smtClean="0"/>
            </a:br>
            <a:r>
              <a:rPr lang="fr-FR" sz="1400" dirty="0" smtClean="0"/>
              <a:t>(doc XML)</a:t>
            </a:r>
            <a:endParaRPr lang="fr-FR" sz="1400" dirty="0"/>
          </a:p>
        </p:txBody>
      </p:sp>
      <p:sp>
        <p:nvSpPr>
          <p:cNvPr id="95" name="ZoneTexte 94"/>
          <p:cNvSpPr txBox="1"/>
          <p:nvPr/>
        </p:nvSpPr>
        <p:spPr>
          <a:xfrm>
            <a:off x="3041022" y="5808114"/>
            <a:ext cx="14189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4A507C"/>
                </a:solidFill>
              </a:rPr>
              <a:t>Réponse HTTP</a:t>
            </a:r>
            <a:endParaRPr lang="fr-FR" sz="1400" dirty="0">
              <a:solidFill>
                <a:srgbClr val="4A507C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683568" y="5022296"/>
            <a:ext cx="935550" cy="42862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Requête</a:t>
            </a:r>
            <a:br>
              <a:rPr lang="fr-FR" sz="1400" dirty="0" smtClean="0"/>
            </a:br>
            <a:r>
              <a:rPr lang="fr-FR" sz="1400" dirty="0" smtClean="0"/>
              <a:t>(doc XML)</a:t>
            </a:r>
            <a:endParaRPr lang="fr-FR" sz="1400" dirty="0"/>
          </a:p>
        </p:txBody>
      </p:sp>
      <p:cxnSp>
        <p:nvCxnSpPr>
          <p:cNvPr id="97" name="Connecteur droit avec flèche 96"/>
          <p:cNvCxnSpPr>
            <a:stCxn id="88" idx="3"/>
            <a:endCxn id="90" idx="1"/>
          </p:cNvCxnSpPr>
          <p:nvPr/>
        </p:nvCxnSpPr>
        <p:spPr>
          <a:xfrm>
            <a:off x="2612394" y="5236610"/>
            <a:ext cx="785818" cy="1588"/>
          </a:xfrm>
          <a:prstGeom prst="straightConnector1">
            <a:avLst/>
          </a:prstGeom>
          <a:ln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8" name="Connecteur droit avec flèche 97"/>
          <p:cNvCxnSpPr>
            <a:endCxn id="99" idx="1"/>
          </p:cNvCxnSpPr>
          <p:nvPr/>
        </p:nvCxnSpPr>
        <p:spPr>
          <a:xfrm>
            <a:off x="5755666" y="5236610"/>
            <a:ext cx="214314" cy="1588"/>
          </a:xfrm>
          <a:prstGeom prst="straightConnector1">
            <a:avLst/>
          </a:prstGeom>
          <a:ln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99" name="Picture 2" descr="D:\Icons\Icon Experience Library\Net and Security\plain\mail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969980" y="4950858"/>
            <a:ext cx="571504" cy="571504"/>
          </a:xfrm>
          <a:prstGeom prst="rect">
            <a:avLst/>
          </a:prstGeom>
          <a:noFill/>
        </p:spPr>
      </p:pic>
      <p:cxnSp>
        <p:nvCxnSpPr>
          <p:cNvPr id="100" name="Connecteur droit avec flèche 99"/>
          <p:cNvCxnSpPr>
            <a:stCxn id="99" idx="3"/>
          </p:cNvCxnSpPr>
          <p:nvPr/>
        </p:nvCxnSpPr>
        <p:spPr>
          <a:xfrm>
            <a:off x="6541484" y="5236610"/>
            <a:ext cx="214314" cy="1588"/>
          </a:xfrm>
          <a:prstGeom prst="straightConnector1">
            <a:avLst/>
          </a:prstGeom>
          <a:ln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101" name="Picture 2" descr="D:\Icons\Icon Experience Library\Net and Security\plain\mail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040890" y="5522362"/>
            <a:ext cx="571504" cy="571504"/>
          </a:xfrm>
          <a:prstGeom prst="rect">
            <a:avLst/>
          </a:prstGeom>
          <a:noFill/>
        </p:spPr>
      </p:pic>
      <p:cxnSp>
        <p:nvCxnSpPr>
          <p:cNvPr id="102" name="Connecteur droit avec flèche 101"/>
          <p:cNvCxnSpPr>
            <a:stCxn id="101" idx="1"/>
            <a:endCxn id="94" idx="3"/>
          </p:cNvCxnSpPr>
          <p:nvPr/>
        </p:nvCxnSpPr>
        <p:spPr>
          <a:xfrm rot="10800000">
            <a:off x="1619118" y="5808114"/>
            <a:ext cx="421772" cy="1588"/>
          </a:xfrm>
          <a:prstGeom prst="straightConnector1">
            <a:avLst/>
          </a:prstGeom>
          <a:ln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3" name="Connecteur droit avec flèche 102"/>
          <p:cNvCxnSpPr/>
          <p:nvPr/>
        </p:nvCxnSpPr>
        <p:spPr>
          <a:xfrm flipH="1">
            <a:off x="5755666" y="5808114"/>
            <a:ext cx="214314" cy="1588"/>
          </a:xfrm>
          <a:prstGeom prst="straightConnector1">
            <a:avLst/>
          </a:prstGeom>
          <a:ln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104" name="Picture 2" descr="D:\Icons\Icon Experience Library\Net and Security\plain\mail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969980" y="5522362"/>
            <a:ext cx="571504" cy="571504"/>
          </a:xfrm>
          <a:prstGeom prst="rect">
            <a:avLst/>
          </a:prstGeom>
          <a:noFill/>
        </p:spPr>
      </p:pic>
      <p:cxnSp>
        <p:nvCxnSpPr>
          <p:cNvPr id="105" name="Connecteur droit avec flèche 104"/>
          <p:cNvCxnSpPr/>
          <p:nvPr/>
        </p:nvCxnSpPr>
        <p:spPr>
          <a:xfrm flipH="1">
            <a:off x="6541484" y="5808114"/>
            <a:ext cx="214314" cy="1588"/>
          </a:xfrm>
          <a:prstGeom prst="straightConnector1">
            <a:avLst/>
          </a:prstGeom>
          <a:ln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8" name="Connecteur droit avec flèche 107"/>
          <p:cNvCxnSpPr/>
          <p:nvPr/>
        </p:nvCxnSpPr>
        <p:spPr>
          <a:xfrm>
            <a:off x="7613054" y="4022164"/>
            <a:ext cx="357190" cy="1588"/>
          </a:xfrm>
          <a:prstGeom prst="straightConnector1">
            <a:avLst/>
          </a:prstGeom>
          <a:ln>
            <a:headEnd type="stealth" w="lg" len="lg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9" name="Connecteur droit avec flèche 108"/>
          <p:cNvCxnSpPr/>
          <p:nvPr/>
        </p:nvCxnSpPr>
        <p:spPr>
          <a:xfrm>
            <a:off x="7613054" y="5593800"/>
            <a:ext cx="357190" cy="1588"/>
          </a:xfrm>
          <a:prstGeom prst="straightConnector1">
            <a:avLst/>
          </a:prstGeom>
          <a:ln>
            <a:headEnd type="stealth" w="lg" len="lg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0816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5"/>
          <p:cNvSpPr>
            <a:spLocks noGrp="1" noChangeArrowheads="1"/>
          </p:cNvSpPr>
          <p:nvPr>
            <p:ph type="title"/>
          </p:nvPr>
        </p:nvSpPr>
        <p:spPr>
          <a:xfrm>
            <a:off x="169168" y="274638"/>
            <a:ext cx="7643192" cy="939800"/>
          </a:xfrm>
        </p:spPr>
        <p:txBody>
          <a:bodyPr/>
          <a:lstStyle/>
          <a:p>
            <a:r>
              <a:rPr lang="en-GB" dirty="0" smtClean="0"/>
              <a:t>Cycle de Vie WSOA : </a:t>
            </a:r>
            <a:r>
              <a:rPr lang="en-GB" dirty="0" err="1" smtClean="0"/>
              <a:t>une</a:t>
            </a:r>
            <a:r>
              <a:rPr lang="en-GB" dirty="0" smtClean="0"/>
              <a:t> </a:t>
            </a:r>
            <a:r>
              <a:rPr lang="en-GB" dirty="0" err="1" smtClean="0"/>
              <a:t>représentation</a:t>
            </a:r>
            <a:r>
              <a:rPr lang="en-GB" dirty="0" smtClean="0"/>
              <a:t> </a:t>
            </a:r>
            <a:r>
              <a:rPr lang="en-GB" dirty="0" err="1" smtClean="0"/>
              <a:t>explicite</a:t>
            </a:r>
            <a:r>
              <a:rPr lang="en-GB" dirty="0" smtClean="0"/>
              <a:t> du Service </a:t>
            </a:r>
          </a:p>
        </p:txBody>
      </p:sp>
      <p:sp>
        <p:nvSpPr>
          <p:cNvPr id="17411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457200" y="1785938"/>
            <a:ext cx="8229600" cy="4500562"/>
          </a:xfrm>
        </p:spPr>
        <p:txBody>
          <a:bodyPr/>
          <a:lstStyle/>
          <a:p>
            <a:r>
              <a:rPr lang="fr-FR" sz="2000" dirty="0" smtClean="0"/>
              <a:t>Etape 1 : </a:t>
            </a:r>
            <a:r>
              <a:rPr lang="fr-FR" sz="2000" dirty="0" smtClean="0">
                <a:solidFill>
                  <a:srgbClr val="FFC000"/>
                </a:solidFill>
              </a:rPr>
              <a:t>Déploiement</a:t>
            </a:r>
            <a:r>
              <a:rPr lang="fr-FR" sz="2000" dirty="0" smtClean="0"/>
              <a:t> du service Web</a:t>
            </a:r>
          </a:p>
          <a:p>
            <a:pPr lvl="1"/>
            <a:r>
              <a:rPr lang="fr-FR" dirty="0" smtClean="0"/>
              <a:t>Dépendant de la plate-forme </a:t>
            </a:r>
          </a:p>
          <a:p>
            <a:endParaRPr lang="fr-FR" sz="2000" dirty="0" smtClean="0"/>
          </a:p>
          <a:p>
            <a:r>
              <a:rPr lang="fr-FR" sz="2000" dirty="0" smtClean="0"/>
              <a:t>Etape 2 : </a:t>
            </a:r>
            <a:r>
              <a:rPr lang="fr-FR" sz="2000" dirty="0" smtClean="0">
                <a:solidFill>
                  <a:srgbClr val="FF0000"/>
                </a:solidFill>
              </a:rPr>
              <a:t>Enregistrement</a:t>
            </a:r>
            <a:r>
              <a:rPr lang="fr-FR" sz="2000" dirty="0" smtClean="0"/>
              <a:t> du service Web</a:t>
            </a:r>
          </a:p>
          <a:p>
            <a:pPr lvl="1"/>
            <a:r>
              <a:rPr lang="fr-FR" dirty="0" smtClean="0">
                <a:solidFill>
                  <a:srgbClr val="FF0000"/>
                </a:solidFill>
              </a:rPr>
              <a:t>WSDL : description du service </a:t>
            </a:r>
          </a:p>
          <a:p>
            <a:pPr lvl="1"/>
            <a:r>
              <a:rPr lang="fr-FR" dirty="0" smtClean="0">
                <a:solidFill>
                  <a:srgbClr val="FF0000"/>
                </a:solidFill>
              </a:rPr>
              <a:t>Cf. WS-* www.w3c.org</a:t>
            </a:r>
          </a:p>
          <a:p>
            <a:endParaRPr lang="fr-FR" sz="2000" dirty="0" smtClean="0"/>
          </a:p>
          <a:p>
            <a:r>
              <a:rPr lang="fr-FR" sz="2000" dirty="0" smtClean="0"/>
              <a:t>Etape 3 : </a:t>
            </a:r>
            <a:r>
              <a:rPr lang="fr-FR" sz="2000" dirty="0" smtClean="0">
                <a:solidFill>
                  <a:srgbClr val="FFC000"/>
                </a:solidFill>
              </a:rPr>
              <a:t>Découverte</a:t>
            </a:r>
            <a:r>
              <a:rPr lang="fr-FR" sz="2000" dirty="0" smtClean="0"/>
              <a:t> du service Web </a:t>
            </a:r>
          </a:p>
          <a:p>
            <a:pPr marL="742950" lvl="2" indent="-342900"/>
            <a:r>
              <a:rPr lang="fr-FR" dirty="0" smtClean="0"/>
              <a:t>Référentiels : DISCO (local), UDDI (global)</a:t>
            </a:r>
          </a:p>
          <a:p>
            <a:endParaRPr lang="fr-FR" sz="2000" dirty="0" smtClean="0"/>
          </a:p>
          <a:p>
            <a:r>
              <a:rPr lang="fr-FR" sz="2000" dirty="0" smtClean="0"/>
              <a:t>Etape 4 : </a:t>
            </a:r>
            <a:r>
              <a:rPr lang="fr-FR" sz="2000" dirty="0" smtClean="0">
                <a:solidFill>
                  <a:srgbClr val="00B050"/>
                </a:solidFill>
              </a:rPr>
              <a:t>Invocation </a:t>
            </a:r>
            <a:r>
              <a:rPr lang="fr-FR" sz="2000" dirty="0" smtClean="0"/>
              <a:t>du service Web par le client</a:t>
            </a:r>
          </a:p>
          <a:p>
            <a:pPr lvl="1"/>
            <a:r>
              <a:rPr lang="fr-FR" dirty="0" smtClean="0">
                <a:solidFill>
                  <a:srgbClr val="00B050"/>
                </a:solidFill>
              </a:rPr>
              <a:t>WS-SOAP (Cf. WS-* www.w3c.org)</a:t>
            </a:r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2013-2014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Application Réparties  – SI4   Jean-Yves tigli - tigli@polytech.unice.fr - www.tigli.fr</a:t>
            </a:r>
            <a:endParaRPr lang="fr-FR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22D3F8-951E-4051-9A96-59386735295E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pic>
        <p:nvPicPr>
          <p:cNvPr id="17415" name="Picture 5" descr="Webservic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34050" y="2060575"/>
            <a:ext cx="3248025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7713</TotalTime>
  <Words>1841</Words>
  <Application>Microsoft Office PowerPoint</Application>
  <PresentationFormat>Affichage à l'écran (4:3)</PresentationFormat>
  <Paragraphs>497</Paragraphs>
  <Slides>24</Slides>
  <Notes>19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24</vt:i4>
      </vt:variant>
    </vt:vector>
  </HeadingPairs>
  <TitlesOfParts>
    <vt:vector size="26" baseType="lpstr">
      <vt:lpstr>Thème Office</vt:lpstr>
      <vt:lpstr>Conception personnalisée</vt:lpstr>
      <vt:lpstr>Services et Web Serices, modèles et implémentations  4 cours / 4 TDs</vt:lpstr>
      <vt:lpstr>Rappel : du H2M au M2M</vt:lpstr>
      <vt:lpstr>Rappel : du H2M au M2M</vt:lpstr>
      <vt:lpstr>M2M : Les Protocoles d’échange</vt:lpstr>
      <vt:lpstr>M2M : Protocole d’échange REST/JSON</vt:lpstr>
      <vt:lpstr>M2M : Protocole d’échange SOAP </vt:lpstr>
      <vt:lpstr>Rappel : REST pour une approche ROA</vt:lpstr>
      <vt:lpstr>Rappel : SOAP pour une approche SOA</vt:lpstr>
      <vt:lpstr>Cycle de Vie WSOA : une représentation explicite du Service </vt:lpstr>
      <vt:lpstr>Cycle de Vie WSOA : une représentation explicite du Service </vt:lpstr>
      <vt:lpstr>Pour mémoire : Pile Protocolaire des Services Logiciels issus du Web</vt:lpstr>
      <vt:lpstr>Description de Service WS-SOAP</vt:lpstr>
      <vt:lpstr>WSDL</vt:lpstr>
      <vt:lpstr>WSDL 1.1</vt:lpstr>
      <vt:lpstr>Schéma de WSDL 1.1</vt:lpstr>
      <vt:lpstr>Élément &lt;types&gt;</vt:lpstr>
      <vt:lpstr>Élément &lt;message&gt;</vt:lpstr>
      <vt:lpstr>Élément &lt;porttype&gt;</vt:lpstr>
      <vt:lpstr>Exemple &lt;porttype&gt;</vt:lpstr>
      <vt:lpstr>Élément &lt;binding&gt;</vt:lpstr>
      <vt:lpstr>Élément &lt;binding&gt;</vt:lpstr>
      <vt:lpstr>Élément &lt;service&gt;</vt:lpstr>
      <vt:lpstr>Il existe aussi un Langage de Description de Services REST</vt:lpstr>
      <vt:lpstr>LE TD d’aujourd’hui sur REST/JSON</vt:lpstr>
    </vt:vector>
  </TitlesOfParts>
  <Company>INRIA Sophia Antipolis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Jean-Yves Tigli</dc:creator>
  <cp:lastModifiedBy>tigli</cp:lastModifiedBy>
  <cp:revision>662</cp:revision>
  <dcterms:created xsi:type="dcterms:W3CDTF">2009-11-25T19:00:06Z</dcterms:created>
  <dcterms:modified xsi:type="dcterms:W3CDTF">2014-03-10T06:31:18Z</dcterms:modified>
</cp:coreProperties>
</file>