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26"/>
  </p:notesMasterIdLst>
  <p:handoutMasterIdLst>
    <p:handoutMasterId r:id="rId127"/>
  </p:handoutMasterIdLst>
  <p:sldIdLst>
    <p:sldId id="350" r:id="rId2"/>
    <p:sldId id="764" r:id="rId3"/>
    <p:sldId id="765" r:id="rId4"/>
    <p:sldId id="766" r:id="rId5"/>
    <p:sldId id="767" r:id="rId6"/>
    <p:sldId id="768" r:id="rId7"/>
    <p:sldId id="769" r:id="rId8"/>
    <p:sldId id="770" r:id="rId9"/>
    <p:sldId id="771" r:id="rId10"/>
    <p:sldId id="772" r:id="rId11"/>
    <p:sldId id="774" r:id="rId12"/>
    <p:sldId id="775" r:id="rId13"/>
    <p:sldId id="776" r:id="rId14"/>
    <p:sldId id="777" r:id="rId15"/>
    <p:sldId id="778" r:id="rId16"/>
    <p:sldId id="779" r:id="rId17"/>
    <p:sldId id="780" r:id="rId18"/>
    <p:sldId id="781" r:id="rId19"/>
    <p:sldId id="782" r:id="rId20"/>
    <p:sldId id="783" r:id="rId21"/>
    <p:sldId id="784" r:id="rId22"/>
    <p:sldId id="785" r:id="rId23"/>
    <p:sldId id="786" r:id="rId24"/>
    <p:sldId id="787" r:id="rId25"/>
    <p:sldId id="788" r:id="rId26"/>
    <p:sldId id="789" r:id="rId27"/>
    <p:sldId id="790" r:id="rId28"/>
    <p:sldId id="791" r:id="rId29"/>
    <p:sldId id="792" r:id="rId30"/>
    <p:sldId id="794" r:id="rId31"/>
    <p:sldId id="795" r:id="rId32"/>
    <p:sldId id="796" r:id="rId33"/>
    <p:sldId id="797" r:id="rId34"/>
    <p:sldId id="798" r:id="rId35"/>
    <p:sldId id="799" r:id="rId36"/>
    <p:sldId id="801" r:id="rId37"/>
    <p:sldId id="815" r:id="rId38"/>
    <p:sldId id="816" r:id="rId39"/>
    <p:sldId id="817" r:id="rId40"/>
    <p:sldId id="823" r:id="rId41"/>
    <p:sldId id="818" r:id="rId42"/>
    <p:sldId id="819" r:id="rId43"/>
    <p:sldId id="820" r:id="rId44"/>
    <p:sldId id="824" r:id="rId45"/>
    <p:sldId id="362" r:id="rId46"/>
    <p:sldId id="754" r:id="rId47"/>
    <p:sldId id="556" r:id="rId48"/>
    <p:sldId id="753" r:id="rId49"/>
    <p:sldId id="558" r:id="rId50"/>
    <p:sldId id="363" r:id="rId51"/>
    <p:sldId id="561" r:id="rId52"/>
    <p:sldId id="560" r:id="rId53"/>
    <p:sldId id="563" r:id="rId54"/>
    <p:sldId id="586" r:id="rId55"/>
    <p:sldId id="583" r:id="rId56"/>
    <p:sldId id="585" r:id="rId57"/>
    <p:sldId id="588" r:id="rId58"/>
    <p:sldId id="755" r:id="rId59"/>
    <p:sldId id="590" r:id="rId60"/>
    <p:sldId id="747" r:id="rId61"/>
    <p:sldId id="821" r:id="rId62"/>
    <p:sldId id="748" r:id="rId63"/>
    <p:sldId id="599" r:id="rId64"/>
    <p:sldId id="734" r:id="rId65"/>
    <p:sldId id="822" r:id="rId66"/>
    <p:sldId id="608" r:id="rId67"/>
    <p:sldId id="613" r:id="rId68"/>
    <p:sldId id="617" r:id="rId69"/>
    <p:sldId id="566" r:id="rId70"/>
    <p:sldId id="622" r:id="rId71"/>
    <p:sldId id="623" r:id="rId72"/>
    <p:sldId id="624" r:id="rId73"/>
    <p:sldId id="625" r:id="rId74"/>
    <p:sldId id="737" r:id="rId75"/>
    <p:sldId id="626" r:id="rId76"/>
    <p:sldId id="756" r:id="rId77"/>
    <p:sldId id="570" r:id="rId78"/>
    <p:sldId id="573" r:id="rId79"/>
    <p:sldId id="738" r:id="rId80"/>
    <p:sldId id="739" r:id="rId81"/>
    <p:sldId id="649" r:id="rId82"/>
    <p:sldId id="651" r:id="rId83"/>
    <p:sldId id="627" r:id="rId84"/>
    <p:sldId id="757" r:id="rId85"/>
    <p:sldId id="758" r:id="rId86"/>
    <p:sldId id="658" r:id="rId87"/>
    <p:sldId id="743" r:id="rId88"/>
    <p:sldId id="750" r:id="rId89"/>
    <p:sldId id="656" r:id="rId90"/>
    <p:sldId id="659" r:id="rId91"/>
    <p:sldId id="666" r:id="rId92"/>
    <p:sldId id="744" r:id="rId93"/>
    <p:sldId id="751" r:id="rId94"/>
    <p:sldId id="687" r:id="rId95"/>
    <p:sldId id="688" r:id="rId96"/>
    <p:sldId id="689" r:id="rId97"/>
    <p:sldId id="690" r:id="rId98"/>
    <p:sldId id="691" r:id="rId99"/>
    <p:sldId id="692" r:id="rId100"/>
    <p:sldId id="693" r:id="rId101"/>
    <p:sldId id="694" r:id="rId102"/>
    <p:sldId id="752" r:id="rId103"/>
    <p:sldId id="695" r:id="rId104"/>
    <p:sldId id="696" r:id="rId105"/>
    <p:sldId id="697" r:id="rId106"/>
    <p:sldId id="698" r:id="rId107"/>
    <p:sldId id="699" r:id="rId108"/>
    <p:sldId id="700" r:id="rId109"/>
    <p:sldId id="759" r:id="rId110"/>
    <p:sldId id="701" r:id="rId111"/>
    <p:sldId id="707" r:id="rId112"/>
    <p:sldId id="715" r:id="rId113"/>
    <p:sldId id="714" r:id="rId114"/>
    <p:sldId id="708" r:id="rId115"/>
    <p:sldId id="760" r:id="rId116"/>
    <p:sldId id="761" r:id="rId117"/>
    <p:sldId id="711" r:id="rId118"/>
    <p:sldId id="712" r:id="rId119"/>
    <p:sldId id="716" r:id="rId120"/>
    <p:sldId id="721" r:id="rId121"/>
    <p:sldId id="722" r:id="rId122"/>
    <p:sldId id="723" r:id="rId123"/>
    <p:sldId id="762" r:id="rId124"/>
    <p:sldId id="763" r:id="rId125"/>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extLst>
    <p:ext uri="{EFAFB233-063F-42B5-8137-9DF3F51BA10A}">
      <p15:sldGuideLst xmlns:p15="http://schemas.microsoft.com/office/powerpoint/2012/main">
        <p15:guide id="1" orient="horz" pos="2880">
          <p15:clr>
            <a:srgbClr val="A4A3A4"/>
          </p15:clr>
        </p15:guide>
        <p15:guide id="2" pos="2448">
          <p15:clr>
            <a:srgbClr val="A4A3A4"/>
          </p15:clr>
        </p15:guide>
      </p15:sldGuideLst>
    </p:ext>
    <p:ext uri="{2D200454-40CA-4A62-9FC3-DE9A4176ACB9}">
      <p15:notesGuideLst xmlns:p15="http://schemas.microsoft.com/office/powerpoint/2012/main">
        <p15:guide id="1" orient="horz" pos="3222">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0F6FC6"/>
    <a:srgbClr val="0000FF"/>
    <a:srgbClr val="06FA1D"/>
    <a:srgbClr val="FF0066"/>
    <a:srgbClr val="FF9966"/>
    <a:srgbClr val="66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84050" autoAdjust="0"/>
  </p:normalViewPr>
  <p:slideViewPr>
    <p:cSldViewPr>
      <p:cViewPr varScale="1">
        <p:scale>
          <a:sx n="87" d="100"/>
          <a:sy n="87" d="100"/>
        </p:scale>
        <p:origin x="1224" y="62"/>
      </p:cViewPr>
      <p:guideLst>
        <p:guide orient="horz" pos="2880"/>
        <p:guide pos="2448"/>
      </p:guideLst>
    </p:cSldViewPr>
  </p:slideViewPr>
  <p:outlineViewPr>
    <p:cViewPr>
      <p:scale>
        <a:sx n="33" d="100"/>
        <a:sy n="33" d="100"/>
      </p:scale>
      <p:origin x="54" y="47772"/>
    </p:cViewPr>
    <p:sldLst>
      <p:sld r:id="rId1" collapse="1"/>
      <p:sld r:id="rId2" collapse="1"/>
      <p:sld r:id="rId3" collapse="1"/>
    </p:sldLst>
  </p:outlineViewPr>
  <p:notesTextViewPr>
    <p:cViewPr>
      <p:scale>
        <a:sx n="20" d="100"/>
        <a:sy n="20" d="100"/>
      </p:scale>
      <p:origin x="0" y="0"/>
    </p:cViewPr>
  </p:notesTextViewPr>
  <p:sorterViewPr>
    <p:cViewPr>
      <p:scale>
        <a:sx n="66" d="100"/>
        <a:sy n="66" d="100"/>
      </p:scale>
      <p:origin x="0" y="0"/>
    </p:cViewPr>
  </p:sorterViewPr>
  <p:notesViewPr>
    <p:cSldViewPr>
      <p:cViewPr>
        <p:scale>
          <a:sx n="50" d="100"/>
          <a:sy n="50" d="100"/>
        </p:scale>
        <p:origin x="-2922" y="-84"/>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_rels/viewProps.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slide" Target="slides/slide37.xml"/><Relationship Id="rId1"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1026"/>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8655" tIns="49327" rIns="98655" bIns="49327" numCol="1" anchor="t" anchorCtr="0" compatLnSpc="1">
            <a:prstTxWarp prst="textNoShape">
              <a:avLst/>
            </a:prstTxWarp>
          </a:bodyPr>
          <a:lstStyle>
            <a:lvl1pPr>
              <a:defRPr sz="1300">
                <a:latin typeface="Verdana" pitchFamily="34" charset="0"/>
                <a:cs typeface="Arial" charset="0"/>
              </a:defRPr>
            </a:lvl1pPr>
          </a:lstStyle>
          <a:p>
            <a:pPr>
              <a:defRPr/>
            </a:pPr>
            <a:endParaRPr lang="fr-FR"/>
          </a:p>
        </p:txBody>
      </p:sp>
      <p:sp>
        <p:nvSpPr>
          <p:cNvPr id="41987" name="Rectangle 1027"/>
          <p:cNvSpPr>
            <a:spLocks noGrp="1" noChangeArrowheads="1"/>
          </p:cNvSpPr>
          <p:nvPr>
            <p:ph type="dt" sz="quarter" idx="1"/>
          </p:nvPr>
        </p:nvSpPr>
        <p:spPr bwMode="auto">
          <a:xfrm>
            <a:off x="4022937" y="0"/>
            <a:ext cx="3076363" cy="511731"/>
          </a:xfrm>
          <a:prstGeom prst="rect">
            <a:avLst/>
          </a:prstGeom>
          <a:noFill/>
          <a:ln w="9525">
            <a:noFill/>
            <a:miter lim="800000"/>
            <a:headEnd/>
            <a:tailEnd/>
          </a:ln>
          <a:effectLst/>
        </p:spPr>
        <p:txBody>
          <a:bodyPr vert="horz" wrap="square" lIns="98655" tIns="49327" rIns="98655" bIns="49327" numCol="1" anchor="t" anchorCtr="0" compatLnSpc="1">
            <a:prstTxWarp prst="textNoShape">
              <a:avLst/>
            </a:prstTxWarp>
          </a:bodyPr>
          <a:lstStyle>
            <a:lvl1pPr algn="r">
              <a:defRPr sz="1300">
                <a:latin typeface="Verdana" pitchFamily="34" charset="0"/>
                <a:cs typeface="Arial" charset="0"/>
              </a:defRPr>
            </a:lvl1pPr>
          </a:lstStyle>
          <a:p>
            <a:pPr>
              <a:defRPr/>
            </a:pPr>
            <a:endParaRPr lang="fr-FR"/>
          </a:p>
        </p:txBody>
      </p:sp>
      <p:sp>
        <p:nvSpPr>
          <p:cNvPr id="41988" name="Rectangle 1028"/>
          <p:cNvSpPr>
            <a:spLocks noGrp="1" noChangeArrowheads="1"/>
          </p:cNvSpPr>
          <p:nvPr>
            <p:ph type="ftr" sz="quarter" idx="2"/>
          </p:nvPr>
        </p:nvSpPr>
        <p:spPr bwMode="auto">
          <a:xfrm>
            <a:off x="0" y="9722883"/>
            <a:ext cx="3076363" cy="511731"/>
          </a:xfrm>
          <a:prstGeom prst="rect">
            <a:avLst/>
          </a:prstGeom>
          <a:noFill/>
          <a:ln w="9525">
            <a:noFill/>
            <a:miter lim="800000"/>
            <a:headEnd/>
            <a:tailEnd/>
          </a:ln>
          <a:effectLst/>
        </p:spPr>
        <p:txBody>
          <a:bodyPr vert="horz" wrap="square" lIns="98655" tIns="49327" rIns="98655" bIns="49327" numCol="1" anchor="b" anchorCtr="0" compatLnSpc="1">
            <a:prstTxWarp prst="textNoShape">
              <a:avLst/>
            </a:prstTxWarp>
          </a:bodyPr>
          <a:lstStyle>
            <a:lvl1pPr>
              <a:defRPr sz="1300">
                <a:latin typeface="Verdana" pitchFamily="34" charset="0"/>
                <a:cs typeface="Arial" charset="0"/>
              </a:defRPr>
            </a:lvl1pPr>
          </a:lstStyle>
          <a:p>
            <a:pPr>
              <a:defRPr/>
            </a:pPr>
            <a:endParaRPr lang="fr-FR"/>
          </a:p>
        </p:txBody>
      </p:sp>
      <p:sp>
        <p:nvSpPr>
          <p:cNvPr id="41989" name="Rectangle 1029"/>
          <p:cNvSpPr>
            <a:spLocks noGrp="1" noChangeArrowheads="1"/>
          </p:cNvSpPr>
          <p:nvPr>
            <p:ph type="sldNum" sz="quarter" idx="3"/>
          </p:nvPr>
        </p:nvSpPr>
        <p:spPr bwMode="auto">
          <a:xfrm>
            <a:off x="4022937" y="9722883"/>
            <a:ext cx="3076363" cy="511731"/>
          </a:xfrm>
          <a:prstGeom prst="rect">
            <a:avLst/>
          </a:prstGeom>
          <a:noFill/>
          <a:ln w="9525">
            <a:noFill/>
            <a:miter lim="800000"/>
            <a:headEnd/>
            <a:tailEnd/>
          </a:ln>
          <a:effectLst/>
        </p:spPr>
        <p:txBody>
          <a:bodyPr vert="horz" wrap="square" lIns="98655" tIns="49327" rIns="98655" bIns="49327" numCol="1" anchor="b" anchorCtr="0" compatLnSpc="1">
            <a:prstTxWarp prst="textNoShape">
              <a:avLst/>
            </a:prstTxWarp>
          </a:bodyPr>
          <a:lstStyle>
            <a:lvl1pPr algn="r">
              <a:defRPr sz="1300">
                <a:latin typeface="Verdana" pitchFamily="34" charset="0"/>
                <a:cs typeface="Arial" charset="0"/>
              </a:defRPr>
            </a:lvl1pPr>
          </a:lstStyle>
          <a:p>
            <a:pPr>
              <a:defRPr/>
            </a:pPr>
            <a:fld id="{54E57D16-E5FE-4096-BCA4-2C72DCD79C8A}" type="slidenum">
              <a:rPr lang="fr-FR"/>
              <a:pPr>
                <a:defRPr/>
              </a:pPr>
              <a:t>‹N°›</a:t>
            </a:fld>
            <a:endParaRPr lang="fr-FR"/>
          </a:p>
        </p:txBody>
      </p:sp>
    </p:spTree>
    <p:extLst>
      <p:ext uri="{BB962C8B-B14F-4D97-AF65-F5344CB8AC3E}">
        <p14:creationId xmlns:p14="http://schemas.microsoft.com/office/powerpoint/2010/main" val="1628893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8655" tIns="49327" rIns="98655" bIns="49327" numCol="1" anchor="t" anchorCtr="0" compatLnSpc="1">
            <a:prstTxWarp prst="textNoShape">
              <a:avLst/>
            </a:prstTxWarp>
          </a:bodyPr>
          <a:lstStyle>
            <a:lvl1pPr>
              <a:defRPr sz="1300">
                <a:latin typeface="Verdana" pitchFamily="34" charset="0"/>
                <a:cs typeface="Arial" charset="0"/>
              </a:defRPr>
            </a:lvl1pPr>
          </a:lstStyle>
          <a:p>
            <a:pPr>
              <a:defRPr/>
            </a:pPr>
            <a:endParaRPr lang="fr-FR"/>
          </a:p>
        </p:txBody>
      </p:sp>
      <p:sp>
        <p:nvSpPr>
          <p:cNvPr id="34819" name="Rectangle 3"/>
          <p:cNvSpPr>
            <a:spLocks noGrp="1" noChangeArrowheads="1"/>
          </p:cNvSpPr>
          <p:nvPr>
            <p:ph type="dt" idx="1"/>
          </p:nvPr>
        </p:nvSpPr>
        <p:spPr bwMode="auto">
          <a:xfrm>
            <a:off x="4022937" y="0"/>
            <a:ext cx="3076363" cy="511731"/>
          </a:xfrm>
          <a:prstGeom prst="rect">
            <a:avLst/>
          </a:prstGeom>
          <a:noFill/>
          <a:ln w="9525">
            <a:noFill/>
            <a:miter lim="800000"/>
            <a:headEnd/>
            <a:tailEnd/>
          </a:ln>
          <a:effectLst/>
        </p:spPr>
        <p:txBody>
          <a:bodyPr vert="horz" wrap="square" lIns="98655" tIns="49327" rIns="98655" bIns="49327" numCol="1" anchor="t" anchorCtr="0" compatLnSpc="1">
            <a:prstTxWarp prst="textNoShape">
              <a:avLst/>
            </a:prstTxWarp>
          </a:bodyPr>
          <a:lstStyle>
            <a:lvl1pPr algn="r">
              <a:defRPr sz="1300">
                <a:latin typeface="Verdana" pitchFamily="34" charset="0"/>
                <a:cs typeface="Arial" charset="0"/>
              </a:defRPr>
            </a:lvl1pPr>
          </a:lstStyle>
          <a:p>
            <a:pPr>
              <a:defRPr/>
            </a:pPr>
            <a:endParaRPr lang="fr-FR"/>
          </a:p>
        </p:txBody>
      </p:sp>
      <p:sp>
        <p:nvSpPr>
          <p:cNvPr id="291844" name="Rectangle 4"/>
          <p:cNvSpPr>
            <a:spLocks noGrp="1" noRot="1" noChangeAspect="1" noChangeArrowheads="1" noTextEdit="1"/>
          </p:cNvSpPr>
          <p:nvPr>
            <p:ph type="sldImg" idx="2"/>
          </p:nvPr>
        </p:nvSpPr>
        <p:spPr bwMode="auto">
          <a:xfrm>
            <a:off x="993775" y="768350"/>
            <a:ext cx="5114925" cy="3836988"/>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46574" y="4861442"/>
            <a:ext cx="5206153" cy="4605576"/>
          </a:xfrm>
          <a:prstGeom prst="rect">
            <a:avLst/>
          </a:prstGeom>
          <a:noFill/>
          <a:ln w="9525">
            <a:noFill/>
            <a:miter lim="800000"/>
            <a:headEnd/>
            <a:tailEnd/>
          </a:ln>
          <a:effectLst/>
        </p:spPr>
        <p:txBody>
          <a:bodyPr vert="horz" wrap="square" lIns="98655" tIns="49327" rIns="98655" bIns="49327"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4822" name="Rectangle 6"/>
          <p:cNvSpPr>
            <a:spLocks noGrp="1" noChangeArrowheads="1"/>
          </p:cNvSpPr>
          <p:nvPr>
            <p:ph type="ftr" sz="quarter" idx="4"/>
          </p:nvPr>
        </p:nvSpPr>
        <p:spPr bwMode="auto">
          <a:xfrm>
            <a:off x="0" y="9722883"/>
            <a:ext cx="3076363" cy="511731"/>
          </a:xfrm>
          <a:prstGeom prst="rect">
            <a:avLst/>
          </a:prstGeom>
          <a:noFill/>
          <a:ln w="9525">
            <a:noFill/>
            <a:miter lim="800000"/>
            <a:headEnd/>
            <a:tailEnd/>
          </a:ln>
          <a:effectLst/>
        </p:spPr>
        <p:txBody>
          <a:bodyPr vert="horz" wrap="square" lIns="98655" tIns="49327" rIns="98655" bIns="49327" numCol="1" anchor="b" anchorCtr="0" compatLnSpc="1">
            <a:prstTxWarp prst="textNoShape">
              <a:avLst/>
            </a:prstTxWarp>
          </a:bodyPr>
          <a:lstStyle>
            <a:lvl1pPr>
              <a:defRPr sz="1300">
                <a:latin typeface="Verdana" pitchFamily="34" charset="0"/>
                <a:cs typeface="Arial" charset="0"/>
              </a:defRPr>
            </a:lvl1pPr>
          </a:lstStyle>
          <a:p>
            <a:pPr>
              <a:defRPr/>
            </a:pPr>
            <a:endParaRPr lang="fr-FR"/>
          </a:p>
        </p:txBody>
      </p:sp>
      <p:sp>
        <p:nvSpPr>
          <p:cNvPr id="34823" name="Rectangle 7"/>
          <p:cNvSpPr>
            <a:spLocks noGrp="1" noChangeArrowheads="1"/>
          </p:cNvSpPr>
          <p:nvPr>
            <p:ph type="sldNum" sz="quarter" idx="5"/>
          </p:nvPr>
        </p:nvSpPr>
        <p:spPr bwMode="auto">
          <a:xfrm>
            <a:off x="4022937" y="9722883"/>
            <a:ext cx="3076363" cy="511731"/>
          </a:xfrm>
          <a:prstGeom prst="rect">
            <a:avLst/>
          </a:prstGeom>
          <a:noFill/>
          <a:ln w="9525">
            <a:noFill/>
            <a:miter lim="800000"/>
            <a:headEnd/>
            <a:tailEnd/>
          </a:ln>
          <a:effectLst/>
        </p:spPr>
        <p:txBody>
          <a:bodyPr vert="horz" wrap="square" lIns="98655" tIns="49327" rIns="98655" bIns="49327" numCol="1" anchor="b" anchorCtr="0" compatLnSpc="1">
            <a:prstTxWarp prst="textNoShape">
              <a:avLst/>
            </a:prstTxWarp>
          </a:bodyPr>
          <a:lstStyle>
            <a:lvl1pPr algn="r">
              <a:defRPr sz="1300">
                <a:latin typeface="Verdana" pitchFamily="34" charset="0"/>
                <a:cs typeface="Arial" charset="0"/>
              </a:defRPr>
            </a:lvl1pPr>
          </a:lstStyle>
          <a:p>
            <a:pPr>
              <a:defRPr/>
            </a:pPr>
            <a:fld id="{3F1072FF-4C68-434E-9544-F1DD3BD9A63F}" type="slidenum">
              <a:rPr lang="fr-FR"/>
              <a:pPr>
                <a:defRPr/>
              </a:pPr>
              <a:t>‹N°›</a:t>
            </a:fld>
            <a:endParaRPr lang="fr-FR"/>
          </a:p>
        </p:txBody>
      </p:sp>
    </p:spTree>
    <p:extLst>
      <p:ext uri="{BB962C8B-B14F-4D97-AF65-F5344CB8AC3E}">
        <p14:creationId xmlns:p14="http://schemas.microsoft.com/office/powerpoint/2010/main" val="1311182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pPr>
              <a:defRPr/>
            </a:pPr>
            <a:fld id="{C8F48F83-6930-4D96-B7F8-9BB7CA64B50E}" type="slidenum">
              <a:rPr lang="fr-FR" smtClean="0"/>
              <a:pPr>
                <a:defRPr/>
              </a:pPr>
              <a:t>2</a:t>
            </a:fld>
            <a:endParaRPr lang="fr-FR"/>
          </a:p>
        </p:txBody>
      </p:sp>
    </p:spTree>
    <p:extLst>
      <p:ext uri="{BB962C8B-B14F-4D97-AF65-F5344CB8AC3E}">
        <p14:creationId xmlns:p14="http://schemas.microsoft.com/office/powerpoint/2010/main" val="657504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4A1A70E1-2F7E-49A0-A452-9FCF58B5CB33}" type="slidenum">
              <a:rPr lang="fr-FR" smtClean="0">
                <a:cs typeface="Arial" pitchFamily="34" charset="0"/>
              </a:rPr>
              <a:pPr/>
              <a:t>12</a:t>
            </a:fld>
            <a:endParaRPr lang="fr-FR">
              <a:cs typeface="Arial" pitchFamily="34" charset="0"/>
            </a:endParaRPr>
          </a:p>
        </p:txBody>
      </p:sp>
      <p:sp>
        <p:nvSpPr>
          <p:cNvPr id="314371" name="Rectangle 2"/>
          <p:cNvSpPr>
            <a:spLocks noGrp="1" noRot="1" noChangeAspect="1" noChangeArrowheads="1" noTextEdit="1"/>
          </p:cNvSpPr>
          <p:nvPr>
            <p:ph type="sldImg"/>
          </p:nvPr>
        </p:nvSpPr>
        <p:spPr>
          <a:xfrm>
            <a:off x="1130300" y="692150"/>
            <a:ext cx="4600575" cy="3451225"/>
          </a:xfrm>
          <a:ln/>
        </p:spPr>
      </p:sp>
      <p:sp>
        <p:nvSpPr>
          <p:cNvPr id="314372" name="Rectangle 3"/>
          <p:cNvSpPr>
            <a:spLocks noGrp="1" noChangeArrowheads="1"/>
          </p:cNvSpPr>
          <p:nvPr>
            <p:ph type="body" idx="1"/>
          </p:nvPr>
        </p:nvSpPr>
        <p:spPr>
          <a:xfrm>
            <a:off x="914400" y="4371975"/>
            <a:ext cx="5029200" cy="4143375"/>
          </a:xfrm>
          <a:noFill/>
          <a:ln/>
        </p:spPr>
        <p:txBody>
          <a:bodyPr/>
          <a:lstStyle/>
          <a:p>
            <a:pPr eaLnBrk="1" hangingPunct="1"/>
            <a:endParaRPr lang="fr-CA">
              <a:cs typeface="Arial" pitchFamily="34" charset="0"/>
            </a:endParaRPr>
          </a:p>
        </p:txBody>
      </p:sp>
    </p:spTree>
    <p:extLst>
      <p:ext uri="{BB962C8B-B14F-4D97-AF65-F5344CB8AC3E}">
        <p14:creationId xmlns:p14="http://schemas.microsoft.com/office/powerpoint/2010/main" val="304951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5E37A326-451F-4CE6-89EA-AC787957A489}" type="slidenum">
              <a:rPr lang="fr-FR" smtClean="0">
                <a:cs typeface="Arial" pitchFamily="34" charset="0"/>
              </a:rPr>
              <a:pPr/>
              <a:t>13</a:t>
            </a:fld>
            <a:endParaRPr lang="fr-FR">
              <a:cs typeface="Arial" pitchFamily="34" charset="0"/>
            </a:endParaRPr>
          </a:p>
        </p:txBody>
      </p:sp>
      <p:sp>
        <p:nvSpPr>
          <p:cNvPr id="315395" name="Rectangle 2"/>
          <p:cNvSpPr>
            <a:spLocks noGrp="1" noRot="1" noChangeAspect="1" noChangeArrowheads="1" noTextEdit="1"/>
          </p:cNvSpPr>
          <p:nvPr>
            <p:ph type="sldImg"/>
          </p:nvPr>
        </p:nvSpPr>
        <p:spPr>
          <a:xfrm>
            <a:off x="1130300" y="692150"/>
            <a:ext cx="4600575" cy="3451225"/>
          </a:xfrm>
          <a:ln/>
        </p:spPr>
      </p:sp>
      <p:sp>
        <p:nvSpPr>
          <p:cNvPr id="315396" name="Rectangle 3"/>
          <p:cNvSpPr>
            <a:spLocks noGrp="1" noChangeArrowheads="1"/>
          </p:cNvSpPr>
          <p:nvPr>
            <p:ph type="body" idx="1"/>
          </p:nvPr>
        </p:nvSpPr>
        <p:spPr>
          <a:xfrm>
            <a:off x="914400" y="4371975"/>
            <a:ext cx="5029200" cy="4143375"/>
          </a:xfrm>
          <a:noFill/>
          <a:ln/>
        </p:spPr>
        <p:txBody>
          <a:bodyPr/>
          <a:lstStyle/>
          <a:p>
            <a:pPr eaLnBrk="1" hangingPunct="1"/>
            <a:endParaRPr lang="fr-CA">
              <a:cs typeface="Arial" pitchFamily="34" charset="0"/>
            </a:endParaRPr>
          </a:p>
        </p:txBody>
      </p:sp>
    </p:spTree>
    <p:extLst>
      <p:ext uri="{BB962C8B-B14F-4D97-AF65-F5344CB8AC3E}">
        <p14:creationId xmlns:p14="http://schemas.microsoft.com/office/powerpoint/2010/main" val="2770273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E842FBA1-BFF6-4EDD-BB1C-7ADEECDC5DD5}" type="slidenum">
              <a:rPr lang="fr-FR" smtClean="0">
                <a:cs typeface="Arial" pitchFamily="34" charset="0"/>
              </a:rPr>
              <a:pPr/>
              <a:t>14</a:t>
            </a:fld>
            <a:endParaRPr lang="fr-FR">
              <a:cs typeface="Arial" pitchFamily="34" charset="0"/>
            </a:endParaRPr>
          </a:p>
        </p:txBody>
      </p:sp>
      <p:sp>
        <p:nvSpPr>
          <p:cNvPr id="316419" name="Rectangle 2"/>
          <p:cNvSpPr>
            <a:spLocks noGrp="1" noRot="1" noChangeAspect="1" noChangeArrowheads="1" noTextEdit="1"/>
          </p:cNvSpPr>
          <p:nvPr>
            <p:ph type="sldImg"/>
          </p:nvPr>
        </p:nvSpPr>
        <p:spPr>
          <a:xfrm>
            <a:off x="1130300" y="692150"/>
            <a:ext cx="4600575" cy="3451225"/>
          </a:xfrm>
          <a:ln/>
        </p:spPr>
      </p:sp>
      <p:sp>
        <p:nvSpPr>
          <p:cNvPr id="316420" name="Rectangle 3"/>
          <p:cNvSpPr>
            <a:spLocks noGrp="1" noChangeArrowheads="1"/>
          </p:cNvSpPr>
          <p:nvPr>
            <p:ph type="body" idx="1"/>
          </p:nvPr>
        </p:nvSpPr>
        <p:spPr>
          <a:xfrm>
            <a:off x="914400" y="4371975"/>
            <a:ext cx="5029200" cy="4143375"/>
          </a:xfrm>
          <a:noFill/>
          <a:ln/>
        </p:spPr>
        <p:txBody>
          <a:bodyPr/>
          <a:lstStyle/>
          <a:p>
            <a:pPr eaLnBrk="1" hangingPunct="1"/>
            <a:endParaRPr lang="fr-CA">
              <a:cs typeface="Arial" pitchFamily="34" charset="0"/>
            </a:endParaRPr>
          </a:p>
        </p:txBody>
      </p:sp>
    </p:spTree>
    <p:extLst>
      <p:ext uri="{BB962C8B-B14F-4D97-AF65-F5344CB8AC3E}">
        <p14:creationId xmlns:p14="http://schemas.microsoft.com/office/powerpoint/2010/main" val="604404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pPr>
              <a:defRPr/>
            </a:pPr>
            <a:fld id="{C8F48F83-6930-4D96-B7F8-9BB7CA64B50E}" type="slidenum">
              <a:rPr lang="fr-FR" smtClean="0"/>
              <a:pPr>
                <a:defRPr/>
              </a:pPr>
              <a:t>15</a:t>
            </a:fld>
            <a:endParaRPr lang="fr-FR"/>
          </a:p>
        </p:txBody>
      </p:sp>
    </p:spTree>
    <p:extLst>
      <p:ext uri="{BB962C8B-B14F-4D97-AF65-F5344CB8AC3E}">
        <p14:creationId xmlns:p14="http://schemas.microsoft.com/office/powerpoint/2010/main" val="1321244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68147135-FD68-4F64-BFEB-E011FB8263BE}" type="slidenum">
              <a:rPr lang="fr-FR" smtClean="0">
                <a:cs typeface="Arial" pitchFamily="34" charset="0"/>
              </a:rPr>
              <a:pPr/>
              <a:t>16</a:t>
            </a:fld>
            <a:endParaRPr lang="fr-FR">
              <a:cs typeface="Arial" pitchFamily="34" charset="0"/>
            </a:endParaRPr>
          </a:p>
        </p:txBody>
      </p:sp>
      <p:sp>
        <p:nvSpPr>
          <p:cNvPr id="317443" name="Rectangle 2"/>
          <p:cNvSpPr>
            <a:spLocks noGrp="1" noRot="1" noChangeAspect="1" noChangeArrowheads="1" noTextEdit="1"/>
          </p:cNvSpPr>
          <p:nvPr>
            <p:ph type="sldImg"/>
          </p:nvPr>
        </p:nvSpPr>
        <p:spPr>
          <a:xfrm>
            <a:off x="1138238" y="698500"/>
            <a:ext cx="4584700" cy="3438525"/>
          </a:xfrm>
          <a:ln w="12700" cap="flat">
            <a:solidFill>
              <a:schemeClr val="tx1"/>
            </a:solidFill>
          </a:ln>
        </p:spPr>
      </p:sp>
      <p:sp>
        <p:nvSpPr>
          <p:cNvPr id="317444" name="Rectangle 3"/>
          <p:cNvSpPr>
            <a:spLocks noGrp="1" noChangeArrowheads="1"/>
          </p:cNvSpPr>
          <p:nvPr>
            <p:ph type="body" idx="1"/>
          </p:nvPr>
        </p:nvSpPr>
        <p:spPr>
          <a:xfrm>
            <a:off x="914400" y="4371975"/>
            <a:ext cx="5029200" cy="4143375"/>
          </a:xfrm>
          <a:noFill/>
          <a:ln/>
        </p:spPr>
        <p:txBody>
          <a:bodyPr lIns="92075" tIns="46038" rIns="92075" bIns="46038"/>
          <a:lstStyle/>
          <a:p>
            <a:pPr eaLnBrk="1" hangingPunct="1"/>
            <a:endParaRPr lang="fr-CA">
              <a:cs typeface="Arial" pitchFamily="34" charset="0"/>
            </a:endParaRPr>
          </a:p>
        </p:txBody>
      </p:sp>
    </p:spTree>
    <p:extLst>
      <p:ext uri="{BB962C8B-B14F-4D97-AF65-F5344CB8AC3E}">
        <p14:creationId xmlns:p14="http://schemas.microsoft.com/office/powerpoint/2010/main" val="3174382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DD6E15FC-EB06-48CD-8400-0D96794DD859}" type="slidenum">
              <a:rPr lang="fr-FR" smtClean="0">
                <a:cs typeface="Arial" pitchFamily="34" charset="0"/>
              </a:rPr>
              <a:pPr/>
              <a:t>17</a:t>
            </a:fld>
            <a:endParaRPr lang="fr-FR">
              <a:cs typeface="Arial" pitchFamily="34" charset="0"/>
            </a:endParaRPr>
          </a:p>
        </p:txBody>
      </p:sp>
      <p:sp>
        <p:nvSpPr>
          <p:cNvPr id="318467" name="Rectangle 2"/>
          <p:cNvSpPr>
            <a:spLocks noGrp="1" noRot="1" noChangeAspect="1" noChangeArrowheads="1" noTextEdit="1"/>
          </p:cNvSpPr>
          <p:nvPr>
            <p:ph type="sldImg"/>
          </p:nvPr>
        </p:nvSpPr>
        <p:spPr>
          <a:xfrm>
            <a:off x="1138238" y="698500"/>
            <a:ext cx="4584700" cy="3438525"/>
          </a:xfrm>
          <a:ln w="12700" cap="flat">
            <a:solidFill>
              <a:schemeClr val="tx1"/>
            </a:solidFill>
          </a:ln>
        </p:spPr>
      </p:sp>
      <p:sp>
        <p:nvSpPr>
          <p:cNvPr id="318468" name="Rectangle 3"/>
          <p:cNvSpPr>
            <a:spLocks noGrp="1" noChangeArrowheads="1"/>
          </p:cNvSpPr>
          <p:nvPr>
            <p:ph type="body" idx="1"/>
          </p:nvPr>
        </p:nvSpPr>
        <p:spPr>
          <a:xfrm>
            <a:off x="914400" y="4371975"/>
            <a:ext cx="5029200" cy="4143375"/>
          </a:xfrm>
          <a:noFill/>
          <a:ln/>
        </p:spPr>
        <p:txBody>
          <a:bodyPr lIns="92075" tIns="46038" rIns="92075" bIns="46038"/>
          <a:lstStyle/>
          <a:p>
            <a:pPr eaLnBrk="1" hangingPunct="1"/>
            <a:endParaRPr lang="fr-FR">
              <a:cs typeface="Arial" pitchFamily="34" charset="0"/>
            </a:endParaRPr>
          </a:p>
        </p:txBody>
      </p:sp>
    </p:spTree>
    <p:extLst>
      <p:ext uri="{BB962C8B-B14F-4D97-AF65-F5344CB8AC3E}">
        <p14:creationId xmlns:p14="http://schemas.microsoft.com/office/powerpoint/2010/main" val="3837592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5694E69B-7D89-46ED-B686-1FB70380C687}" type="slidenum">
              <a:rPr lang="fr-FR" smtClean="0">
                <a:cs typeface="Arial" pitchFamily="34" charset="0"/>
              </a:rPr>
              <a:pPr/>
              <a:t>18</a:t>
            </a:fld>
            <a:endParaRPr lang="fr-FR">
              <a:cs typeface="Arial" pitchFamily="34" charset="0"/>
            </a:endParaRPr>
          </a:p>
        </p:txBody>
      </p:sp>
      <p:sp>
        <p:nvSpPr>
          <p:cNvPr id="319491" name="Rectangle 2"/>
          <p:cNvSpPr>
            <a:spLocks noGrp="1" noRot="1" noChangeAspect="1" noChangeArrowheads="1" noTextEdit="1"/>
          </p:cNvSpPr>
          <p:nvPr>
            <p:ph type="sldImg"/>
          </p:nvPr>
        </p:nvSpPr>
        <p:spPr>
          <a:xfrm>
            <a:off x="1139825" y="698500"/>
            <a:ext cx="4584700" cy="3438525"/>
          </a:xfrm>
          <a:ln w="12700" cap="flat">
            <a:solidFill>
              <a:schemeClr val="tx1"/>
            </a:solidFill>
          </a:ln>
        </p:spPr>
      </p:sp>
      <p:sp>
        <p:nvSpPr>
          <p:cNvPr id="319492" name="Rectangle 3"/>
          <p:cNvSpPr>
            <a:spLocks noGrp="1" noChangeArrowheads="1"/>
          </p:cNvSpPr>
          <p:nvPr>
            <p:ph type="body" idx="1"/>
          </p:nvPr>
        </p:nvSpPr>
        <p:spPr>
          <a:xfrm>
            <a:off x="914400" y="4371975"/>
            <a:ext cx="5029200" cy="4143375"/>
          </a:xfrm>
          <a:noFill/>
          <a:ln/>
        </p:spPr>
        <p:txBody>
          <a:bodyPr lIns="92075" tIns="46038" rIns="92075" bIns="46038"/>
          <a:lstStyle/>
          <a:p>
            <a:pPr eaLnBrk="1" hangingPunct="1"/>
            <a:endParaRPr lang="fr-FR">
              <a:cs typeface="Arial" pitchFamily="34" charset="0"/>
            </a:endParaRPr>
          </a:p>
        </p:txBody>
      </p:sp>
    </p:spTree>
    <p:extLst>
      <p:ext uri="{BB962C8B-B14F-4D97-AF65-F5344CB8AC3E}">
        <p14:creationId xmlns:p14="http://schemas.microsoft.com/office/powerpoint/2010/main" val="601939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CF1E5821-2508-4AFE-8CF3-9EFA01B02AF9}" type="slidenum">
              <a:rPr lang="fr-FR" smtClean="0">
                <a:cs typeface="Arial" pitchFamily="34" charset="0"/>
              </a:rPr>
              <a:pPr/>
              <a:t>19</a:t>
            </a:fld>
            <a:endParaRPr lang="fr-FR">
              <a:cs typeface="Arial" pitchFamily="34" charset="0"/>
            </a:endParaRPr>
          </a:p>
        </p:txBody>
      </p:sp>
      <p:sp>
        <p:nvSpPr>
          <p:cNvPr id="320515" name="Rectangle 2"/>
          <p:cNvSpPr>
            <a:spLocks noGrp="1" noRot="1" noChangeAspect="1" noChangeArrowheads="1" noTextEdit="1"/>
          </p:cNvSpPr>
          <p:nvPr>
            <p:ph type="sldImg"/>
          </p:nvPr>
        </p:nvSpPr>
        <p:spPr>
          <a:xfrm>
            <a:off x="1138238" y="698500"/>
            <a:ext cx="4584700" cy="3438525"/>
          </a:xfrm>
          <a:ln w="12700" cap="flat">
            <a:solidFill>
              <a:schemeClr val="tx1"/>
            </a:solidFill>
          </a:ln>
        </p:spPr>
      </p:sp>
      <p:sp>
        <p:nvSpPr>
          <p:cNvPr id="320516" name="Rectangle 3"/>
          <p:cNvSpPr>
            <a:spLocks noGrp="1" noChangeArrowheads="1"/>
          </p:cNvSpPr>
          <p:nvPr>
            <p:ph type="body" idx="1"/>
          </p:nvPr>
        </p:nvSpPr>
        <p:spPr>
          <a:xfrm>
            <a:off x="914400" y="4371975"/>
            <a:ext cx="5029200" cy="4143375"/>
          </a:xfrm>
          <a:noFill/>
          <a:ln/>
        </p:spPr>
        <p:txBody>
          <a:bodyPr lIns="92075" tIns="46038" rIns="92075" bIns="46038"/>
          <a:lstStyle/>
          <a:p>
            <a:pPr eaLnBrk="1" hangingPunct="1"/>
            <a:endParaRPr lang="fr-CA">
              <a:cs typeface="Arial" pitchFamily="34" charset="0"/>
            </a:endParaRPr>
          </a:p>
        </p:txBody>
      </p:sp>
    </p:spTree>
    <p:extLst>
      <p:ext uri="{BB962C8B-B14F-4D97-AF65-F5344CB8AC3E}">
        <p14:creationId xmlns:p14="http://schemas.microsoft.com/office/powerpoint/2010/main" val="2112323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F63B8E5E-2368-480B-9D13-84E72F649CD6}" type="slidenum">
              <a:rPr lang="fr-FR" smtClean="0">
                <a:cs typeface="Arial" pitchFamily="34" charset="0"/>
              </a:rPr>
              <a:pPr/>
              <a:t>20</a:t>
            </a:fld>
            <a:endParaRPr lang="fr-FR">
              <a:cs typeface="Arial" pitchFamily="34" charset="0"/>
            </a:endParaRPr>
          </a:p>
        </p:txBody>
      </p:sp>
      <p:sp>
        <p:nvSpPr>
          <p:cNvPr id="321539" name="Rectangle 2"/>
          <p:cNvSpPr>
            <a:spLocks noGrp="1" noRot="1" noChangeAspect="1" noChangeArrowheads="1" noTextEdit="1"/>
          </p:cNvSpPr>
          <p:nvPr>
            <p:ph type="sldImg"/>
          </p:nvPr>
        </p:nvSpPr>
        <p:spPr>
          <a:xfrm>
            <a:off x="1130300" y="692150"/>
            <a:ext cx="4600575" cy="3451225"/>
          </a:xfrm>
          <a:ln/>
        </p:spPr>
      </p:sp>
      <p:sp>
        <p:nvSpPr>
          <p:cNvPr id="321540" name="Rectangle 3"/>
          <p:cNvSpPr>
            <a:spLocks noGrp="1" noChangeArrowheads="1"/>
          </p:cNvSpPr>
          <p:nvPr>
            <p:ph type="body" idx="1"/>
          </p:nvPr>
        </p:nvSpPr>
        <p:spPr>
          <a:xfrm>
            <a:off x="914400" y="4371975"/>
            <a:ext cx="5029200" cy="4143375"/>
          </a:xfrm>
          <a:noFill/>
          <a:ln/>
        </p:spPr>
        <p:txBody>
          <a:bodyPr/>
          <a:lstStyle/>
          <a:p>
            <a:pPr eaLnBrk="1" hangingPunct="1"/>
            <a:endParaRPr lang="fr-FR">
              <a:cs typeface="Arial" pitchFamily="34" charset="0"/>
            </a:endParaRPr>
          </a:p>
        </p:txBody>
      </p:sp>
    </p:spTree>
    <p:extLst>
      <p:ext uri="{BB962C8B-B14F-4D97-AF65-F5344CB8AC3E}">
        <p14:creationId xmlns:p14="http://schemas.microsoft.com/office/powerpoint/2010/main" val="2612915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9D6C69CD-A481-47AF-BB78-222EA7672997}" type="slidenum">
              <a:rPr lang="fr-FR" smtClean="0">
                <a:cs typeface="Arial" pitchFamily="34" charset="0"/>
              </a:rPr>
              <a:pPr/>
              <a:t>21</a:t>
            </a:fld>
            <a:endParaRPr lang="fr-FR">
              <a:cs typeface="Arial" pitchFamily="34" charset="0"/>
            </a:endParaRPr>
          </a:p>
        </p:txBody>
      </p:sp>
      <p:sp>
        <p:nvSpPr>
          <p:cNvPr id="322563" name="Rectangle 2"/>
          <p:cNvSpPr>
            <a:spLocks noGrp="1" noRot="1" noChangeAspect="1" noChangeArrowheads="1" noTextEdit="1"/>
          </p:cNvSpPr>
          <p:nvPr>
            <p:ph type="sldImg"/>
          </p:nvPr>
        </p:nvSpPr>
        <p:spPr>
          <a:xfrm>
            <a:off x="1138238" y="698500"/>
            <a:ext cx="4584700" cy="3438525"/>
          </a:xfrm>
          <a:ln w="12700" cap="flat">
            <a:solidFill>
              <a:schemeClr val="tx1"/>
            </a:solidFill>
          </a:ln>
        </p:spPr>
      </p:sp>
      <p:sp>
        <p:nvSpPr>
          <p:cNvPr id="322564" name="Rectangle 3"/>
          <p:cNvSpPr>
            <a:spLocks noGrp="1" noChangeArrowheads="1"/>
          </p:cNvSpPr>
          <p:nvPr>
            <p:ph type="body" idx="1"/>
          </p:nvPr>
        </p:nvSpPr>
        <p:spPr>
          <a:xfrm>
            <a:off x="914400" y="4371975"/>
            <a:ext cx="5029200" cy="4143375"/>
          </a:xfrm>
          <a:noFill/>
          <a:ln/>
        </p:spPr>
        <p:txBody>
          <a:bodyPr lIns="92075" tIns="46038" rIns="92075" bIns="46038"/>
          <a:lstStyle/>
          <a:p>
            <a:pPr eaLnBrk="1" hangingPunct="1"/>
            <a:endParaRPr lang="fr-FR">
              <a:cs typeface="Arial" pitchFamily="34" charset="0"/>
            </a:endParaRPr>
          </a:p>
        </p:txBody>
      </p:sp>
    </p:spTree>
    <p:extLst>
      <p:ext uri="{BB962C8B-B14F-4D97-AF65-F5344CB8AC3E}">
        <p14:creationId xmlns:p14="http://schemas.microsoft.com/office/powerpoint/2010/main" val="631540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pPr>
              <a:defRPr/>
            </a:pPr>
            <a:fld id="{C8F48F83-6930-4D96-B7F8-9BB7CA64B50E}" type="slidenum">
              <a:rPr lang="fr-FR" smtClean="0"/>
              <a:pPr>
                <a:defRPr/>
              </a:pPr>
              <a:t>3</a:t>
            </a:fld>
            <a:endParaRPr lang="fr-FR"/>
          </a:p>
        </p:txBody>
      </p:sp>
    </p:spTree>
    <p:extLst>
      <p:ext uri="{BB962C8B-B14F-4D97-AF65-F5344CB8AC3E}">
        <p14:creationId xmlns:p14="http://schemas.microsoft.com/office/powerpoint/2010/main" val="1785022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pPr>
              <a:defRPr/>
            </a:pPr>
            <a:fld id="{C8F48F83-6930-4D96-B7F8-9BB7CA64B50E}" type="slidenum">
              <a:rPr lang="fr-FR" smtClean="0"/>
              <a:pPr>
                <a:defRPr/>
              </a:pPr>
              <a:t>22</a:t>
            </a:fld>
            <a:endParaRPr lang="fr-FR"/>
          </a:p>
        </p:txBody>
      </p:sp>
    </p:spTree>
    <p:extLst>
      <p:ext uri="{BB962C8B-B14F-4D97-AF65-F5344CB8AC3E}">
        <p14:creationId xmlns:p14="http://schemas.microsoft.com/office/powerpoint/2010/main" val="2800996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E9332E44-3D0D-4F4E-AC78-94D28BDA291C}" type="slidenum">
              <a:rPr lang="fr-FR" smtClean="0">
                <a:cs typeface="Arial" pitchFamily="34" charset="0"/>
              </a:rPr>
              <a:pPr/>
              <a:t>23</a:t>
            </a:fld>
            <a:endParaRPr lang="fr-FR">
              <a:cs typeface="Arial" pitchFamily="34" charset="0"/>
            </a:endParaRPr>
          </a:p>
        </p:txBody>
      </p:sp>
      <p:sp>
        <p:nvSpPr>
          <p:cNvPr id="323587" name="Rectangle 2"/>
          <p:cNvSpPr>
            <a:spLocks noGrp="1" noRot="1" noChangeAspect="1" noChangeArrowheads="1" noTextEdit="1"/>
          </p:cNvSpPr>
          <p:nvPr>
            <p:ph type="sldImg"/>
          </p:nvPr>
        </p:nvSpPr>
        <p:spPr>
          <a:xfrm>
            <a:off x="1130300" y="692150"/>
            <a:ext cx="4600575" cy="3451225"/>
          </a:xfrm>
          <a:ln/>
        </p:spPr>
      </p:sp>
      <p:sp>
        <p:nvSpPr>
          <p:cNvPr id="323588" name="Rectangle 3"/>
          <p:cNvSpPr>
            <a:spLocks noGrp="1" noChangeArrowheads="1"/>
          </p:cNvSpPr>
          <p:nvPr>
            <p:ph type="body" idx="1"/>
          </p:nvPr>
        </p:nvSpPr>
        <p:spPr>
          <a:xfrm>
            <a:off x="914400" y="4371975"/>
            <a:ext cx="5029200" cy="4143375"/>
          </a:xfrm>
          <a:noFill/>
          <a:ln/>
        </p:spPr>
        <p:txBody>
          <a:bodyPr/>
          <a:lstStyle/>
          <a:p>
            <a:pPr eaLnBrk="1" hangingPunct="1"/>
            <a:endParaRPr lang="fr-CA">
              <a:cs typeface="Arial" pitchFamily="34" charset="0"/>
            </a:endParaRPr>
          </a:p>
        </p:txBody>
      </p:sp>
    </p:spTree>
    <p:extLst>
      <p:ext uri="{BB962C8B-B14F-4D97-AF65-F5344CB8AC3E}">
        <p14:creationId xmlns:p14="http://schemas.microsoft.com/office/powerpoint/2010/main" val="871728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09E122EF-1FBB-4E60-9097-AE7902F14596}" type="slidenum">
              <a:rPr lang="fr-FR" smtClean="0">
                <a:cs typeface="Arial" pitchFamily="34" charset="0"/>
              </a:rPr>
              <a:pPr/>
              <a:t>24</a:t>
            </a:fld>
            <a:endParaRPr lang="fr-FR">
              <a:cs typeface="Arial" pitchFamily="34" charset="0"/>
            </a:endParaRPr>
          </a:p>
        </p:txBody>
      </p:sp>
      <p:sp>
        <p:nvSpPr>
          <p:cNvPr id="324611" name="Rectangle 2"/>
          <p:cNvSpPr>
            <a:spLocks noGrp="1" noRot="1" noChangeAspect="1" noChangeArrowheads="1" noTextEdit="1"/>
          </p:cNvSpPr>
          <p:nvPr>
            <p:ph type="sldImg"/>
          </p:nvPr>
        </p:nvSpPr>
        <p:spPr>
          <a:xfrm>
            <a:off x="1130300" y="692150"/>
            <a:ext cx="4600575" cy="3451225"/>
          </a:xfrm>
          <a:ln/>
        </p:spPr>
      </p:sp>
      <p:sp>
        <p:nvSpPr>
          <p:cNvPr id="324612" name="Rectangle 3"/>
          <p:cNvSpPr>
            <a:spLocks noGrp="1" noChangeArrowheads="1"/>
          </p:cNvSpPr>
          <p:nvPr>
            <p:ph type="body" idx="1"/>
          </p:nvPr>
        </p:nvSpPr>
        <p:spPr>
          <a:xfrm>
            <a:off x="914400" y="4371975"/>
            <a:ext cx="5029200" cy="4143375"/>
          </a:xfrm>
          <a:noFill/>
          <a:ln/>
        </p:spPr>
        <p:txBody>
          <a:bodyPr/>
          <a:lstStyle/>
          <a:p>
            <a:pPr eaLnBrk="1" hangingPunct="1"/>
            <a:endParaRPr lang="fr-CA">
              <a:cs typeface="Arial" pitchFamily="34" charset="0"/>
            </a:endParaRPr>
          </a:p>
        </p:txBody>
      </p:sp>
    </p:spTree>
    <p:extLst>
      <p:ext uri="{BB962C8B-B14F-4D97-AF65-F5344CB8AC3E}">
        <p14:creationId xmlns:p14="http://schemas.microsoft.com/office/powerpoint/2010/main" val="2334476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F14A5F13-BE9F-4B38-BACA-3B9DB94E04F8}" type="slidenum">
              <a:rPr lang="fr-FR" smtClean="0">
                <a:cs typeface="Arial" pitchFamily="34" charset="0"/>
              </a:rPr>
              <a:pPr/>
              <a:t>25</a:t>
            </a:fld>
            <a:endParaRPr lang="fr-FR">
              <a:cs typeface="Arial" pitchFamily="34" charset="0"/>
            </a:endParaRPr>
          </a:p>
        </p:txBody>
      </p:sp>
      <p:sp>
        <p:nvSpPr>
          <p:cNvPr id="325635" name="Rectangle 2"/>
          <p:cNvSpPr>
            <a:spLocks noGrp="1" noRot="1" noChangeAspect="1" noChangeArrowheads="1" noTextEdit="1"/>
          </p:cNvSpPr>
          <p:nvPr>
            <p:ph type="sldImg"/>
          </p:nvPr>
        </p:nvSpPr>
        <p:spPr>
          <a:xfrm>
            <a:off x="1138238" y="698500"/>
            <a:ext cx="4584700" cy="3438525"/>
          </a:xfrm>
          <a:ln w="12700" cap="flat">
            <a:solidFill>
              <a:schemeClr val="tx1"/>
            </a:solidFill>
          </a:ln>
        </p:spPr>
      </p:sp>
      <p:sp>
        <p:nvSpPr>
          <p:cNvPr id="325636" name="Rectangle 3"/>
          <p:cNvSpPr>
            <a:spLocks noGrp="1" noChangeArrowheads="1"/>
          </p:cNvSpPr>
          <p:nvPr>
            <p:ph type="body" idx="1"/>
          </p:nvPr>
        </p:nvSpPr>
        <p:spPr>
          <a:xfrm>
            <a:off x="914400" y="4371975"/>
            <a:ext cx="5029200" cy="4143375"/>
          </a:xfrm>
          <a:noFill/>
          <a:ln/>
        </p:spPr>
        <p:txBody>
          <a:bodyPr lIns="92075" tIns="46038" rIns="92075" bIns="46038"/>
          <a:lstStyle/>
          <a:p>
            <a:pPr eaLnBrk="1" hangingPunct="1"/>
            <a:endParaRPr lang="fr-FR">
              <a:cs typeface="Arial" pitchFamily="34" charset="0"/>
            </a:endParaRPr>
          </a:p>
        </p:txBody>
      </p:sp>
    </p:spTree>
    <p:extLst>
      <p:ext uri="{BB962C8B-B14F-4D97-AF65-F5344CB8AC3E}">
        <p14:creationId xmlns:p14="http://schemas.microsoft.com/office/powerpoint/2010/main" val="2648448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187AABDE-75BB-43AB-B4B8-61AB184D170D}" type="slidenum">
              <a:rPr lang="fr-FR" smtClean="0">
                <a:cs typeface="Arial" pitchFamily="34" charset="0"/>
              </a:rPr>
              <a:pPr/>
              <a:t>26</a:t>
            </a:fld>
            <a:endParaRPr lang="fr-FR">
              <a:cs typeface="Arial" pitchFamily="34" charset="0"/>
            </a:endParaRPr>
          </a:p>
        </p:txBody>
      </p:sp>
      <p:sp>
        <p:nvSpPr>
          <p:cNvPr id="326659" name="Rectangle 2"/>
          <p:cNvSpPr>
            <a:spLocks noGrp="1" noRot="1" noChangeAspect="1" noChangeArrowheads="1" noTextEdit="1"/>
          </p:cNvSpPr>
          <p:nvPr>
            <p:ph type="sldImg"/>
          </p:nvPr>
        </p:nvSpPr>
        <p:spPr>
          <a:xfrm>
            <a:off x="1138238" y="698500"/>
            <a:ext cx="4584700" cy="3438525"/>
          </a:xfrm>
          <a:ln w="12700" cap="flat">
            <a:solidFill>
              <a:schemeClr val="tx1"/>
            </a:solidFill>
          </a:ln>
        </p:spPr>
      </p:sp>
      <p:sp>
        <p:nvSpPr>
          <p:cNvPr id="326660" name="Rectangle 3"/>
          <p:cNvSpPr>
            <a:spLocks noGrp="1" noChangeArrowheads="1"/>
          </p:cNvSpPr>
          <p:nvPr>
            <p:ph type="body" idx="1"/>
          </p:nvPr>
        </p:nvSpPr>
        <p:spPr>
          <a:xfrm>
            <a:off x="914400" y="4371975"/>
            <a:ext cx="5029200" cy="4143375"/>
          </a:xfrm>
          <a:noFill/>
          <a:ln/>
        </p:spPr>
        <p:txBody>
          <a:bodyPr lIns="92075" tIns="46038" rIns="92075" bIns="46038"/>
          <a:lstStyle/>
          <a:p>
            <a:pPr eaLnBrk="1" hangingPunct="1"/>
            <a:endParaRPr lang="fr-CA">
              <a:cs typeface="Arial" pitchFamily="34" charset="0"/>
            </a:endParaRPr>
          </a:p>
        </p:txBody>
      </p:sp>
    </p:spTree>
    <p:extLst>
      <p:ext uri="{BB962C8B-B14F-4D97-AF65-F5344CB8AC3E}">
        <p14:creationId xmlns:p14="http://schemas.microsoft.com/office/powerpoint/2010/main" val="4250524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4BECF6C5-D71D-4012-8650-8FF46B7200BA}" type="slidenum">
              <a:rPr lang="fr-FR" smtClean="0">
                <a:cs typeface="Arial" pitchFamily="34" charset="0"/>
              </a:rPr>
              <a:pPr/>
              <a:t>27</a:t>
            </a:fld>
            <a:endParaRPr lang="fr-FR">
              <a:cs typeface="Arial" pitchFamily="34" charset="0"/>
            </a:endParaRPr>
          </a:p>
        </p:txBody>
      </p:sp>
      <p:sp>
        <p:nvSpPr>
          <p:cNvPr id="327683" name="Rectangle 2"/>
          <p:cNvSpPr>
            <a:spLocks noGrp="1" noRot="1" noChangeAspect="1" noChangeArrowheads="1" noTextEdit="1"/>
          </p:cNvSpPr>
          <p:nvPr>
            <p:ph type="sldImg"/>
          </p:nvPr>
        </p:nvSpPr>
        <p:spPr>
          <a:xfrm>
            <a:off x="1138238" y="698500"/>
            <a:ext cx="4584700" cy="3438525"/>
          </a:xfrm>
          <a:ln/>
        </p:spPr>
      </p:sp>
      <p:sp>
        <p:nvSpPr>
          <p:cNvPr id="327684" name="Rectangle 3"/>
          <p:cNvSpPr>
            <a:spLocks noGrp="1" noChangeArrowheads="1"/>
          </p:cNvSpPr>
          <p:nvPr>
            <p:ph type="body" idx="1"/>
          </p:nvPr>
        </p:nvSpPr>
        <p:spPr>
          <a:xfrm>
            <a:off x="914400" y="4371975"/>
            <a:ext cx="5029200" cy="4143375"/>
          </a:xfrm>
          <a:noFill/>
          <a:ln/>
        </p:spPr>
        <p:txBody>
          <a:bodyPr/>
          <a:lstStyle/>
          <a:p>
            <a:pPr eaLnBrk="1" hangingPunct="1"/>
            <a:endParaRPr lang="fr-FR">
              <a:cs typeface="Arial" pitchFamily="34" charset="0"/>
            </a:endParaRPr>
          </a:p>
        </p:txBody>
      </p:sp>
    </p:spTree>
    <p:extLst>
      <p:ext uri="{BB962C8B-B14F-4D97-AF65-F5344CB8AC3E}">
        <p14:creationId xmlns:p14="http://schemas.microsoft.com/office/powerpoint/2010/main" val="1208405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p:spPr>
        <p:txBody>
          <a:bodyPr/>
          <a:lstStyle/>
          <a:p>
            <a:fld id="{99A53795-00FC-402D-9063-524921953536}" type="slidenum">
              <a:rPr lang="fr-FR" smtClean="0">
                <a:cs typeface="Arial" pitchFamily="34" charset="0"/>
              </a:rPr>
              <a:pPr/>
              <a:t>28</a:t>
            </a:fld>
            <a:endParaRPr lang="fr-FR">
              <a:cs typeface="Arial" pitchFamily="34" charset="0"/>
            </a:endParaRPr>
          </a:p>
        </p:txBody>
      </p:sp>
      <p:sp>
        <p:nvSpPr>
          <p:cNvPr id="328707" name="Rectangle 2"/>
          <p:cNvSpPr>
            <a:spLocks noGrp="1" noRot="1" noChangeAspect="1" noChangeArrowheads="1" noTextEdit="1"/>
          </p:cNvSpPr>
          <p:nvPr>
            <p:ph type="sldImg"/>
          </p:nvPr>
        </p:nvSpPr>
        <p:spPr>
          <a:xfrm>
            <a:off x="1130300" y="692150"/>
            <a:ext cx="4600575" cy="3451225"/>
          </a:xfrm>
          <a:ln/>
        </p:spPr>
      </p:sp>
      <p:sp>
        <p:nvSpPr>
          <p:cNvPr id="328708" name="Rectangle 3"/>
          <p:cNvSpPr>
            <a:spLocks noGrp="1" noChangeArrowheads="1"/>
          </p:cNvSpPr>
          <p:nvPr>
            <p:ph type="body" idx="1"/>
          </p:nvPr>
        </p:nvSpPr>
        <p:spPr>
          <a:xfrm>
            <a:off x="914400" y="4371975"/>
            <a:ext cx="5029200" cy="4143375"/>
          </a:xfrm>
          <a:noFill/>
          <a:ln/>
        </p:spPr>
        <p:txBody>
          <a:bodyPr/>
          <a:lstStyle/>
          <a:p>
            <a:pPr eaLnBrk="1" hangingPunct="1"/>
            <a:endParaRPr lang="fr-FR">
              <a:cs typeface="Arial" pitchFamily="34" charset="0"/>
            </a:endParaRPr>
          </a:p>
        </p:txBody>
      </p:sp>
    </p:spTree>
    <p:extLst>
      <p:ext uri="{BB962C8B-B14F-4D97-AF65-F5344CB8AC3E}">
        <p14:creationId xmlns:p14="http://schemas.microsoft.com/office/powerpoint/2010/main" val="2736829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CC850CF4-D747-4388-B797-2D1C9E1ACD29}" type="slidenum">
              <a:rPr lang="fr-FR" smtClean="0">
                <a:cs typeface="Arial" pitchFamily="34" charset="0"/>
              </a:rPr>
              <a:pPr/>
              <a:t>29</a:t>
            </a:fld>
            <a:endParaRPr lang="fr-FR">
              <a:cs typeface="Arial" pitchFamily="34" charset="0"/>
            </a:endParaRPr>
          </a:p>
        </p:txBody>
      </p:sp>
      <p:sp>
        <p:nvSpPr>
          <p:cNvPr id="331779" name="Rectangle 2"/>
          <p:cNvSpPr>
            <a:spLocks noGrp="1" noRot="1" noChangeAspect="1" noChangeArrowheads="1" noTextEdit="1"/>
          </p:cNvSpPr>
          <p:nvPr>
            <p:ph type="sldImg"/>
          </p:nvPr>
        </p:nvSpPr>
        <p:spPr>
          <a:xfrm>
            <a:off x="1130300" y="692150"/>
            <a:ext cx="4600575" cy="3451225"/>
          </a:xfrm>
          <a:ln/>
        </p:spPr>
      </p:sp>
      <p:sp>
        <p:nvSpPr>
          <p:cNvPr id="331780" name="Rectangle 3"/>
          <p:cNvSpPr>
            <a:spLocks noGrp="1" noChangeArrowheads="1"/>
          </p:cNvSpPr>
          <p:nvPr>
            <p:ph type="body" idx="1"/>
          </p:nvPr>
        </p:nvSpPr>
        <p:spPr>
          <a:xfrm>
            <a:off x="914400" y="4371975"/>
            <a:ext cx="5029200" cy="4143375"/>
          </a:xfrm>
          <a:noFill/>
          <a:ln/>
        </p:spPr>
        <p:txBody>
          <a:bodyPr/>
          <a:lstStyle/>
          <a:p>
            <a:pPr eaLnBrk="1" hangingPunct="1"/>
            <a:endParaRPr lang="fr-CA">
              <a:cs typeface="Arial" pitchFamily="34" charset="0"/>
            </a:endParaRPr>
          </a:p>
        </p:txBody>
      </p:sp>
    </p:spTree>
    <p:extLst>
      <p:ext uri="{BB962C8B-B14F-4D97-AF65-F5344CB8AC3E}">
        <p14:creationId xmlns:p14="http://schemas.microsoft.com/office/powerpoint/2010/main" val="1893404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pPr>
              <a:defRPr/>
            </a:pPr>
            <a:fld id="{C8F48F83-6930-4D96-B7F8-9BB7CA64B50E}" type="slidenum">
              <a:rPr lang="fr-FR" smtClean="0"/>
              <a:pPr>
                <a:defRPr/>
              </a:pPr>
              <a:t>31</a:t>
            </a:fld>
            <a:endParaRPr lang="fr-FR"/>
          </a:p>
        </p:txBody>
      </p:sp>
    </p:spTree>
    <p:extLst>
      <p:ext uri="{BB962C8B-B14F-4D97-AF65-F5344CB8AC3E}">
        <p14:creationId xmlns:p14="http://schemas.microsoft.com/office/powerpoint/2010/main" val="4110417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p>
            <a:fld id="{D4B97C96-A5EE-4326-A98F-6E3A17071375}" type="slidenum">
              <a:rPr lang="en-US" smtClean="0">
                <a:cs typeface="Arial" pitchFamily="34" charset="0"/>
              </a:rPr>
              <a:pPr/>
              <a:t>32</a:t>
            </a:fld>
            <a:endParaRPr lang="en-US">
              <a:cs typeface="Arial" pitchFamily="34" charset="0"/>
            </a:endParaRPr>
          </a:p>
        </p:txBody>
      </p:sp>
    </p:spTree>
    <p:extLst>
      <p:ext uri="{BB962C8B-B14F-4D97-AF65-F5344CB8AC3E}">
        <p14:creationId xmlns:p14="http://schemas.microsoft.com/office/powerpoint/2010/main" val="3612217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pPr>
              <a:defRPr/>
            </a:pPr>
            <a:fld id="{C8F48F83-6930-4D96-B7F8-9BB7CA64B50E}" type="slidenum">
              <a:rPr lang="fr-FR" smtClean="0"/>
              <a:pPr>
                <a:defRPr/>
              </a:pPr>
              <a:t>4</a:t>
            </a:fld>
            <a:endParaRPr lang="fr-FR"/>
          </a:p>
        </p:txBody>
      </p:sp>
    </p:spTree>
    <p:extLst>
      <p:ext uri="{BB962C8B-B14F-4D97-AF65-F5344CB8AC3E}">
        <p14:creationId xmlns:p14="http://schemas.microsoft.com/office/powerpoint/2010/main" val="3709109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41F82612-9CF6-40A6-9FBD-7B26720B1C2A}" type="slidenum">
              <a:rPr lang="en-US" smtClean="0">
                <a:cs typeface="Arial" pitchFamily="34" charset="0"/>
              </a:rPr>
              <a:pPr/>
              <a:t>33</a:t>
            </a:fld>
            <a:endParaRPr lang="en-US">
              <a:cs typeface="Arial" pitchFamily="34" charset="0"/>
            </a:endParaRPr>
          </a:p>
        </p:txBody>
      </p:sp>
    </p:spTree>
    <p:extLst>
      <p:ext uri="{BB962C8B-B14F-4D97-AF65-F5344CB8AC3E}">
        <p14:creationId xmlns:p14="http://schemas.microsoft.com/office/powerpoint/2010/main" val="3404728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068E3892-F567-4CC0-8A81-67EC7D7B5E54}" type="slidenum">
              <a:rPr lang="en-US" smtClean="0">
                <a:cs typeface="Arial" pitchFamily="34" charset="0"/>
              </a:rPr>
              <a:pPr/>
              <a:t>34</a:t>
            </a:fld>
            <a:endParaRPr lang="en-US">
              <a:cs typeface="Arial" pitchFamily="34" charset="0"/>
            </a:endParaRPr>
          </a:p>
        </p:txBody>
      </p:sp>
    </p:spTree>
    <p:extLst>
      <p:ext uri="{BB962C8B-B14F-4D97-AF65-F5344CB8AC3E}">
        <p14:creationId xmlns:p14="http://schemas.microsoft.com/office/powerpoint/2010/main" val="3810838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pPr>
              <a:defRPr/>
            </a:pPr>
            <a:fld id="{C8F48F83-6930-4D96-B7F8-9BB7CA64B50E}" type="slidenum">
              <a:rPr lang="fr-FR" smtClean="0"/>
              <a:pPr>
                <a:defRPr/>
              </a:pPr>
              <a:t>35</a:t>
            </a:fld>
            <a:endParaRPr lang="fr-FR"/>
          </a:p>
        </p:txBody>
      </p:sp>
    </p:spTree>
    <p:extLst>
      <p:ext uri="{BB962C8B-B14F-4D97-AF65-F5344CB8AC3E}">
        <p14:creationId xmlns:p14="http://schemas.microsoft.com/office/powerpoint/2010/main" val="2124824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pPr>
              <a:defRPr/>
            </a:pPr>
            <a:fld id="{C8F48F83-6930-4D96-B7F8-9BB7CA64B50E}" type="slidenum">
              <a:rPr lang="fr-FR" smtClean="0"/>
              <a:pPr>
                <a:defRPr/>
              </a:pPr>
              <a:t>36</a:t>
            </a:fld>
            <a:endParaRPr lang="fr-FR"/>
          </a:p>
        </p:txBody>
      </p:sp>
    </p:spTree>
    <p:extLst>
      <p:ext uri="{BB962C8B-B14F-4D97-AF65-F5344CB8AC3E}">
        <p14:creationId xmlns:p14="http://schemas.microsoft.com/office/powerpoint/2010/main" val="1446869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pPr>
              <a:defRPr/>
            </a:pPr>
            <a:fld id="{C8F48F83-6930-4D96-B7F8-9BB7CA64B50E}" type="slidenum">
              <a:rPr lang="fr-FR" smtClean="0"/>
              <a:pPr>
                <a:defRPr/>
              </a:pPr>
              <a:t>37</a:t>
            </a:fld>
            <a:endParaRPr lang="fr-FR"/>
          </a:p>
        </p:txBody>
      </p:sp>
    </p:spTree>
    <p:extLst>
      <p:ext uri="{BB962C8B-B14F-4D97-AF65-F5344CB8AC3E}">
        <p14:creationId xmlns:p14="http://schemas.microsoft.com/office/powerpoint/2010/main" val="3929473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pPr>
              <a:defRPr/>
            </a:pPr>
            <a:fld id="{C8F48F83-6930-4D96-B7F8-9BB7CA64B50E}" type="slidenum">
              <a:rPr lang="fr-FR" smtClean="0"/>
              <a:pPr>
                <a:defRPr/>
              </a:pPr>
              <a:t>38</a:t>
            </a:fld>
            <a:endParaRPr lang="fr-FR"/>
          </a:p>
        </p:txBody>
      </p:sp>
    </p:spTree>
    <p:extLst>
      <p:ext uri="{BB962C8B-B14F-4D97-AF65-F5344CB8AC3E}">
        <p14:creationId xmlns:p14="http://schemas.microsoft.com/office/powerpoint/2010/main" val="3390300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pPr>
              <a:defRPr/>
            </a:pPr>
            <a:fld id="{C8F48F83-6930-4D96-B7F8-9BB7CA64B50E}" type="slidenum">
              <a:rPr lang="fr-FR" smtClean="0"/>
              <a:pPr>
                <a:defRPr/>
              </a:pPr>
              <a:t>39</a:t>
            </a:fld>
            <a:endParaRPr lang="fr-FR"/>
          </a:p>
        </p:txBody>
      </p:sp>
    </p:spTree>
    <p:extLst>
      <p:ext uri="{BB962C8B-B14F-4D97-AF65-F5344CB8AC3E}">
        <p14:creationId xmlns:p14="http://schemas.microsoft.com/office/powerpoint/2010/main" val="496744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pPr>
              <a:defRPr/>
            </a:pPr>
            <a:fld id="{C8F48F83-6930-4D96-B7F8-9BB7CA64B50E}" type="slidenum">
              <a:rPr lang="fr-FR" smtClean="0"/>
              <a:pPr>
                <a:defRPr/>
              </a:pPr>
              <a:t>41</a:t>
            </a:fld>
            <a:endParaRPr lang="fr-FR"/>
          </a:p>
        </p:txBody>
      </p:sp>
    </p:spTree>
    <p:extLst>
      <p:ext uri="{BB962C8B-B14F-4D97-AF65-F5344CB8AC3E}">
        <p14:creationId xmlns:p14="http://schemas.microsoft.com/office/powerpoint/2010/main" val="1748311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pPr>
              <a:defRPr/>
            </a:pPr>
            <a:fld id="{C8F48F83-6930-4D96-B7F8-9BB7CA64B50E}" type="slidenum">
              <a:rPr lang="fr-FR" smtClean="0"/>
              <a:pPr>
                <a:defRPr/>
              </a:pPr>
              <a:t>42</a:t>
            </a:fld>
            <a:endParaRPr lang="fr-FR"/>
          </a:p>
        </p:txBody>
      </p:sp>
    </p:spTree>
    <p:extLst>
      <p:ext uri="{BB962C8B-B14F-4D97-AF65-F5344CB8AC3E}">
        <p14:creationId xmlns:p14="http://schemas.microsoft.com/office/powerpoint/2010/main" val="1649853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pPr>
              <a:defRPr/>
            </a:pPr>
            <a:fld id="{C8F48F83-6930-4D96-B7F8-9BB7CA64B50E}" type="slidenum">
              <a:rPr lang="fr-FR" smtClean="0"/>
              <a:pPr>
                <a:defRPr/>
              </a:pPr>
              <a:t>43</a:t>
            </a:fld>
            <a:endParaRPr lang="fr-FR"/>
          </a:p>
        </p:txBody>
      </p:sp>
    </p:spTree>
    <p:extLst>
      <p:ext uri="{BB962C8B-B14F-4D97-AF65-F5344CB8AC3E}">
        <p14:creationId xmlns:p14="http://schemas.microsoft.com/office/powerpoint/2010/main" val="419602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50782D36-8B44-466B-8C3E-4681B0EE4BA2}" type="slidenum">
              <a:rPr lang="fr-FR" smtClean="0">
                <a:cs typeface="Arial" pitchFamily="34" charset="0"/>
              </a:rPr>
              <a:pPr/>
              <a:t>5</a:t>
            </a:fld>
            <a:endParaRPr lang="fr-FR">
              <a:cs typeface="Arial" pitchFamily="34" charset="0"/>
            </a:endParaRPr>
          </a:p>
        </p:txBody>
      </p:sp>
      <p:sp>
        <p:nvSpPr>
          <p:cNvPr id="292867"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261549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879915-38CB-4557-8F8F-E0CC2974C945}" type="slidenum">
              <a:rPr lang="en-US"/>
              <a:pPr/>
              <a:t>55</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t>The number of subsets of an n element set is called the power set, and it equals 2^n.</a:t>
            </a:r>
          </a:p>
        </p:txBody>
      </p:sp>
    </p:spTree>
    <p:extLst>
      <p:ext uri="{BB962C8B-B14F-4D97-AF65-F5344CB8AC3E}">
        <p14:creationId xmlns:p14="http://schemas.microsoft.com/office/powerpoint/2010/main" val="42233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F1072FF-4C68-434E-9544-F1DD3BD9A63F}" type="slidenum">
              <a:rPr lang="fr-FR" smtClean="0"/>
              <a:pPr>
                <a:defRPr/>
              </a:pPr>
              <a:t>85</a:t>
            </a:fld>
            <a:endParaRPr lang="fr-FR"/>
          </a:p>
        </p:txBody>
      </p:sp>
    </p:spTree>
    <p:extLst>
      <p:ext uri="{BB962C8B-B14F-4D97-AF65-F5344CB8AC3E}">
        <p14:creationId xmlns:p14="http://schemas.microsoft.com/office/powerpoint/2010/main" val="3481835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F1072FF-4C68-434E-9544-F1DD3BD9A63F}" type="slidenum">
              <a:rPr lang="fr-FR" smtClean="0"/>
              <a:pPr>
                <a:defRPr/>
              </a:pPr>
              <a:t>87</a:t>
            </a:fld>
            <a:endParaRPr lang="fr-FR"/>
          </a:p>
        </p:txBody>
      </p:sp>
    </p:spTree>
    <p:extLst>
      <p:ext uri="{BB962C8B-B14F-4D97-AF65-F5344CB8AC3E}">
        <p14:creationId xmlns:p14="http://schemas.microsoft.com/office/powerpoint/2010/main" val="35685662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F1072FF-4C68-434E-9544-F1DD3BD9A63F}" type="slidenum">
              <a:rPr lang="fr-FR" smtClean="0"/>
              <a:pPr>
                <a:defRPr/>
              </a:pPr>
              <a:t>114</a:t>
            </a:fld>
            <a:endParaRPr lang="fr-FR"/>
          </a:p>
        </p:txBody>
      </p:sp>
    </p:spTree>
    <p:extLst>
      <p:ext uri="{BB962C8B-B14F-4D97-AF65-F5344CB8AC3E}">
        <p14:creationId xmlns:p14="http://schemas.microsoft.com/office/powerpoint/2010/main" val="265419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149647FB-5A98-4C19-9D2D-EB0E396E623A}" type="slidenum">
              <a:rPr lang="fr-FR" smtClean="0">
                <a:cs typeface="Arial" pitchFamily="34" charset="0"/>
              </a:rPr>
              <a:pPr/>
              <a:t>7</a:t>
            </a:fld>
            <a:endParaRPr lang="fr-FR">
              <a:cs typeface="Arial" pitchFamily="34" charset="0"/>
            </a:endParaRPr>
          </a:p>
        </p:txBody>
      </p:sp>
      <p:sp>
        <p:nvSpPr>
          <p:cNvPr id="296963" name="Rectangle 2"/>
          <p:cNvSpPr>
            <a:spLocks noGrp="1" noRot="1" noChangeAspect="1" noChangeArrowheads="1" noTextEdit="1"/>
          </p:cNvSpPr>
          <p:nvPr>
            <p:ph type="sldImg"/>
          </p:nvPr>
        </p:nvSpPr>
        <p:spPr>
          <a:xfrm>
            <a:off x="1138238" y="698500"/>
            <a:ext cx="4584700" cy="3438525"/>
          </a:xfrm>
          <a:ln/>
        </p:spPr>
      </p:sp>
      <p:sp>
        <p:nvSpPr>
          <p:cNvPr id="296964" name="Rectangle 3"/>
          <p:cNvSpPr>
            <a:spLocks noGrp="1" noChangeArrowheads="1"/>
          </p:cNvSpPr>
          <p:nvPr>
            <p:ph type="body" idx="1"/>
          </p:nvPr>
        </p:nvSpPr>
        <p:spPr>
          <a:xfrm>
            <a:off x="914400" y="4371975"/>
            <a:ext cx="5029200" cy="4143375"/>
          </a:xfrm>
          <a:noFill/>
          <a:ln/>
        </p:spPr>
        <p:txBody>
          <a:bodyPr/>
          <a:lstStyle/>
          <a:p>
            <a:pPr eaLnBrk="1" hangingPunct="1"/>
            <a:endParaRPr lang="fr-CA">
              <a:cs typeface="Arial" pitchFamily="34" charset="0"/>
            </a:endParaRPr>
          </a:p>
        </p:txBody>
      </p:sp>
    </p:spTree>
    <p:extLst>
      <p:ext uri="{BB962C8B-B14F-4D97-AF65-F5344CB8AC3E}">
        <p14:creationId xmlns:p14="http://schemas.microsoft.com/office/powerpoint/2010/main" val="3317458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979CAF89-AA10-4808-B525-DEBEBE95351C}" type="slidenum">
              <a:rPr lang="fr-FR" smtClean="0">
                <a:cs typeface="Arial" pitchFamily="34" charset="0"/>
              </a:rPr>
              <a:pPr/>
              <a:t>8</a:t>
            </a:fld>
            <a:endParaRPr lang="fr-FR">
              <a:cs typeface="Arial" pitchFamily="34" charset="0"/>
            </a:endParaRPr>
          </a:p>
        </p:txBody>
      </p:sp>
      <p:sp>
        <p:nvSpPr>
          <p:cNvPr id="297987" name="Rectangle 2"/>
          <p:cNvSpPr>
            <a:spLocks noGrp="1" noRot="1" noChangeAspect="1" noChangeArrowheads="1" noTextEdit="1"/>
          </p:cNvSpPr>
          <p:nvPr>
            <p:ph type="sldImg"/>
          </p:nvPr>
        </p:nvSpPr>
        <p:spPr>
          <a:xfrm>
            <a:off x="1138238" y="698500"/>
            <a:ext cx="4584700" cy="3438525"/>
          </a:xfrm>
          <a:ln/>
        </p:spPr>
      </p:sp>
      <p:sp>
        <p:nvSpPr>
          <p:cNvPr id="297988" name="Rectangle 3"/>
          <p:cNvSpPr>
            <a:spLocks noGrp="1" noChangeArrowheads="1"/>
          </p:cNvSpPr>
          <p:nvPr>
            <p:ph type="body" idx="1"/>
          </p:nvPr>
        </p:nvSpPr>
        <p:spPr>
          <a:xfrm>
            <a:off x="914400" y="4371975"/>
            <a:ext cx="5029200" cy="4143375"/>
          </a:xfrm>
          <a:noFill/>
          <a:ln/>
        </p:spPr>
        <p:txBody>
          <a:bodyPr/>
          <a:lstStyle/>
          <a:p>
            <a:pPr eaLnBrk="1" hangingPunct="1"/>
            <a:endParaRPr lang="fr-CA">
              <a:cs typeface="Arial" pitchFamily="34" charset="0"/>
            </a:endParaRPr>
          </a:p>
        </p:txBody>
      </p:sp>
    </p:spTree>
    <p:extLst>
      <p:ext uri="{BB962C8B-B14F-4D97-AF65-F5344CB8AC3E}">
        <p14:creationId xmlns:p14="http://schemas.microsoft.com/office/powerpoint/2010/main" val="3121963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FD1F7917-D1E9-4C34-82D7-3F921AD622CC}" type="slidenum">
              <a:rPr lang="fr-FR" smtClean="0">
                <a:cs typeface="Arial" pitchFamily="34" charset="0"/>
              </a:rPr>
              <a:pPr/>
              <a:t>9</a:t>
            </a:fld>
            <a:endParaRPr lang="fr-FR">
              <a:cs typeface="Arial" pitchFamily="34" charset="0"/>
            </a:endParaRPr>
          </a:p>
        </p:txBody>
      </p:sp>
      <p:sp>
        <p:nvSpPr>
          <p:cNvPr id="299011" name="Rectangle 2"/>
          <p:cNvSpPr>
            <a:spLocks noGrp="1" noRot="1" noChangeAspect="1" noChangeArrowheads="1" noTextEdit="1"/>
          </p:cNvSpPr>
          <p:nvPr>
            <p:ph type="sldImg"/>
          </p:nvPr>
        </p:nvSpPr>
        <p:spPr>
          <a:xfrm>
            <a:off x="1138238" y="698500"/>
            <a:ext cx="4584700" cy="3438525"/>
          </a:xfrm>
          <a:ln/>
        </p:spPr>
      </p:sp>
      <p:sp>
        <p:nvSpPr>
          <p:cNvPr id="299012" name="Rectangle 3"/>
          <p:cNvSpPr>
            <a:spLocks noGrp="1" noChangeArrowheads="1"/>
          </p:cNvSpPr>
          <p:nvPr>
            <p:ph type="body" idx="1"/>
          </p:nvPr>
        </p:nvSpPr>
        <p:spPr>
          <a:xfrm>
            <a:off x="914400" y="4371975"/>
            <a:ext cx="5029200" cy="4143375"/>
          </a:xfrm>
          <a:noFill/>
          <a:ln/>
        </p:spPr>
        <p:txBody>
          <a:bodyPr/>
          <a:lstStyle/>
          <a:p>
            <a:pPr eaLnBrk="1" hangingPunct="1"/>
            <a:endParaRPr lang="fr-CA">
              <a:cs typeface="Arial" pitchFamily="34" charset="0"/>
            </a:endParaRPr>
          </a:p>
        </p:txBody>
      </p:sp>
    </p:spTree>
    <p:extLst>
      <p:ext uri="{BB962C8B-B14F-4D97-AF65-F5344CB8AC3E}">
        <p14:creationId xmlns:p14="http://schemas.microsoft.com/office/powerpoint/2010/main" val="27042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fld id="{9CA79401-A0C2-497F-9DBD-C052018AB20F}" type="slidenum">
              <a:rPr lang="fr-FR" smtClean="0">
                <a:cs typeface="Arial" pitchFamily="34" charset="0"/>
              </a:rPr>
              <a:pPr/>
              <a:t>10</a:t>
            </a:fld>
            <a:endParaRPr lang="fr-FR">
              <a:cs typeface="Arial" pitchFamily="34" charset="0"/>
            </a:endParaRPr>
          </a:p>
        </p:txBody>
      </p:sp>
      <p:sp>
        <p:nvSpPr>
          <p:cNvPr id="300035" name="Rectangle 2"/>
          <p:cNvSpPr>
            <a:spLocks noGrp="1" noRot="1" noChangeAspect="1" noChangeArrowheads="1" noTextEdit="1"/>
          </p:cNvSpPr>
          <p:nvPr>
            <p:ph type="sldImg"/>
          </p:nvPr>
        </p:nvSpPr>
        <p:spPr>
          <a:xfrm>
            <a:off x="1138238" y="698500"/>
            <a:ext cx="4584700" cy="3438525"/>
          </a:xfrm>
          <a:ln w="12700" cap="flat">
            <a:solidFill>
              <a:schemeClr val="tx1"/>
            </a:solidFill>
          </a:ln>
        </p:spPr>
      </p:sp>
      <p:sp>
        <p:nvSpPr>
          <p:cNvPr id="300036" name="Rectangle 3"/>
          <p:cNvSpPr>
            <a:spLocks noGrp="1" noChangeArrowheads="1"/>
          </p:cNvSpPr>
          <p:nvPr>
            <p:ph type="body" idx="1"/>
          </p:nvPr>
        </p:nvSpPr>
        <p:spPr>
          <a:xfrm>
            <a:off x="914400" y="4371975"/>
            <a:ext cx="5029200" cy="4143375"/>
          </a:xfrm>
          <a:noFill/>
          <a:ln/>
        </p:spPr>
        <p:txBody>
          <a:bodyPr lIns="92075" tIns="46038" rIns="92075" bIns="46038"/>
          <a:lstStyle/>
          <a:p>
            <a:pPr eaLnBrk="1" hangingPunct="1"/>
            <a:endParaRPr lang="fr-FR">
              <a:cs typeface="Arial" pitchFamily="34" charset="0"/>
            </a:endParaRPr>
          </a:p>
        </p:txBody>
      </p:sp>
    </p:spTree>
    <p:extLst>
      <p:ext uri="{BB962C8B-B14F-4D97-AF65-F5344CB8AC3E}">
        <p14:creationId xmlns:p14="http://schemas.microsoft.com/office/powerpoint/2010/main" val="4106312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ABCB1080-1906-4068-B7C4-FC01FB634D15}" type="slidenum">
              <a:rPr lang="fr-FR" smtClean="0">
                <a:cs typeface="Arial" pitchFamily="34" charset="0"/>
              </a:rPr>
              <a:pPr/>
              <a:t>11</a:t>
            </a:fld>
            <a:endParaRPr lang="fr-FR">
              <a:cs typeface="Arial" pitchFamily="34" charset="0"/>
            </a:endParaRPr>
          </a:p>
        </p:txBody>
      </p:sp>
      <p:sp>
        <p:nvSpPr>
          <p:cNvPr id="313347" name="Rectangle 2"/>
          <p:cNvSpPr>
            <a:spLocks noGrp="1" noRot="1" noChangeAspect="1" noChangeArrowheads="1" noTextEdit="1"/>
          </p:cNvSpPr>
          <p:nvPr>
            <p:ph type="sldImg"/>
          </p:nvPr>
        </p:nvSpPr>
        <p:spPr>
          <a:xfrm>
            <a:off x="1130300" y="692150"/>
            <a:ext cx="4600575" cy="3451225"/>
          </a:xfrm>
          <a:ln/>
        </p:spPr>
      </p:sp>
      <p:sp>
        <p:nvSpPr>
          <p:cNvPr id="313348" name="Rectangle 3"/>
          <p:cNvSpPr>
            <a:spLocks noGrp="1" noChangeArrowheads="1"/>
          </p:cNvSpPr>
          <p:nvPr>
            <p:ph type="body" idx="1"/>
          </p:nvPr>
        </p:nvSpPr>
        <p:spPr>
          <a:xfrm>
            <a:off x="914400" y="4371975"/>
            <a:ext cx="5029200" cy="4143375"/>
          </a:xfrm>
          <a:noFill/>
          <a:ln/>
        </p:spPr>
        <p:txBody>
          <a:bodyPr/>
          <a:lstStyle/>
          <a:p>
            <a:pPr eaLnBrk="1" hangingPunct="1"/>
            <a:endParaRPr lang="fr-CA">
              <a:cs typeface="Arial" pitchFamily="34" charset="0"/>
            </a:endParaRPr>
          </a:p>
        </p:txBody>
      </p:sp>
    </p:spTree>
    <p:extLst>
      <p:ext uri="{BB962C8B-B14F-4D97-AF65-F5344CB8AC3E}">
        <p14:creationId xmlns:p14="http://schemas.microsoft.com/office/powerpoint/2010/main" val="291160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256436" y="1524000"/>
            <a:ext cx="6631128" cy="3200400"/>
          </a:xfrm>
        </p:spPr>
        <p:txBody>
          <a:bodyPr>
            <a:noAutofit/>
          </a:bodyPr>
          <a:lstStyle>
            <a:lvl1pPr>
              <a:defRPr sz="5400"/>
            </a:lvl1pPr>
          </a:lstStyle>
          <a:p>
            <a:r>
              <a:rPr lang="fr-FR"/>
              <a:t>Cliquez pour modifier le style du titre</a:t>
            </a:r>
            <a:endParaRPr/>
          </a:p>
        </p:txBody>
      </p:sp>
      <p:sp>
        <p:nvSpPr>
          <p:cNvPr id="3" name="Subtitle 2"/>
          <p:cNvSpPr>
            <a:spLocks noGrp="1"/>
          </p:cNvSpPr>
          <p:nvPr>
            <p:ph type="subTitle" idx="1"/>
          </p:nvPr>
        </p:nvSpPr>
        <p:spPr>
          <a:xfrm>
            <a:off x="1256437" y="4876800"/>
            <a:ext cx="53734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4046082" y="0"/>
            <a:ext cx="5097917"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4114680" y="0"/>
            <a:ext cx="5029319"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456128" y="685800"/>
            <a:ext cx="3201234" cy="3886200"/>
          </a:xfrm>
        </p:spPr>
        <p:txBody>
          <a:bodyPr anchor="b">
            <a:noAutofit/>
          </a:bodyPr>
          <a:lstStyle>
            <a:lvl1pPr algn="l">
              <a:defRPr sz="4000" b="0"/>
            </a:lvl1pPr>
          </a:lstStyle>
          <a:p>
            <a:r>
              <a:rPr lang="fr-FR"/>
              <a:t>Cliquez pour modifier le style du titre</a:t>
            </a:r>
            <a:endParaRPr/>
          </a:p>
        </p:txBody>
      </p:sp>
      <p:sp>
        <p:nvSpPr>
          <p:cNvPr id="3" name="Picture Placeholder 2"/>
          <p:cNvSpPr>
            <a:spLocks noGrp="1"/>
          </p:cNvSpPr>
          <p:nvPr>
            <p:ph type="pic" idx="1"/>
          </p:nvPr>
        </p:nvSpPr>
        <p:spPr>
          <a:xfrm>
            <a:off x="4572000" y="685800"/>
            <a:ext cx="4115872"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a:p>
        </p:txBody>
      </p:sp>
      <p:sp>
        <p:nvSpPr>
          <p:cNvPr id="4" name="Text Placeholder 3"/>
          <p:cNvSpPr>
            <a:spLocks noGrp="1"/>
          </p:cNvSpPr>
          <p:nvPr>
            <p:ph type="body" sz="half" idx="2"/>
          </p:nvPr>
        </p:nvSpPr>
        <p:spPr>
          <a:xfrm>
            <a:off x="456128" y="4724400"/>
            <a:ext cx="3201234"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72C0C3E0-21CD-49E6-AB24-38A40DB7ECC7}" type="slidenum">
              <a:rPr lang="fr-FR" smtClean="0"/>
              <a:pPr>
                <a:defRPr/>
              </a:pPr>
              <a:t>‹N°›</a:t>
            </a:fld>
            <a:endParaRPr lang="fr-FR"/>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pour modifier le style du titre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16735170-8099-4ACD-AAC3-8F53335157A5}" type="slidenum">
              <a:rPr lang="fr-FR" smtClean="0"/>
              <a:pPr>
                <a:defRPr/>
              </a:pPr>
              <a:t>‹N°›</a:t>
            </a:fld>
            <a:endParaRPr lang="fr-FR"/>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8750" y="685801"/>
            <a:ext cx="914639" cy="5486400"/>
          </a:xfrm>
        </p:spPr>
        <p:txBody>
          <a:bodyPr vert="eaVert"/>
          <a:lstStyle/>
          <a:p>
            <a:r>
              <a:rPr lang="fr-FR"/>
              <a:t>Cliquez pour modifier le style du titre</a:t>
            </a:r>
            <a:endParaRPr/>
          </a:p>
        </p:txBody>
      </p:sp>
      <p:sp>
        <p:nvSpPr>
          <p:cNvPr id="3" name="Vertical Text Placeholder 2"/>
          <p:cNvSpPr>
            <a:spLocks noGrp="1"/>
          </p:cNvSpPr>
          <p:nvPr>
            <p:ph type="body" orient="vert" idx="1"/>
          </p:nvPr>
        </p:nvSpPr>
        <p:spPr>
          <a:xfrm>
            <a:off x="970613" y="685800"/>
            <a:ext cx="6116642" cy="5486400"/>
          </a:xfrm>
        </p:spPr>
        <p:txBody>
          <a:bodyPr vert="eaVert"/>
          <a:lstStyle>
            <a:lvl5pPr>
              <a:defRPr/>
            </a:lvl5pPr>
            <a:lvl6pPr>
              <a:defRPr/>
            </a:lvl6pPr>
            <a:lvl7pPr>
              <a:defRPr/>
            </a:lvl7pPr>
            <a:lvl8pPr>
              <a:defRPr baseline="0"/>
            </a:lvl8pPr>
            <a:lvl9pPr>
              <a:defRPr baseline="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8FEE7EDF-ADE9-4757-A5F9-445EF7166316}" type="slidenum">
              <a:rPr lang="fr-FR" smtClean="0"/>
              <a:pPr>
                <a:defRPr/>
              </a:pPr>
              <a:t>‹N°›</a:t>
            </a:fld>
            <a:endParaRPr lang="fr-FR"/>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pour modifier le style du titre</a:t>
            </a:r>
            <a:endParaRPr/>
          </a:p>
        </p:txBody>
      </p:sp>
      <p:sp>
        <p:nvSpPr>
          <p:cNvPr id="3" name="Content Placeholder 2"/>
          <p:cNvSpPr>
            <a:spLocks noGrp="1"/>
          </p:cNvSpPr>
          <p:nvPr>
            <p:ph idx="1"/>
          </p:nvPr>
        </p:nvSpPr>
        <p:spPr/>
        <p:txBody>
          <a:bodyPr/>
          <a:lstStyle>
            <a:lvl1pPr>
              <a:lnSpc>
                <a:spcPct val="100000"/>
              </a:lnSpc>
              <a:spcAft>
                <a:spcPts val="300"/>
              </a:spcAft>
              <a:defRPr/>
            </a:lvl1pPr>
            <a:lvl2pPr>
              <a:lnSpc>
                <a:spcPct val="100000"/>
              </a:lnSpc>
              <a:spcAft>
                <a:spcPts val="300"/>
              </a:spcAft>
              <a:defRPr/>
            </a:lvl2pPr>
            <a:lvl3pPr>
              <a:lnSpc>
                <a:spcPct val="100000"/>
              </a:lnSpc>
              <a:spcAft>
                <a:spcPts val="300"/>
              </a:spcAft>
              <a:defRPr/>
            </a:lvl3pPr>
            <a:lvl4pPr>
              <a:lnSpc>
                <a:spcPct val="100000"/>
              </a:lnSpc>
              <a:spcAft>
                <a:spcPts val="300"/>
              </a:spcAft>
              <a:defRPr/>
            </a:lvl4pPr>
            <a:lvl5pPr>
              <a:lnSpc>
                <a:spcPct val="100000"/>
              </a:lnSpc>
              <a:spcAft>
                <a:spcPts val="300"/>
              </a:spcAft>
              <a:defRPr/>
            </a:lvl5pPr>
            <a:lvl6pPr>
              <a:defRPr/>
            </a:lvl6pPr>
            <a:lvl7pPr>
              <a:defRPr/>
            </a:lvl7pPr>
            <a:lvl8pPr>
              <a:defRPr/>
            </a:lvl8pPr>
            <a:lvl9pPr>
              <a:defRPr/>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9B9BEE20-5294-4D57-B670-2C87905F5D0B}" type="slidenum">
              <a:rPr lang="fr-FR" smtClean="0"/>
              <a:pPr>
                <a:defRPr/>
              </a:pPr>
              <a:t>‹N°›</a:t>
            </a:fld>
            <a:endParaRPr lang="fr-FR"/>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70613" y="3429000"/>
            <a:ext cx="7202776" cy="2286000"/>
          </a:xfrm>
        </p:spPr>
        <p:txBody>
          <a:bodyPr anchor="b">
            <a:normAutofit/>
          </a:bodyPr>
          <a:lstStyle>
            <a:lvl1pPr algn="l">
              <a:defRPr sz="4800" b="0" cap="none" baseline="0"/>
            </a:lvl1pPr>
          </a:lstStyle>
          <a:p>
            <a:r>
              <a:rPr lang="fr-FR"/>
              <a:t>Cliquez pour modifier le style du titre</a:t>
            </a:r>
            <a:endParaRPr/>
          </a:p>
        </p:txBody>
      </p:sp>
      <p:sp>
        <p:nvSpPr>
          <p:cNvPr id="3" name="Text Placeholder 2"/>
          <p:cNvSpPr>
            <a:spLocks noGrp="1"/>
          </p:cNvSpPr>
          <p:nvPr>
            <p:ph type="body" idx="1"/>
          </p:nvPr>
        </p:nvSpPr>
        <p:spPr>
          <a:xfrm>
            <a:off x="970612" y="685800"/>
            <a:ext cx="5659324"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422A8AC8-F018-4E44-ACEF-D71B500FF8F2}" type="slidenum">
              <a:rPr lang="fr-FR" smtClean="0"/>
              <a:pPr>
                <a:defRPr/>
              </a:pPr>
              <a:t>‹N°›</a:t>
            </a:fld>
            <a:endParaRPr lang="fr-FR"/>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pour modifier le style du titre</a:t>
            </a:r>
            <a:endParaRPr/>
          </a:p>
        </p:txBody>
      </p:sp>
      <p:sp>
        <p:nvSpPr>
          <p:cNvPr id="3" name="Content Placeholder 2"/>
          <p:cNvSpPr>
            <a:spLocks noGrp="1"/>
          </p:cNvSpPr>
          <p:nvPr>
            <p:ph sz="half" idx="1"/>
          </p:nvPr>
        </p:nvSpPr>
        <p:spPr>
          <a:xfrm>
            <a:off x="970613" y="1828800"/>
            <a:ext cx="3487057"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Content Placeholder 3"/>
          <p:cNvSpPr>
            <a:spLocks noGrp="1"/>
          </p:cNvSpPr>
          <p:nvPr>
            <p:ph sz="half" idx="2"/>
          </p:nvPr>
        </p:nvSpPr>
        <p:spPr>
          <a:xfrm>
            <a:off x="4686329" y="1828801"/>
            <a:ext cx="3487060"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1BA8EE5B-19DA-41F2-8C16-69DDFA022FC3}" type="slidenum">
              <a:rPr lang="fr-FR" smtClean="0"/>
              <a:pPr>
                <a:defRPr/>
              </a:pPr>
              <a:t>‹N°›</a:t>
            </a:fld>
            <a:endParaRPr lang="fr-FR"/>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70612" y="381000"/>
            <a:ext cx="7202776" cy="1143000"/>
          </a:xfrm>
        </p:spPr>
        <p:txBody>
          <a:bodyPr/>
          <a:lstStyle>
            <a:lvl1pPr>
              <a:defRPr/>
            </a:lvl1pPr>
          </a:lstStyle>
          <a:p>
            <a:r>
              <a:rPr lang="fr-FR"/>
              <a:t>Cliquez pour modifier le style du titre</a:t>
            </a:r>
            <a:endParaRPr/>
          </a:p>
        </p:txBody>
      </p:sp>
      <p:sp>
        <p:nvSpPr>
          <p:cNvPr id="3" name="Text Placeholder 2"/>
          <p:cNvSpPr>
            <a:spLocks noGrp="1"/>
          </p:cNvSpPr>
          <p:nvPr>
            <p:ph type="body" idx="1"/>
          </p:nvPr>
        </p:nvSpPr>
        <p:spPr>
          <a:xfrm>
            <a:off x="970612" y="1676400"/>
            <a:ext cx="3485690"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970613" y="2438400"/>
            <a:ext cx="3487057"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Text Placeholder 4"/>
          <p:cNvSpPr>
            <a:spLocks noGrp="1"/>
          </p:cNvSpPr>
          <p:nvPr>
            <p:ph type="body" sz="quarter" idx="3"/>
          </p:nvPr>
        </p:nvSpPr>
        <p:spPr>
          <a:xfrm>
            <a:off x="4686330" y="1676400"/>
            <a:ext cx="3487059"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86330" y="2438400"/>
            <a:ext cx="348705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7" name="Date Placeholder 6"/>
          <p:cNvSpPr>
            <a:spLocks noGrp="1"/>
          </p:cNvSpPr>
          <p:nvPr>
            <p:ph type="dt" sz="half" idx="10"/>
          </p:nvPr>
        </p:nvSpPr>
        <p:spPr/>
        <p:txBody>
          <a:bodyPr/>
          <a:lstStyle/>
          <a:p>
            <a:pPr>
              <a:defRPr/>
            </a:pPr>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B51196B4-2A42-4B49-B619-E8F3DF60E091}" type="slidenum">
              <a:rPr lang="fr-FR" smtClean="0"/>
              <a:pPr>
                <a:defRPr/>
              </a:pPr>
              <a:t>‹N°›</a:t>
            </a:fld>
            <a:endParaRPr lang="fr-FR"/>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pour modifier le style du titre</a:t>
            </a:r>
            <a:endParaRPr/>
          </a:p>
        </p:txBody>
      </p:sp>
      <p:sp>
        <p:nvSpPr>
          <p:cNvPr id="3" name="Date Placeholder 2"/>
          <p:cNvSpPr>
            <a:spLocks noGrp="1"/>
          </p:cNvSpPr>
          <p:nvPr>
            <p:ph type="dt" sz="half" idx="10"/>
          </p:nvPr>
        </p:nvSpPr>
        <p:spPr/>
        <p:txBody>
          <a:bodyPr/>
          <a:lstStyle/>
          <a:p>
            <a:pPr>
              <a:defRPr/>
            </a:pPr>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4099A8C1-AFAA-49E2-83EF-1FD11792AFEC}" type="slidenum">
              <a:rPr lang="fr-FR" smtClean="0"/>
              <a:pPr>
                <a:defRPr/>
              </a:pPr>
              <a:t>‹N°›</a:t>
            </a:fld>
            <a:endParaRPr lang="fr-FR"/>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4B945DF6-D141-417D-AFFF-4943960A800A}" type="slidenum">
              <a:rPr lang="fr-FR" smtClean="0"/>
              <a:pPr>
                <a:defRPr/>
              </a:pPr>
              <a:t>‹N°›</a:t>
            </a:fld>
            <a:endParaRPr lang="fr-FR"/>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0" name="Rectangle 9"/>
          <p:cNvSpPr/>
          <p:nvPr/>
        </p:nvSpPr>
        <p:spPr>
          <a:xfrm>
            <a:off x="456128" y="0"/>
            <a:ext cx="3663626"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24726" y="0"/>
            <a:ext cx="3526431"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970612" y="685800"/>
            <a:ext cx="2686750" cy="3886200"/>
          </a:xfrm>
        </p:spPr>
        <p:txBody>
          <a:bodyPr anchor="b">
            <a:noAutofit/>
          </a:bodyPr>
          <a:lstStyle>
            <a:lvl1pPr algn="l">
              <a:defRPr sz="4000" b="0"/>
            </a:lvl1pPr>
          </a:lstStyle>
          <a:p>
            <a:r>
              <a:rPr lang="fr-FR"/>
              <a:t>Cliquez pour modifier le style du titre</a:t>
            </a:r>
            <a:endParaRPr/>
          </a:p>
        </p:txBody>
      </p:sp>
      <p:sp>
        <p:nvSpPr>
          <p:cNvPr id="3" name="Content Placeholder 2"/>
          <p:cNvSpPr>
            <a:spLocks noGrp="1"/>
          </p:cNvSpPr>
          <p:nvPr>
            <p:ph idx="1"/>
          </p:nvPr>
        </p:nvSpPr>
        <p:spPr>
          <a:xfrm>
            <a:off x="4572000" y="685800"/>
            <a:ext cx="4114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Text Placeholder 3"/>
          <p:cNvSpPr>
            <a:spLocks noGrp="1"/>
          </p:cNvSpPr>
          <p:nvPr>
            <p:ph type="body" sz="half" idx="2"/>
          </p:nvPr>
        </p:nvSpPr>
        <p:spPr>
          <a:xfrm>
            <a:off x="970612" y="4724400"/>
            <a:ext cx="268675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186B5820-17BF-4F3B-A8AB-C100C6EDB045}" type="slidenum">
              <a:rPr lang="fr-FR" smtClean="0"/>
              <a:pPr>
                <a:defRPr/>
              </a:pPr>
              <a:t>‹N°›</a:t>
            </a:fld>
            <a:endParaRPr lang="fr-FR"/>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2" name="Rectangle 11"/>
          <p:cNvSpPr/>
          <p:nvPr/>
        </p:nvSpPr>
        <p:spPr>
          <a:xfrm>
            <a:off x="456128" y="0"/>
            <a:ext cx="3663626"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524726" y="0"/>
            <a:ext cx="3526431"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970612" y="685800"/>
            <a:ext cx="2686750" cy="3886200"/>
          </a:xfrm>
        </p:spPr>
        <p:txBody>
          <a:bodyPr anchor="b">
            <a:noAutofit/>
          </a:bodyPr>
          <a:lstStyle>
            <a:lvl1pPr algn="l">
              <a:defRPr sz="4000" b="0"/>
            </a:lvl1pPr>
          </a:lstStyle>
          <a:p>
            <a:r>
              <a:rPr lang="fr-FR"/>
              <a:t>Cliquez pour modifier le style du titre</a:t>
            </a:r>
            <a:endParaRPr/>
          </a:p>
        </p:txBody>
      </p:sp>
      <p:sp>
        <p:nvSpPr>
          <p:cNvPr id="3" name="Picture Placeholder 2"/>
          <p:cNvSpPr>
            <a:spLocks noGrp="1"/>
          </p:cNvSpPr>
          <p:nvPr>
            <p:ph type="pic" idx="1"/>
          </p:nvPr>
        </p:nvSpPr>
        <p:spPr>
          <a:xfrm>
            <a:off x="4572000" y="685800"/>
            <a:ext cx="4115872"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a:p>
        </p:txBody>
      </p:sp>
      <p:sp>
        <p:nvSpPr>
          <p:cNvPr id="4" name="Text Placeholder 3"/>
          <p:cNvSpPr>
            <a:spLocks noGrp="1"/>
          </p:cNvSpPr>
          <p:nvPr>
            <p:ph type="body" sz="half" idx="2"/>
          </p:nvPr>
        </p:nvSpPr>
        <p:spPr>
          <a:xfrm>
            <a:off x="970612" y="4724400"/>
            <a:ext cx="268675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425B7963-07D6-4EF1-8DDF-7B44EA26358D}" type="slidenum">
              <a:rPr lang="fr-FR" smtClean="0"/>
              <a:pPr>
                <a:defRPr/>
              </a:pPr>
              <a:t>‹N°›</a:t>
            </a:fld>
            <a:endParaRPr lang="fr-FR"/>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381000"/>
            <a:ext cx="7920880" cy="1143000"/>
          </a:xfrm>
          <a:prstGeom prst="rect">
            <a:avLst/>
          </a:prstGeom>
        </p:spPr>
        <p:txBody>
          <a:bodyPr vert="horz" lIns="91440" tIns="45720" rIns="91440" bIns="45720" rtlCol="0" anchor="b">
            <a:normAutofit/>
          </a:bodyPr>
          <a:lstStyle/>
          <a:p>
            <a:r>
              <a:rPr lang="fr-FR"/>
              <a:t>Cliquez pour modifier le style du titre</a:t>
            </a:r>
            <a:endParaRPr/>
          </a:p>
        </p:txBody>
      </p:sp>
      <p:sp>
        <p:nvSpPr>
          <p:cNvPr id="3" name="Text Placeholder 2"/>
          <p:cNvSpPr>
            <a:spLocks noGrp="1"/>
          </p:cNvSpPr>
          <p:nvPr>
            <p:ph type="body" idx="1"/>
          </p:nvPr>
        </p:nvSpPr>
        <p:spPr>
          <a:xfrm>
            <a:off x="611562" y="1828800"/>
            <a:ext cx="7920878" cy="43434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dirty="0"/>
          </a:p>
        </p:txBody>
      </p:sp>
      <p:sp>
        <p:nvSpPr>
          <p:cNvPr id="4" name="Date Placeholder 3"/>
          <p:cNvSpPr>
            <a:spLocks noGrp="1"/>
          </p:cNvSpPr>
          <p:nvPr>
            <p:ph type="dt" sz="half" idx="2"/>
          </p:nvPr>
        </p:nvSpPr>
        <p:spPr>
          <a:xfrm>
            <a:off x="6001122" y="6400801"/>
            <a:ext cx="9903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fr-FR"/>
          </a:p>
        </p:txBody>
      </p:sp>
      <p:sp>
        <p:nvSpPr>
          <p:cNvPr id="5" name="Footer Placeholder 4"/>
          <p:cNvSpPr>
            <a:spLocks noGrp="1"/>
          </p:cNvSpPr>
          <p:nvPr>
            <p:ph type="ftr" sz="quarter" idx="3"/>
          </p:nvPr>
        </p:nvSpPr>
        <p:spPr>
          <a:xfrm>
            <a:off x="970613" y="6400801"/>
            <a:ext cx="4744685"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pPr>
              <a:defRPr/>
            </a:pPr>
            <a:endParaRPr lang="fr-FR"/>
          </a:p>
        </p:txBody>
      </p:sp>
      <p:sp>
        <p:nvSpPr>
          <p:cNvPr id="6" name="Slide Number Placeholder 5"/>
          <p:cNvSpPr>
            <a:spLocks noGrp="1"/>
          </p:cNvSpPr>
          <p:nvPr>
            <p:ph type="sldNum" sz="quarter" idx="4"/>
          </p:nvPr>
        </p:nvSpPr>
        <p:spPr>
          <a:xfrm>
            <a:off x="7258749" y="6400801"/>
            <a:ext cx="914640" cy="276226"/>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72C0C3E0-21CD-49E6-AB24-38A40DB7ECC7}" type="slidenum">
              <a:rPr lang="fr-FR" smtClean="0"/>
              <a:pPr>
                <a:defRPr/>
              </a:pPr>
              <a:t>‹N°›</a:t>
            </a:fld>
            <a:endParaRPr lang="fr-F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600"/>
        </a:spcBef>
        <a:spcAft>
          <a:spcPts val="300"/>
        </a:spcAft>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100000"/>
        </a:lnSpc>
        <a:spcBef>
          <a:spcPts val="800"/>
        </a:spcBef>
        <a:spcAft>
          <a:spcPts val="300"/>
        </a:spcAft>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100000"/>
        </a:lnSpc>
        <a:spcBef>
          <a:spcPts val="600"/>
        </a:spcBef>
        <a:spcAft>
          <a:spcPts val="300"/>
        </a:spcAft>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100000"/>
        </a:lnSpc>
        <a:spcBef>
          <a:spcPts val="600"/>
        </a:spcBef>
        <a:spcAft>
          <a:spcPts val="300"/>
        </a:spcAft>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100000"/>
        </a:lnSpc>
        <a:spcBef>
          <a:spcPts val="600"/>
        </a:spcBef>
        <a:spcAft>
          <a:spcPts val="300"/>
        </a:spcAft>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1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s.waikato.ac.nz/ml/weka/"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image" Target="../media/image9.wmf"/></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4.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s://www.youtube.com/watch?v=MTgTJvXTaO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6435" y="1484784"/>
            <a:ext cx="6631128" cy="3200400"/>
          </a:xfrm>
        </p:spPr>
        <p:txBody>
          <a:bodyPr/>
          <a:lstStyle/>
          <a:p>
            <a:r>
              <a:rPr lang="fr-FR" dirty="0"/>
              <a:t>Introduction au data Mining</a:t>
            </a:r>
            <a:br>
              <a:rPr lang="fr-FR" dirty="0"/>
            </a:br>
            <a:br>
              <a:rPr lang="fr-FR" dirty="0"/>
            </a:br>
            <a:r>
              <a:rPr lang="fr-FR" sz="3200" dirty="0"/>
              <a:t>Clustering et apprentissage supervisé</a:t>
            </a:r>
          </a:p>
        </p:txBody>
      </p:sp>
      <p:sp>
        <p:nvSpPr>
          <p:cNvPr id="26627" name="Sous-titre 2"/>
          <p:cNvSpPr>
            <a:spLocks noGrp="1"/>
          </p:cNvSpPr>
          <p:nvPr>
            <p:ph type="subTitle" idx="1"/>
          </p:nvPr>
        </p:nvSpPr>
        <p:spPr>
          <a:xfrm>
            <a:off x="1885250" y="5076647"/>
            <a:ext cx="5373499" cy="1440160"/>
          </a:xfrm>
        </p:spPr>
        <p:txBody>
          <a:bodyPr>
            <a:normAutofit/>
          </a:bodyPr>
          <a:lstStyle/>
          <a:p>
            <a:pPr algn="ctr"/>
            <a:r>
              <a:rPr lang="fr-FR" cap="none" dirty="0"/>
              <a:t>Christel Dartigues-Pallez</a:t>
            </a:r>
          </a:p>
          <a:p>
            <a:pPr algn="ctr"/>
            <a:endParaRPr lang="fr-FR" cap="none" dirty="0"/>
          </a:p>
          <a:p>
            <a:pPr algn="ctr"/>
            <a:r>
              <a:rPr lang="fr-FR" cap="none" dirty="0"/>
              <a:t>Équipe Sparks – Laboratoire I3S</a:t>
            </a:r>
          </a:p>
          <a:p>
            <a:pPr algn="ctr"/>
            <a:r>
              <a:rPr lang="fr-FR" cap="none" dirty="0"/>
              <a:t>dartigue@unice.fr</a:t>
            </a:r>
          </a:p>
        </p:txBody>
      </p:sp>
      <p:sp>
        <p:nvSpPr>
          <p:cNvPr id="4" name="Espace réservé du numéro de diapositive 3"/>
          <p:cNvSpPr>
            <a:spLocks noGrp="1"/>
          </p:cNvSpPr>
          <p:nvPr>
            <p:ph type="sldNum" sz="quarter" idx="4294967295"/>
          </p:nvPr>
        </p:nvSpPr>
        <p:spPr>
          <a:xfrm>
            <a:off x="8382000" y="6356350"/>
            <a:ext cx="762000" cy="365125"/>
          </a:xfrm>
        </p:spPr>
        <p:txBody>
          <a:bodyPr/>
          <a:lstStyle/>
          <a:p>
            <a:pPr>
              <a:defRPr/>
            </a:pPr>
            <a:fld id="{DD1FD5C5-16C9-45ED-8306-640BB153D140}" type="slidenum">
              <a:rPr lang="fr-FR"/>
              <a:pPr>
                <a:defRPr/>
              </a:pPr>
              <a:t>1</a:t>
            </a:fld>
            <a:endParaRPr lang="fr-F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fr-FR" dirty="0"/>
              <a:t>La découverte de connaissances dans les données</a:t>
            </a:r>
          </a:p>
        </p:txBody>
      </p:sp>
      <p:sp>
        <p:nvSpPr>
          <p:cNvPr id="197635" name="Rectangle 3"/>
          <p:cNvSpPr>
            <a:spLocks noGrp="1" noChangeArrowheads="1"/>
          </p:cNvSpPr>
          <p:nvPr>
            <p:ph idx="1"/>
          </p:nvPr>
        </p:nvSpPr>
        <p:spPr/>
        <p:txBody>
          <a:bodyPr>
            <a:noAutofit/>
          </a:bodyPr>
          <a:lstStyle/>
          <a:p>
            <a:r>
              <a:rPr lang="fr-FR" sz="1600" dirty="0"/>
              <a:t>Poser le problème</a:t>
            </a:r>
          </a:p>
          <a:p>
            <a:pPr lvl="1"/>
            <a:r>
              <a:rPr lang="fr-FR" sz="1200" dirty="0"/>
              <a:t>Comprendre le domaine d’application, les connaissances disponibles, la finalité</a:t>
            </a:r>
          </a:p>
          <a:p>
            <a:r>
              <a:rPr lang="fr-FR" sz="1600" dirty="0"/>
              <a:t>Recherche des données</a:t>
            </a:r>
          </a:p>
          <a:p>
            <a:pPr lvl="1"/>
            <a:r>
              <a:rPr lang="fr-FR" sz="1200" dirty="0"/>
              <a:t>Les données existent déjà ou il faut les collecter (si oui quoi collecter, comment, quand et par qui?)</a:t>
            </a:r>
          </a:p>
          <a:p>
            <a:r>
              <a:rPr lang="fr-FR" sz="1600" dirty="0"/>
              <a:t>Nettoyage des données</a:t>
            </a:r>
          </a:p>
          <a:p>
            <a:pPr lvl="1"/>
            <a:r>
              <a:rPr lang="fr-FR" sz="1200" dirty="0"/>
              <a:t>Doublons, erreurs de saisie, pannes de capteurs =&gt; valeurs aberrantes, manquantes…</a:t>
            </a:r>
          </a:p>
          <a:p>
            <a:pPr lvl="1"/>
            <a:r>
              <a:rPr lang="fr-FR" sz="1200" dirty="0"/>
              <a:t>Stratégies pour valeurs manquantes : ignorer, moyenne (pire solution), technique de régression</a:t>
            </a:r>
          </a:p>
          <a:p>
            <a:r>
              <a:rPr lang="fr-FR" sz="1600" dirty="0"/>
              <a:t>Codage des données, actions sur les variables</a:t>
            </a:r>
          </a:p>
          <a:p>
            <a:pPr lvl="1"/>
            <a:r>
              <a:rPr lang="fr-FR" sz="1200" dirty="0"/>
              <a:t>Étape potentiellement discriminante (augmenter ou réduire le nombre de variables, moyen de les coder, standardisation, etc.)</a:t>
            </a:r>
          </a:p>
          <a:p>
            <a:r>
              <a:rPr lang="fr-FR" sz="1600" dirty="0"/>
              <a:t>Recherche d’un modèle, de connaissances, d’information : Data </a:t>
            </a:r>
            <a:r>
              <a:rPr lang="fr-FR" sz="1600" dirty="0" err="1"/>
              <a:t>mining</a:t>
            </a:r>
            <a:endParaRPr lang="fr-FR" sz="1600" dirty="0"/>
          </a:p>
          <a:p>
            <a:r>
              <a:rPr lang="fr-FR" sz="1600" dirty="0"/>
              <a:t>Validation et interprétation du résultat, avec  retour possible sur les étapes précédentes</a:t>
            </a:r>
          </a:p>
          <a:p>
            <a:r>
              <a:rPr lang="fr-FR" sz="1600" dirty="0"/>
              <a:t>Intégration des connaissances apprises</a:t>
            </a:r>
          </a:p>
        </p:txBody>
      </p:sp>
      <p:sp>
        <p:nvSpPr>
          <p:cNvPr id="4" name="Espace réservé du numéro de diapositive 5"/>
          <p:cNvSpPr>
            <a:spLocks noGrp="1"/>
          </p:cNvSpPr>
          <p:nvPr>
            <p:ph type="sldNum" sz="quarter" idx="12"/>
          </p:nvPr>
        </p:nvSpPr>
        <p:spPr/>
        <p:txBody>
          <a:bodyPr/>
          <a:lstStyle/>
          <a:p>
            <a:fld id="{4754A246-1B0B-40A3-AD02-F98392B3145D}" type="slidenum">
              <a:rPr lang="fr-FR" smtClean="0"/>
              <a:pPr/>
              <a:t>10</a:t>
            </a:fld>
            <a:endParaRPr lang="fr-FR"/>
          </a:p>
        </p:txBody>
      </p:sp>
    </p:spTree>
    <p:extLst>
      <p:ext uri="{BB962C8B-B14F-4D97-AF65-F5344CB8AC3E}">
        <p14:creationId xmlns:p14="http://schemas.microsoft.com/office/powerpoint/2010/main" val="1896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Reconnaissance d’actions</a:t>
            </a:r>
            <a:endParaRPr lang="fr-FR" dirty="0"/>
          </a:p>
        </p:txBody>
      </p:sp>
      <p:sp>
        <p:nvSpPr>
          <p:cNvPr id="3" name="Espace réservé du contenu 2"/>
          <p:cNvSpPr>
            <a:spLocks noGrp="1"/>
          </p:cNvSpPr>
          <p:nvPr>
            <p:ph idx="1"/>
          </p:nvPr>
        </p:nvSpPr>
        <p:spPr/>
        <p:txBody>
          <a:bodyPr/>
          <a:lstStyle/>
          <a:p>
            <a:r>
              <a:rPr lang="fr-FR" dirty="0"/>
              <a:t>Quelques exemples d’actions qu’on souhaite reconnaitre</a:t>
            </a:r>
          </a:p>
          <a:p>
            <a:pPr lvl="1"/>
            <a:r>
              <a:rPr lang="fr-FR" dirty="0"/>
              <a:t>Téléphoner</a:t>
            </a:r>
          </a:p>
          <a:p>
            <a:pPr lvl="1"/>
            <a:r>
              <a:rPr lang="fr-FR" dirty="0"/>
              <a:t>Écrire à l’ordinateur</a:t>
            </a:r>
          </a:p>
          <a:p>
            <a:pPr lvl="1"/>
            <a:r>
              <a:rPr lang="fr-FR" dirty="0"/>
              <a:t>Boire</a:t>
            </a:r>
          </a:p>
          <a:p>
            <a:pPr lvl="1"/>
            <a:r>
              <a:rPr lang="fr-FR" dirty="0"/>
              <a:t>Écrire au tableau</a:t>
            </a:r>
          </a:p>
          <a:p>
            <a:pPr lvl="1"/>
            <a:r>
              <a:rPr lang="fr-FR" dirty="0"/>
              <a:t>Etc.</a:t>
            </a:r>
          </a:p>
          <a:p>
            <a:pPr marL="0" indent="0">
              <a:buNone/>
            </a:pPr>
            <a:endParaRPr lang="fr-FR" dirty="0"/>
          </a:p>
          <a:p>
            <a:pPr lvl="1"/>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100</a:t>
            </a:fld>
            <a:endParaRPr lang="fr-FR"/>
          </a:p>
        </p:txBody>
      </p:sp>
      <p:pic>
        <p:nvPicPr>
          <p:cNvPr id="715778" name="Picture 2"/>
          <p:cNvPicPr>
            <a:picLocks noChangeAspect="1" noChangeArrowheads="1"/>
          </p:cNvPicPr>
          <p:nvPr/>
        </p:nvPicPr>
        <p:blipFill>
          <a:blip r:embed="rId2" cstate="print"/>
          <a:srcRect r="55172"/>
          <a:stretch>
            <a:fillRect/>
          </a:stretch>
        </p:blipFill>
        <p:spPr bwMode="auto">
          <a:xfrm>
            <a:off x="6450238" y="2708920"/>
            <a:ext cx="2442242" cy="216024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55172"/>
          <a:stretch>
            <a:fillRect/>
          </a:stretch>
        </p:blipFill>
        <p:spPr bwMode="auto">
          <a:xfrm>
            <a:off x="3635896" y="4423306"/>
            <a:ext cx="2520280" cy="2229268"/>
          </a:xfrm>
          <a:prstGeom prst="rect">
            <a:avLst/>
          </a:prstGeom>
          <a:noFill/>
          <a:ln w="9525">
            <a:noFill/>
            <a:miter lim="800000"/>
            <a:headEnd/>
            <a:tailEnd/>
          </a:ln>
        </p:spPr>
      </p:pic>
    </p:spTree>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Reconnaissance d’actions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Problème beaucoup plus complexe que la reconnaissance de positions statiques</a:t>
            </a:r>
          </a:p>
          <a:p>
            <a:pPr lvl="1"/>
            <a:r>
              <a:rPr lang="fr-FR" dirty="0"/>
              <a:t>On peut boire</a:t>
            </a:r>
          </a:p>
          <a:p>
            <a:pPr lvl="2"/>
            <a:r>
              <a:rPr lang="fr-FR" dirty="0"/>
              <a:t>Debout</a:t>
            </a:r>
          </a:p>
          <a:p>
            <a:pPr lvl="2"/>
            <a:r>
              <a:rPr lang="fr-FR" dirty="0"/>
              <a:t>Assis</a:t>
            </a:r>
          </a:p>
          <a:p>
            <a:pPr lvl="2"/>
            <a:r>
              <a:rPr lang="fr-FR" dirty="0"/>
              <a:t>Rapidement</a:t>
            </a:r>
          </a:p>
          <a:p>
            <a:pPr lvl="2"/>
            <a:r>
              <a:rPr lang="fr-FR" dirty="0"/>
              <a:t>Lentement</a:t>
            </a:r>
          </a:p>
          <a:p>
            <a:r>
              <a:rPr lang="fr-FR" dirty="0"/>
              <a:t>On ne peut pas dire qu’une action est une suite fixe de positions statiques</a:t>
            </a:r>
          </a:p>
          <a:p>
            <a:pPr lvl="1"/>
            <a:r>
              <a:rPr lang="fr-FR" dirty="0"/>
              <a:t>Possibilité d’avoir des mouvements parasites</a:t>
            </a:r>
          </a:p>
          <a:p>
            <a:r>
              <a:rPr lang="fr-FR" dirty="0"/>
              <a:t>Quel vecteur utiliser? Problème encore ouvert</a:t>
            </a: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101</a:t>
            </a:fld>
            <a:endParaRPr lang="fr-FR"/>
          </a:p>
        </p:txBody>
      </p:sp>
      <p:pic>
        <p:nvPicPr>
          <p:cNvPr id="5" name="Picture 33"/>
          <p:cNvPicPr/>
          <p:nvPr/>
        </p:nvPicPr>
        <p:blipFill rotWithShape="1">
          <a:blip r:embed="rId2" cstate="print">
            <a:clrChange>
              <a:clrFrom>
                <a:srgbClr val="FFFFFF"/>
              </a:clrFrom>
              <a:clrTo>
                <a:srgbClr val="FFFFFF">
                  <a:alpha val="0"/>
                </a:srgbClr>
              </a:clrTo>
            </a:clrChange>
          </a:blip>
          <a:srcRect l="15099" t="33827" r="38253" b="25556"/>
          <a:stretch/>
        </p:blipFill>
        <p:spPr bwMode="auto">
          <a:xfrm>
            <a:off x="5076056" y="2393592"/>
            <a:ext cx="3672408" cy="2016890"/>
          </a:xfrm>
          <a:prstGeom prst="rect">
            <a:avLst/>
          </a:prstGeom>
          <a:ln>
            <a:noFill/>
          </a:ln>
          <a:extLst>
            <a:ext uri="{53640926-AAD7-44D8-BBD7-CCE9431645EC}">
              <a14:shadowObscured xmlns:a14="http://schemas.microsoft.com/office/drawing/2010/main"/>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Reconnaissance d’action</a:t>
            </a:r>
          </a:p>
        </p:txBody>
      </p:sp>
      <p:sp>
        <p:nvSpPr>
          <p:cNvPr id="3" name="Espace réservé du contenu 2"/>
          <p:cNvSpPr>
            <a:spLocks noGrp="1"/>
          </p:cNvSpPr>
          <p:nvPr>
            <p:ph idx="1"/>
          </p:nvPr>
        </p:nvSpPr>
        <p:spPr>
          <a:xfrm>
            <a:off x="467544" y="1828799"/>
            <a:ext cx="3168352" cy="4848227"/>
          </a:xfrm>
        </p:spPr>
        <p:txBody>
          <a:bodyPr>
            <a:normAutofit lnSpcReduction="10000"/>
          </a:bodyPr>
          <a:lstStyle/>
          <a:p>
            <a:r>
              <a:rPr lang="fr-FR" sz="1800" dirty="0"/>
              <a:t>Pistes :</a:t>
            </a:r>
          </a:p>
          <a:p>
            <a:pPr lvl="1"/>
            <a:r>
              <a:rPr lang="fr-FR" sz="1600" dirty="0"/>
              <a:t>Parti pris: garder uniquement les données du squelette pour avoir des données les plus simples possibles</a:t>
            </a:r>
          </a:p>
          <a:p>
            <a:pPr lvl="1"/>
            <a:r>
              <a:rPr lang="fr-FR" sz="1600" dirty="0"/>
              <a:t>Notion de fenêtres glissantes</a:t>
            </a:r>
          </a:p>
          <a:p>
            <a:pPr lvl="1"/>
            <a:r>
              <a:rPr lang="fr-FR" sz="1600" dirty="0"/>
              <a:t>Vecteur de plus de 46 000 caractéristiques</a:t>
            </a:r>
          </a:p>
          <a:p>
            <a:pPr lvl="1"/>
            <a:r>
              <a:rPr lang="fr-FR" sz="1600" dirty="0"/>
              <a:t>Utiliser des </a:t>
            </a:r>
            <a:r>
              <a:rPr lang="fr-FR" sz="1600" dirty="0" err="1"/>
              <a:t>Random</a:t>
            </a:r>
            <a:r>
              <a:rPr lang="fr-FR" sz="1600" dirty="0"/>
              <a:t> Forest hiérarchiques</a:t>
            </a:r>
          </a:p>
          <a:p>
            <a:pPr lvl="1"/>
            <a:r>
              <a:rPr lang="fr-FR" sz="1600" dirty="0"/>
              <a:t>Comment ensuite combiner les sous-forêts?</a:t>
            </a:r>
          </a:p>
          <a:p>
            <a:pPr lvl="1"/>
            <a:r>
              <a:rPr lang="fr-FR" sz="1600" dirty="0"/>
              <a:t>Comment combiner plusieurs </a:t>
            </a:r>
            <a:r>
              <a:rPr lang="fr-FR" sz="1600" dirty="0" err="1"/>
              <a:t>Kinects</a:t>
            </a:r>
            <a:r>
              <a:rPr lang="fr-FR" sz="1600" dirty="0"/>
              <a:t>?</a:t>
            </a:r>
          </a:p>
          <a:p>
            <a:pPr lvl="2"/>
            <a:endParaRPr lang="fr-FR" sz="1400" dirty="0"/>
          </a:p>
        </p:txBody>
      </p:sp>
      <p:sp>
        <p:nvSpPr>
          <p:cNvPr id="4" name="Espace réservé du numéro de diapositive 3"/>
          <p:cNvSpPr>
            <a:spLocks noGrp="1"/>
          </p:cNvSpPr>
          <p:nvPr>
            <p:ph type="sldNum" sz="quarter" idx="12"/>
          </p:nvPr>
        </p:nvSpPr>
        <p:spPr/>
        <p:txBody>
          <a:bodyPr/>
          <a:lstStyle/>
          <a:p>
            <a:pPr>
              <a:defRPr/>
            </a:pPr>
            <a:fld id="{9B9BEE20-5294-4D57-B670-2C87905F5D0B}" type="slidenum">
              <a:rPr lang="fr-FR" smtClean="0"/>
              <a:pPr>
                <a:defRPr/>
              </a:pPr>
              <a:t>102</a:t>
            </a:fld>
            <a:endParaRPr lang="fr-FR"/>
          </a:p>
        </p:txBody>
      </p:sp>
      <p:pic>
        <p:nvPicPr>
          <p:cNvPr id="809285" name="Picture 325"/>
          <p:cNvPicPr>
            <a:picLocks noChangeAspect="1" noChangeArrowheads="1"/>
          </p:cNvPicPr>
          <p:nvPr/>
        </p:nvPicPr>
        <p:blipFill>
          <a:blip r:embed="rId2" cstate="print"/>
          <a:srcRect/>
          <a:stretch>
            <a:fillRect/>
          </a:stretch>
        </p:blipFill>
        <p:spPr bwMode="auto">
          <a:xfrm>
            <a:off x="3635896" y="1700809"/>
            <a:ext cx="5400600" cy="3917500"/>
          </a:xfrm>
          <a:prstGeom prst="rect">
            <a:avLst/>
          </a:prstGeom>
          <a:noFill/>
          <a:ln w="9525">
            <a:noFill/>
            <a:miter lim="800000"/>
            <a:headEnd/>
            <a:tailEnd/>
          </a:ln>
        </p:spPr>
      </p:pic>
      <p:pic>
        <p:nvPicPr>
          <p:cNvPr id="6" name="Image 5" descr="F:\boulot\EPU\Christel\Aya\Pose_Pyarmid.png"/>
          <p:cNvPicPr/>
          <p:nvPr/>
        </p:nvPicPr>
        <p:blipFill>
          <a:blip r:embed="rId3" cstate="print"/>
          <a:srcRect/>
          <a:stretch>
            <a:fillRect/>
          </a:stretch>
        </p:blipFill>
        <p:spPr bwMode="auto">
          <a:xfrm>
            <a:off x="3635896" y="5733257"/>
            <a:ext cx="5400600" cy="10081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Assemblage de composants</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a:t>Partenariat avec l’équipe </a:t>
            </a:r>
            <a:r>
              <a:rPr lang="fr-FR" dirty="0" err="1"/>
              <a:t>Rainbow</a:t>
            </a:r>
            <a:r>
              <a:rPr lang="fr-FR" dirty="0"/>
              <a:t>, plateforme </a:t>
            </a:r>
            <a:r>
              <a:rPr lang="fr-FR" dirty="0" err="1"/>
              <a:t>Wcomp</a:t>
            </a:r>
            <a:endParaRPr lang="fr-FR" dirty="0"/>
          </a:p>
          <a:p>
            <a:pPr lvl="1"/>
            <a:r>
              <a:rPr lang="fr-FR" dirty="0"/>
              <a:t>PFE Marco Carta </a:t>
            </a:r>
            <a:r>
              <a:rPr lang="fr-FR" dirty="0" err="1"/>
              <a:t>Gulung</a:t>
            </a:r>
            <a:r>
              <a:rPr lang="fr-FR" dirty="0"/>
              <a:t> et Ahmed </a:t>
            </a:r>
            <a:r>
              <a:rPr lang="fr-FR" dirty="0" err="1"/>
              <a:t>Ouertani</a:t>
            </a:r>
            <a:endParaRPr lang="fr-FR" dirty="0"/>
          </a:p>
          <a:p>
            <a:pPr lvl="1"/>
            <a:r>
              <a:rPr lang="fr-FR" dirty="0"/>
              <a:t>PFE et stage Master de Luis </a:t>
            </a:r>
            <a:r>
              <a:rPr lang="fr-FR" dirty="0" err="1"/>
              <a:t>Gioanni</a:t>
            </a:r>
            <a:endParaRPr lang="fr-FR" dirty="0"/>
          </a:p>
          <a:p>
            <a:r>
              <a:rPr lang="fr-FR" dirty="0"/>
              <a:t>Hypothèses de travail</a:t>
            </a:r>
          </a:p>
          <a:p>
            <a:pPr lvl="1"/>
            <a:r>
              <a:rPr lang="fr-FR" dirty="0"/>
              <a:t>Ensemble de services et dispositifs disponibles avec leur </a:t>
            </a:r>
            <a:r>
              <a:rPr lang="fr-FR" dirty="0" err="1"/>
              <a:t>méta-données</a:t>
            </a:r>
            <a:endParaRPr lang="fr-FR" dirty="0"/>
          </a:p>
          <a:p>
            <a:pPr lvl="1"/>
            <a:r>
              <a:rPr lang="fr-FR" dirty="0"/>
              <a:t>L’infrastructure est dynamique</a:t>
            </a:r>
          </a:p>
          <a:p>
            <a:pPr lvl="2"/>
            <a:r>
              <a:rPr lang="fr-FR" dirty="0"/>
              <a:t>Ces objets communicants peuvent apparaître et disparaître de manière opportuniste</a:t>
            </a:r>
          </a:p>
          <a:p>
            <a:r>
              <a:rPr lang="fr-FR" dirty="0"/>
              <a:t>Objectif</a:t>
            </a:r>
          </a:p>
          <a:p>
            <a:pPr lvl="1"/>
            <a:r>
              <a:rPr lang="fr-FR" dirty="0"/>
              <a:t>Apprendre « leur comportement » et l’influence ou l’impact de ce comportement sur la configuration finale de l’environnement</a:t>
            </a: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103</a:t>
            </a:fld>
            <a:endParaRPr lang="fr-FR"/>
          </a:p>
        </p:txBody>
      </p:sp>
    </p:spTree>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Assemblage de composants</a:t>
            </a:r>
            <a:endParaRPr lang="fr-FR" dirty="0"/>
          </a:p>
        </p:txBody>
      </p:sp>
      <p:sp>
        <p:nvSpPr>
          <p:cNvPr id="3" name="Espace réservé du contenu 2"/>
          <p:cNvSpPr>
            <a:spLocks noGrp="1"/>
          </p:cNvSpPr>
          <p:nvPr>
            <p:ph idx="1"/>
          </p:nvPr>
        </p:nvSpPr>
        <p:spPr/>
        <p:txBody>
          <a:bodyPr/>
          <a:lstStyle/>
          <a:p>
            <a:r>
              <a:rPr lang="fr-FR" dirty="0"/>
              <a:t>À quoi ça peut servir?</a:t>
            </a:r>
          </a:p>
          <a:p>
            <a:pPr lvl="1"/>
            <a:r>
              <a:rPr lang="fr-FR" dirty="0"/>
              <a:t>Monitoring d’activité à la maison</a:t>
            </a:r>
          </a:p>
          <a:p>
            <a:pPr lvl="2"/>
            <a:r>
              <a:rPr lang="fr-FR" dirty="0"/>
              <a:t>On veut apprendre à partir d’objets communicants tels qu’un téléphone, un chargeur de téléphone, un matelas muni de capteurs, une Kinect, etc.</a:t>
            </a:r>
          </a:p>
          <a:p>
            <a:pPr lvl="1"/>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104</a:t>
            </a:fld>
            <a:endParaRPr lang="fr-FR"/>
          </a:p>
        </p:txBody>
      </p:sp>
    </p:spTree>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Assemblage de composants</a:t>
            </a:r>
            <a:endParaRPr lang="fr-FR" dirty="0"/>
          </a:p>
        </p:txBody>
      </p:sp>
      <p:sp>
        <p:nvSpPr>
          <p:cNvPr id="3" name="Espace réservé du contenu 2"/>
          <p:cNvSpPr>
            <a:spLocks noGrp="1"/>
          </p:cNvSpPr>
          <p:nvPr>
            <p:ph idx="1"/>
          </p:nvPr>
        </p:nvSpPr>
        <p:spPr/>
        <p:txBody>
          <a:bodyPr/>
          <a:lstStyle/>
          <a:p>
            <a:r>
              <a:rPr lang="fr-FR" dirty="0"/>
              <a:t>Travail préliminaire</a:t>
            </a:r>
          </a:p>
          <a:p>
            <a:pPr lvl="1"/>
            <a:r>
              <a:rPr lang="fr-FR" dirty="0"/>
              <a:t>Un matelas muni de capteurs</a:t>
            </a:r>
          </a:p>
          <a:p>
            <a:pPr lvl="1"/>
            <a:r>
              <a:rPr lang="fr-FR" dirty="0"/>
              <a:t>Différentes positions identifiées sur le matelas (couché au milieu, couché sur le côté droit du matelas, etc.).</a:t>
            </a:r>
          </a:p>
          <a:p>
            <a:pPr lvl="1"/>
            <a:r>
              <a:rPr lang="fr-FR" dirty="0"/>
              <a:t>Objectif final = monitoring de bébés couchés sur un matelas</a:t>
            </a:r>
          </a:p>
          <a:p>
            <a:pPr lvl="1"/>
            <a:r>
              <a:rPr lang="fr-FR" dirty="0"/>
              <a:t>Hypothèse de départ</a:t>
            </a:r>
          </a:p>
          <a:p>
            <a:pPr lvl="2"/>
            <a:r>
              <a:rPr lang="fr-FR" dirty="0"/>
              <a:t>2 dispositions possibles de capteurs</a:t>
            </a:r>
          </a:p>
          <a:p>
            <a:pPr lvl="2"/>
            <a:r>
              <a:rPr lang="fr-FR" dirty="0"/>
              <a:t>Trouver la meilleur disposition</a:t>
            </a:r>
          </a:p>
          <a:p>
            <a:pPr lvl="1"/>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105</a:t>
            </a:fld>
            <a:endParaRPr lang="fr-FR"/>
          </a:p>
        </p:txBody>
      </p:sp>
      <p:pic>
        <p:nvPicPr>
          <p:cNvPr id="5" name="Picture 15"/>
          <p:cNvPicPr/>
          <p:nvPr/>
        </p:nvPicPr>
        <p:blipFill rotWithShape="1">
          <a:blip r:embed="rId2" cstate="print"/>
          <a:srcRect l="25212" t="38413" r="63319" b="36096"/>
          <a:stretch/>
        </p:blipFill>
        <p:spPr bwMode="auto">
          <a:xfrm>
            <a:off x="6948264" y="4077072"/>
            <a:ext cx="2032431" cy="2701548"/>
          </a:xfrm>
          <a:prstGeom prst="rect">
            <a:avLst/>
          </a:prstGeom>
          <a:ln>
            <a:noFill/>
          </a:ln>
          <a:extLst>
            <a:ext uri="{53640926-AAD7-44D8-BBD7-CCE9431645EC}">
              <a14:shadowObscured xmlns:a14="http://schemas.microsoft.com/office/drawing/2010/main"/>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Assemblage de composants</a:t>
            </a:r>
            <a:endParaRPr lang="fr-FR" dirty="0"/>
          </a:p>
        </p:txBody>
      </p:sp>
      <p:sp>
        <p:nvSpPr>
          <p:cNvPr id="3" name="Espace réservé du contenu 2"/>
          <p:cNvSpPr>
            <a:spLocks noGrp="1"/>
          </p:cNvSpPr>
          <p:nvPr>
            <p:ph idx="1"/>
          </p:nvPr>
        </p:nvSpPr>
        <p:spPr/>
        <p:txBody>
          <a:bodyPr/>
          <a:lstStyle/>
          <a:p>
            <a:r>
              <a:rPr lang="fr-FR"/>
              <a:t>Vecteur représentant les données</a:t>
            </a:r>
          </a:p>
          <a:p>
            <a:pPr lvl="1"/>
            <a:r>
              <a:rPr lang="fr-FR"/>
              <a:t>Données issues des 4 capteurs</a:t>
            </a:r>
          </a:p>
          <a:p>
            <a:r>
              <a:rPr lang="fr-FR"/>
              <a:t>Problème</a:t>
            </a:r>
          </a:p>
          <a:p>
            <a:pPr lvl="1"/>
            <a:r>
              <a:rPr lang="fr-FR"/>
              <a:t>Vecteur bien trop petit pour que les RF soient vraiment efficaces</a:t>
            </a:r>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106</a:t>
            </a:fld>
            <a:endParaRPr lang="fr-FR"/>
          </a:p>
        </p:txBody>
      </p:sp>
      <p:pic>
        <p:nvPicPr>
          <p:cNvPr id="5" name="Picture 13"/>
          <p:cNvPicPr/>
          <p:nvPr/>
        </p:nvPicPr>
        <p:blipFill rotWithShape="1">
          <a:blip r:embed="rId2" cstate="print">
            <a:extLst>
              <a:ext uri="{28A0092B-C50C-407E-A947-70E740481C1C}">
                <a14:useLocalDpi xmlns:a14="http://schemas.microsoft.com/office/drawing/2010/main" val="0"/>
              </a:ext>
            </a:extLst>
          </a:blip>
          <a:srcRect l="51775" t="49367" r="20153" b="21115"/>
          <a:stretch/>
        </p:blipFill>
        <p:spPr bwMode="auto">
          <a:xfrm>
            <a:off x="1619672" y="4365104"/>
            <a:ext cx="2808312" cy="2232248"/>
          </a:xfrm>
          <a:prstGeom prst="rect">
            <a:avLst/>
          </a:prstGeom>
          <a:ln>
            <a:noFill/>
          </a:ln>
          <a:extLst>
            <a:ext uri="{53640926-AAD7-44D8-BBD7-CCE9431645EC}">
              <a14:shadowObscured xmlns:a14="http://schemas.microsoft.com/office/drawing/2010/main"/>
            </a:ext>
          </a:extLst>
        </p:spPr>
      </p:pic>
      <p:pic>
        <p:nvPicPr>
          <p:cNvPr id="6" name="Picture 14"/>
          <p:cNvPicPr/>
          <p:nvPr/>
        </p:nvPicPr>
        <p:blipFill rotWithShape="1">
          <a:blip r:embed="rId3" cstate="print">
            <a:extLst>
              <a:ext uri="{28A0092B-C50C-407E-A947-70E740481C1C}">
                <a14:useLocalDpi xmlns:a14="http://schemas.microsoft.com/office/drawing/2010/main" val="0"/>
              </a:ext>
            </a:extLst>
          </a:blip>
          <a:srcRect l="54384" t="44858" r="21542" b="21522"/>
          <a:stretch/>
        </p:blipFill>
        <p:spPr bwMode="auto">
          <a:xfrm>
            <a:off x="4630827" y="4381036"/>
            <a:ext cx="2620645" cy="2258060"/>
          </a:xfrm>
          <a:prstGeom prst="rect">
            <a:avLst/>
          </a:prstGeom>
          <a:ln>
            <a:noFill/>
          </a:ln>
          <a:extLst>
            <a:ext uri="{53640926-AAD7-44D8-BBD7-CCE9431645EC}">
              <a14:shadowObscured xmlns:a14="http://schemas.microsoft.com/office/drawing/2010/main"/>
            </a:ext>
          </a:extLst>
        </p:spPr>
      </p:pic>
    </p:spTree>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Assemblage de composants</a:t>
            </a:r>
            <a:endParaRPr lang="fr-FR" dirty="0"/>
          </a:p>
        </p:txBody>
      </p:sp>
      <p:sp>
        <p:nvSpPr>
          <p:cNvPr id="3" name="Espace réservé du contenu 2"/>
          <p:cNvSpPr>
            <a:spLocks noGrp="1"/>
          </p:cNvSpPr>
          <p:nvPr>
            <p:ph idx="1"/>
          </p:nvPr>
        </p:nvSpPr>
        <p:spPr/>
        <p:txBody>
          <a:bodyPr>
            <a:normAutofit/>
          </a:bodyPr>
          <a:lstStyle/>
          <a:p>
            <a:r>
              <a:rPr lang="fr-FR" dirty="0"/>
              <a:t>Solution</a:t>
            </a:r>
          </a:p>
          <a:p>
            <a:pPr lvl="1"/>
            <a:r>
              <a:rPr lang="fr-FR" dirty="0"/>
              <a:t>Renforcer le vecteur de caractéristiques avec de nouvelles caractéristiques non corrélées entre elles</a:t>
            </a:r>
          </a:p>
          <a:p>
            <a:pPr lvl="1"/>
            <a:r>
              <a:rPr lang="fr-FR" dirty="0"/>
              <a:t>On rajoute les moyennes 2 à 2 et 3 à 3 des différents capteurs</a:t>
            </a:r>
          </a:p>
          <a:p>
            <a:pPr lvl="1"/>
            <a:r>
              <a:rPr lang="fr-FR" dirty="0"/>
              <a:t>On obtient un vecteur avec  40 valeurs</a:t>
            </a:r>
          </a:p>
          <a:p>
            <a:r>
              <a:rPr lang="fr-FR" dirty="0"/>
              <a:t>Pas encore suffisant pour avoir des valeurs cohérentes</a:t>
            </a:r>
          </a:p>
          <a:p>
            <a:pPr lvl="1"/>
            <a:r>
              <a:rPr lang="fr-FR" dirty="0"/>
              <a:t>Aucune logique dans les forêts créées, pas de convergence quand on rajoute des arbres</a:t>
            </a:r>
          </a:p>
          <a:p>
            <a:pPr lvl="1"/>
            <a:r>
              <a:rPr lang="fr-FR" dirty="0"/>
              <a:t>Les SVM offrent des résultats bien plus valables dans ce genre de problèmes</a:t>
            </a:r>
          </a:p>
          <a:p>
            <a:pPr lvl="1"/>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107</a:t>
            </a:fld>
            <a:endParaRPr lang="fr-FR"/>
          </a:p>
        </p:txBody>
      </p:sp>
    </p:spTree>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Assemblage de composants</a:t>
            </a:r>
            <a:endParaRPr lang="fr-FR" dirty="0"/>
          </a:p>
        </p:txBody>
      </p:sp>
      <p:sp>
        <p:nvSpPr>
          <p:cNvPr id="3" name="Espace réservé du contenu 2"/>
          <p:cNvSpPr>
            <a:spLocks noGrp="1"/>
          </p:cNvSpPr>
          <p:nvPr>
            <p:ph idx="1"/>
          </p:nvPr>
        </p:nvSpPr>
        <p:spPr/>
        <p:txBody>
          <a:bodyPr>
            <a:normAutofit/>
          </a:bodyPr>
          <a:lstStyle/>
          <a:p>
            <a:r>
              <a:rPr lang="fr-FR" sz="1800" dirty="0"/>
              <a:t>Hypothèses de travail</a:t>
            </a:r>
          </a:p>
          <a:p>
            <a:pPr lvl="1"/>
            <a:r>
              <a:rPr lang="fr-FR" sz="1600" dirty="0"/>
              <a:t>Ensemble de capteurs portés</a:t>
            </a:r>
          </a:p>
          <a:p>
            <a:pPr lvl="1"/>
            <a:r>
              <a:rPr lang="fr-FR" sz="1600" dirty="0"/>
              <a:t>Infrastructure dynamique : Apparition et disparition opportuniste des capteurs</a:t>
            </a:r>
          </a:p>
          <a:p>
            <a:r>
              <a:rPr lang="fr-FR" sz="1800" dirty="0"/>
              <a:t>Apprendre des informations de haut niveau à partir une configuration qui évolue</a:t>
            </a:r>
          </a:p>
          <a:p>
            <a:pPr lvl="2"/>
            <a:r>
              <a:rPr lang="fr-FR" sz="1400" dirty="0"/>
              <a:t>Monitoring de personnes à domicile</a:t>
            </a:r>
          </a:p>
          <a:p>
            <a:r>
              <a:rPr lang="fr-FR" sz="1800" dirty="0"/>
              <a:t>Comparaison des forêts avec d’autres </a:t>
            </a:r>
            <a:r>
              <a:rPr lang="fr-FR" sz="1800" dirty="0" err="1"/>
              <a:t>classifieurs</a:t>
            </a:r>
            <a:r>
              <a:rPr lang="fr-FR" sz="1800" dirty="0"/>
              <a:t> avec des configurations changeantes</a:t>
            </a:r>
          </a:p>
          <a:p>
            <a:pPr lvl="1"/>
            <a:r>
              <a:rPr lang="fr-FR" sz="1600" dirty="0"/>
              <a:t>Plus stables, meilleurs avec moins de capteurs</a:t>
            </a: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108</a:t>
            </a:fld>
            <a:endParaRPr lang="fr-FR"/>
          </a:p>
        </p:txBody>
      </p:sp>
      <p:pic>
        <p:nvPicPr>
          <p:cNvPr id="5" name="Picture 2" descr="Acc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5435063"/>
            <a:ext cx="1354198" cy="124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443949" y="3338978"/>
            <a:ext cx="1241964" cy="543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IM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435064"/>
            <a:ext cx="1353198" cy="124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Reconnaissance d’action à partir de capteurs</a:t>
            </a:r>
          </a:p>
        </p:txBody>
      </p:sp>
      <p:sp>
        <p:nvSpPr>
          <p:cNvPr id="3" name="Espace réservé du contenu 2"/>
          <p:cNvSpPr>
            <a:spLocks noGrp="1"/>
          </p:cNvSpPr>
          <p:nvPr>
            <p:ph idx="1"/>
          </p:nvPr>
        </p:nvSpPr>
        <p:spPr>
          <a:xfrm>
            <a:off x="611562" y="1828800"/>
            <a:ext cx="7992886" cy="4343400"/>
          </a:xfrm>
        </p:spPr>
        <p:txBody>
          <a:bodyPr>
            <a:normAutofit fontScale="85000" lnSpcReduction="10000"/>
          </a:bodyPr>
          <a:lstStyle/>
          <a:p>
            <a:r>
              <a:rPr lang="fr-FR" dirty="0"/>
              <a:t>Chaque capteur apprend de son côté</a:t>
            </a:r>
          </a:p>
          <a:p>
            <a:r>
              <a:rPr lang="fr-FR" dirty="0"/>
              <a:t>On combine les décisions des capteurs présents à un instant donné</a:t>
            </a:r>
          </a:p>
          <a:p>
            <a:r>
              <a:rPr lang="fr-FR" dirty="0"/>
              <a:t>Questions soulevées</a:t>
            </a:r>
          </a:p>
          <a:p>
            <a:pPr lvl="1"/>
            <a:r>
              <a:rPr lang="fr-FR" dirty="0"/>
              <a:t>Quel est le bon algorithme d’apprentissage?</a:t>
            </a:r>
          </a:p>
          <a:p>
            <a:pPr lvl="1"/>
            <a:r>
              <a:rPr lang="fr-FR" dirty="0"/>
              <a:t>Quel vecteur créer?</a:t>
            </a:r>
          </a:p>
          <a:p>
            <a:pPr lvl="2"/>
            <a:r>
              <a:rPr lang="fr-FR" dirty="0"/>
              <a:t>Coordonnées des capteurs, moyenne, variance, notion de fenêtre glissante, …</a:t>
            </a:r>
          </a:p>
          <a:p>
            <a:pPr lvl="1"/>
            <a:r>
              <a:rPr lang="fr-FR" dirty="0"/>
              <a:t>Comment combiner/composer les décisions de chaque capteur?</a:t>
            </a:r>
          </a:p>
          <a:p>
            <a:r>
              <a:rPr lang="fr-FR" dirty="0"/>
              <a:t>Futurs travaux</a:t>
            </a:r>
          </a:p>
          <a:p>
            <a:pPr lvl="1"/>
            <a:r>
              <a:rPr lang="fr-FR" dirty="0"/>
              <a:t>Comment adapter le choix de l’algorithme d’apprentissage en fonction de la configuration des capteurs?</a:t>
            </a: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109</a:t>
            </a:fld>
            <a:endParaRPr lang="fr-FR"/>
          </a:p>
        </p:txBody>
      </p:sp>
    </p:spTree>
    <p:extLst>
      <p:ext uri="{BB962C8B-B14F-4D97-AF65-F5344CB8AC3E}">
        <p14:creationId xmlns:p14="http://schemas.microsoft.com/office/powerpoint/2010/main" val="140490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fr-FR" dirty="0"/>
              <a:t> Data </a:t>
            </a:r>
            <a:r>
              <a:rPr lang="fr-FR" dirty="0" err="1"/>
              <a:t>mining</a:t>
            </a:r>
            <a:endParaRPr lang="fr-FR" dirty="0"/>
          </a:p>
        </p:txBody>
      </p:sp>
      <p:sp>
        <p:nvSpPr>
          <p:cNvPr id="207875" name="Rectangle 3"/>
          <p:cNvSpPr>
            <a:spLocks noGrp="1" noChangeArrowheads="1"/>
          </p:cNvSpPr>
          <p:nvPr>
            <p:ph idx="1"/>
          </p:nvPr>
        </p:nvSpPr>
        <p:spPr/>
        <p:txBody>
          <a:bodyPr>
            <a:normAutofit lnSpcReduction="10000"/>
          </a:bodyPr>
          <a:lstStyle/>
          <a:p>
            <a:r>
              <a:rPr lang="fr-FR" dirty="0"/>
              <a:t>Des algorithmes d’inspirations …</a:t>
            </a:r>
          </a:p>
          <a:p>
            <a:pPr lvl="1"/>
            <a:r>
              <a:rPr lang="fr-FR" dirty="0"/>
              <a:t>Mathématiques : statistiques et Analyse de Données</a:t>
            </a:r>
          </a:p>
          <a:p>
            <a:pPr lvl="1"/>
            <a:r>
              <a:rPr lang="fr-FR" dirty="0"/>
              <a:t>Calculatoires</a:t>
            </a:r>
          </a:p>
          <a:p>
            <a:pPr lvl="2"/>
            <a:r>
              <a:rPr lang="fr-FR" dirty="0"/>
              <a:t>« Clustering »</a:t>
            </a:r>
          </a:p>
          <a:p>
            <a:pPr lvl="2"/>
            <a:r>
              <a:rPr lang="fr-FR" dirty="0"/>
              <a:t>Arbres de décision, forêts aléatoires</a:t>
            </a:r>
          </a:p>
          <a:p>
            <a:pPr lvl="2"/>
            <a:r>
              <a:rPr lang="fr-FR" dirty="0"/>
              <a:t>Règles d’association</a:t>
            </a:r>
          </a:p>
          <a:p>
            <a:pPr lvl="2"/>
            <a:r>
              <a:rPr lang="fr-FR" dirty="0"/>
              <a:t>Programmation dynamique</a:t>
            </a:r>
          </a:p>
          <a:p>
            <a:pPr lvl="2"/>
            <a:r>
              <a:rPr lang="fr-FR" dirty="0"/>
              <a:t>Machines à Vecteurs de Support (SVM)</a:t>
            </a:r>
          </a:p>
          <a:p>
            <a:pPr lvl="1"/>
            <a:r>
              <a:rPr lang="fr-FR" dirty="0"/>
              <a:t>Biologiques</a:t>
            </a:r>
          </a:p>
          <a:p>
            <a:pPr lvl="2"/>
            <a:r>
              <a:rPr lang="fr-FR" dirty="0"/>
              <a:t>Réseaux de neurones</a:t>
            </a:r>
          </a:p>
          <a:p>
            <a:pPr lvl="2"/>
            <a:r>
              <a:rPr lang="fr-FR" dirty="0"/>
              <a:t>Algorithmes génétiques</a:t>
            </a:r>
          </a:p>
        </p:txBody>
      </p:sp>
      <p:sp>
        <p:nvSpPr>
          <p:cNvPr id="4" name="Espace réservé du numéro de diapositive 5"/>
          <p:cNvSpPr>
            <a:spLocks noGrp="1"/>
          </p:cNvSpPr>
          <p:nvPr>
            <p:ph type="sldNum" sz="quarter" idx="12"/>
          </p:nvPr>
        </p:nvSpPr>
        <p:spPr/>
        <p:txBody>
          <a:bodyPr/>
          <a:lstStyle/>
          <a:p>
            <a:fld id="{C661C9D0-511F-46F0-AEDA-8288CC942720}" type="slidenum">
              <a:rPr lang="fr-FR" smtClean="0"/>
              <a:pPr/>
              <a:t>11</a:t>
            </a:fld>
            <a:endParaRPr lang="fr-FR"/>
          </a:p>
        </p:txBody>
      </p:sp>
    </p:spTree>
    <p:extLst>
      <p:ext uri="{BB962C8B-B14F-4D97-AF65-F5344CB8AC3E}">
        <p14:creationId xmlns:p14="http://schemas.microsoft.com/office/powerpoint/2010/main" val="349303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Assemblage de composants</a:t>
            </a:r>
            <a:endParaRPr lang="fr-FR" dirty="0"/>
          </a:p>
        </p:txBody>
      </p:sp>
      <p:sp>
        <p:nvSpPr>
          <p:cNvPr id="3" name="Espace réservé du contenu 2"/>
          <p:cNvSpPr>
            <a:spLocks noGrp="1"/>
          </p:cNvSpPr>
          <p:nvPr>
            <p:ph idx="1"/>
          </p:nvPr>
        </p:nvSpPr>
        <p:spPr/>
        <p:txBody>
          <a:bodyPr/>
          <a:lstStyle/>
          <a:p>
            <a:r>
              <a:rPr lang="fr-FR" dirty="0"/>
              <a:t>Questions ouvertes auxquelles on doit répondre</a:t>
            </a:r>
          </a:p>
          <a:p>
            <a:pPr lvl="1"/>
            <a:r>
              <a:rPr lang="fr-FR" dirty="0"/>
              <a:t>Comment choisir le meilleur algorithme d’apprentissage?</a:t>
            </a:r>
          </a:p>
          <a:p>
            <a:pPr lvl="1"/>
            <a:r>
              <a:rPr lang="fr-FR" dirty="0"/>
              <a:t>Que se passe-t-il si on a appris avec 5 composants et qu’un des composants disparait?</a:t>
            </a:r>
          </a:p>
          <a:p>
            <a:pPr lvl="1"/>
            <a:r>
              <a:rPr lang="fr-FR" dirty="0"/>
              <a:t>Que se passe-t-il si on a appris avec </a:t>
            </a:r>
            <a:r>
              <a:rPr lang="fr-FR" dirty="0" err="1"/>
              <a:t>Kinect</a:t>
            </a:r>
            <a:r>
              <a:rPr lang="fr-FR" dirty="0"/>
              <a:t>, matelas, montre, lampe et qu’une 2ème montre apparait?</a:t>
            </a:r>
          </a:p>
          <a:p>
            <a:pPr lvl="1"/>
            <a:r>
              <a:rPr lang="fr-FR" dirty="0"/>
              <a:t>Que se passe-t-il si on a appris avec la version 5 de l’</a:t>
            </a:r>
            <a:r>
              <a:rPr lang="fr-FR" dirty="0" err="1"/>
              <a:t>Iphone</a:t>
            </a:r>
            <a:r>
              <a:rPr lang="fr-FR" dirty="0"/>
              <a:t> et que la version 6 apparait?</a:t>
            </a:r>
          </a:p>
          <a:p>
            <a:pPr lvl="2"/>
            <a:r>
              <a:rPr lang="fr-FR" dirty="0"/>
              <a:t>Comment la forêt peut-elle le plus rapidement se mettre à jour?</a:t>
            </a:r>
          </a:p>
          <a:p>
            <a:pPr lvl="1"/>
            <a:r>
              <a:rPr lang="fr-FR" dirty="0"/>
              <a:t>Etc.</a:t>
            </a: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110</a:t>
            </a:fld>
            <a:endParaRPr lang="fr-FR"/>
          </a:p>
        </p:txBody>
      </p:sp>
    </p:spTree>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Classification de texte courts</a:t>
            </a:r>
            <a:endParaRPr lang="fr-FR" dirty="0"/>
          </a:p>
        </p:txBody>
      </p:sp>
      <p:sp>
        <p:nvSpPr>
          <p:cNvPr id="3" name="Espace réservé du contenu 2"/>
          <p:cNvSpPr>
            <a:spLocks noGrp="1"/>
          </p:cNvSpPr>
          <p:nvPr>
            <p:ph idx="1"/>
          </p:nvPr>
        </p:nvSpPr>
        <p:spPr>
          <a:xfrm>
            <a:off x="611562" y="1828800"/>
            <a:ext cx="7920878" cy="4840560"/>
          </a:xfrm>
        </p:spPr>
        <p:txBody>
          <a:bodyPr>
            <a:normAutofit/>
          </a:bodyPr>
          <a:lstStyle/>
          <a:p>
            <a:r>
              <a:rPr lang="fr-FR" dirty="0"/>
              <a:t>Collaboration avec une entreprise qui fournit un outil pour donner des questionnaires à un grand nombre de personnes et qui veut regrouper les réponses effectuées</a:t>
            </a:r>
          </a:p>
          <a:p>
            <a:r>
              <a:rPr lang="fr-FR" dirty="0"/>
              <a:t>Après chaque question posée, les réponses sont collectées et classées par le système</a:t>
            </a:r>
          </a:p>
          <a:p>
            <a:r>
              <a:rPr lang="fr-FR" dirty="0"/>
              <a:t>Un pilote modifie cette classification à la main pendant que la question suivante est posée</a:t>
            </a:r>
          </a:p>
          <a:p>
            <a:r>
              <a:rPr lang="fr-FR" dirty="0"/>
              <a:t>L’optimisation de l’</a:t>
            </a:r>
            <a:r>
              <a:rPr lang="fr-FR" dirty="0" err="1"/>
              <a:t>algo</a:t>
            </a:r>
            <a:r>
              <a:rPr lang="fr-FR" dirty="0"/>
              <a:t> de classification est donc un point essentiel</a:t>
            </a: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111</a:t>
            </a:fld>
            <a:endParaRPr lang="fr-FR"/>
          </a:p>
        </p:txBody>
      </p:sp>
    </p:spTree>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endParaRPr lang="fr-FR"/>
          </a:p>
        </p:txBody>
      </p:sp>
      <p:sp>
        <p:nvSpPr>
          <p:cNvPr id="11" name="Espace réservé du contenu 10"/>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112</a:t>
            </a:fld>
            <a:endParaRPr lang="fr-FR"/>
          </a:p>
        </p:txBody>
      </p:sp>
      <p:pic>
        <p:nvPicPr>
          <p:cNvPr id="5" name="Image 4"/>
          <p:cNvPicPr/>
          <p:nvPr/>
        </p:nvPicPr>
        <p:blipFill>
          <a:blip r:embed="rId2" cstate="print"/>
          <a:srcRect r="23225" b="24700"/>
          <a:stretch>
            <a:fillRect/>
          </a:stretch>
        </p:blipFill>
        <p:spPr>
          <a:xfrm>
            <a:off x="144016" y="13628"/>
            <a:ext cx="8820472" cy="6813376"/>
          </a:xfrm>
          <a:prstGeom prst="rect">
            <a:avLst/>
          </a:prstGeom>
        </p:spPr>
      </p:pic>
    </p:spTree>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endParaRPr lang="fr-FR"/>
          </a:p>
        </p:txBody>
      </p:sp>
      <p:sp>
        <p:nvSpPr>
          <p:cNvPr id="11" name="Espace réservé du contenu 10"/>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113</a:t>
            </a:fld>
            <a:endParaRPr lang="fr-FR"/>
          </a:p>
        </p:txBody>
      </p:sp>
      <p:pic>
        <p:nvPicPr>
          <p:cNvPr id="5" name="Image 4"/>
          <p:cNvPicPr/>
          <p:nvPr/>
        </p:nvPicPr>
        <p:blipFill>
          <a:blip r:embed="rId2" cstate="print"/>
          <a:stretch>
            <a:fillRect/>
          </a:stretch>
        </p:blipFill>
        <p:spPr>
          <a:xfrm>
            <a:off x="215516" y="346996"/>
            <a:ext cx="8712968" cy="6264696"/>
          </a:xfrm>
          <a:prstGeom prst="rect">
            <a:avLst/>
          </a:prstGeom>
        </p:spPr>
      </p:pic>
    </p:spTree>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Classification de texte courts</a:t>
            </a:r>
            <a:endParaRPr lang="fr-FR" dirty="0"/>
          </a:p>
        </p:txBody>
      </p:sp>
      <p:sp>
        <p:nvSpPr>
          <p:cNvPr id="3" name="Espace réservé du contenu 2"/>
          <p:cNvSpPr>
            <a:spLocks noGrp="1"/>
          </p:cNvSpPr>
          <p:nvPr>
            <p:ph idx="1"/>
          </p:nvPr>
        </p:nvSpPr>
        <p:spPr/>
        <p:txBody>
          <a:bodyPr/>
          <a:lstStyle/>
          <a:p>
            <a:r>
              <a:rPr lang="fr-FR"/>
              <a:t>Problème</a:t>
            </a:r>
          </a:p>
          <a:p>
            <a:pPr lvl="1"/>
            <a:r>
              <a:rPr lang="fr-FR"/>
              <a:t>Ce sont des textes ultra-courts</a:t>
            </a:r>
          </a:p>
          <a:p>
            <a:pPr lvl="1"/>
            <a:r>
              <a:rPr lang="fr-FR"/>
              <a:t>Très peu d’information pour représenter chaque phrase</a:t>
            </a:r>
          </a:p>
          <a:p>
            <a:pPr lvl="1"/>
            <a:r>
              <a:rPr lang="fr-FR"/>
              <a:t>La prise en compte du contexte associé aux mots de la phrase est d’autant plus important</a:t>
            </a:r>
          </a:p>
          <a:p>
            <a:r>
              <a:rPr lang="fr-FR"/>
              <a:t>Vecteur utilisé pour la forêt</a:t>
            </a:r>
          </a:p>
          <a:p>
            <a:pPr lvl="1"/>
            <a:r>
              <a:rPr lang="fr-FR"/>
              <a:t>On considère tous les mots présents dans toutes les réponses et dans la question</a:t>
            </a:r>
          </a:p>
          <a:p>
            <a:pPr lvl="1"/>
            <a:r>
              <a:rPr lang="fr-FR"/>
              <a:t>On met 0 si ce mot n’est pas utilisé dans la phrase et 1 si il est utilisé </a:t>
            </a:r>
            <a:r>
              <a:rPr lang="fr-FR">
                <a:sym typeface="Symbol"/>
              </a:rPr>
              <a:t> vecteur quasi vide</a:t>
            </a:r>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114</a:t>
            </a:fld>
            <a:endParaRPr lang="fr-FR"/>
          </a:p>
        </p:txBody>
      </p:sp>
      <p:graphicFrame>
        <p:nvGraphicFramePr>
          <p:cNvPr id="5" name="Tableau 4"/>
          <p:cNvGraphicFramePr>
            <a:graphicFrameLocks noGrp="1"/>
          </p:cNvGraphicFramePr>
          <p:nvPr/>
        </p:nvGraphicFramePr>
        <p:xfrm>
          <a:off x="611560" y="6226512"/>
          <a:ext cx="7513638" cy="3708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208280">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208280">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gridCol w="208280">
                  <a:extLst>
                    <a:ext uri="{9D8B030D-6E8A-4147-A177-3AD203B41FA5}">
                      <a16:colId xmlns:a16="http://schemas.microsoft.com/office/drawing/2014/main" val="20012"/>
                    </a:ext>
                  </a:extLst>
                </a:gridCol>
                <a:gridCol w="208280">
                  <a:extLst>
                    <a:ext uri="{9D8B030D-6E8A-4147-A177-3AD203B41FA5}">
                      <a16:colId xmlns:a16="http://schemas.microsoft.com/office/drawing/2014/main" val="20013"/>
                    </a:ext>
                  </a:extLst>
                </a:gridCol>
                <a:gridCol w="208280">
                  <a:extLst>
                    <a:ext uri="{9D8B030D-6E8A-4147-A177-3AD203B41FA5}">
                      <a16:colId xmlns:a16="http://schemas.microsoft.com/office/drawing/2014/main" val="20014"/>
                    </a:ext>
                  </a:extLst>
                </a:gridCol>
                <a:gridCol w="208280">
                  <a:extLst>
                    <a:ext uri="{9D8B030D-6E8A-4147-A177-3AD203B41FA5}">
                      <a16:colId xmlns:a16="http://schemas.microsoft.com/office/drawing/2014/main" val="20015"/>
                    </a:ext>
                  </a:extLst>
                </a:gridCol>
                <a:gridCol w="208280">
                  <a:extLst>
                    <a:ext uri="{9D8B030D-6E8A-4147-A177-3AD203B41FA5}">
                      <a16:colId xmlns:a16="http://schemas.microsoft.com/office/drawing/2014/main" val="20016"/>
                    </a:ext>
                  </a:extLst>
                </a:gridCol>
                <a:gridCol w="208280">
                  <a:extLst>
                    <a:ext uri="{9D8B030D-6E8A-4147-A177-3AD203B41FA5}">
                      <a16:colId xmlns:a16="http://schemas.microsoft.com/office/drawing/2014/main" val="20017"/>
                    </a:ext>
                  </a:extLst>
                </a:gridCol>
                <a:gridCol w="208280">
                  <a:extLst>
                    <a:ext uri="{9D8B030D-6E8A-4147-A177-3AD203B41FA5}">
                      <a16:colId xmlns:a16="http://schemas.microsoft.com/office/drawing/2014/main" val="20018"/>
                    </a:ext>
                  </a:extLst>
                </a:gridCol>
                <a:gridCol w="208280">
                  <a:extLst>
                    <a:ext uri="{9D8B030D-6E8A-4147-A177-3AD203B41FA5}">
                      <a16:colId xmlns:a16="http://schemas.microsoft.com/office/drawing/2014/main" val="20019"/>
                    </a:ext>
                  </a:extLst>
                </a:gridCol>
                <a:gridCol w="208280">
                  <a:extLst>
                    <a:ext uri="{9D8B030D-6E8A-4147-A177-3AD203B41FA5}">
                      <a16:colId xmlns:a16="http://schemas.microsoft.com/office/drawing/2014/main" val="20020"/>
                    </a:ext>
                  </a:extLst>
                </a:gridCol>
                <a:gridCol w="208280">
                  <a:extLst>
                    <a:ext uri="{9D8B030D-6E8A-4147-A177-3AD203B41FA5}">
                      <a16:colId xmlns:a16="http://schemas.microsoft.com/office/drawing/2014/main" val="20021"/>
                    </a:ext>
                  </a:extLst>
                </a:gridCol>
                <a:gridCol w="208280">
                  <a:extLst>
                    <a:ext uri="{9D8B030D-6E8A-4147-A177-3AD203B41FA5}">
                      <a16:colId xmlns:a16="http://schemas.microsoft.com/office/drawing/2014/main" val="20022"/>
                    </a:ext>
                  </a:extLst>
                </a:gridCol>
                <a:gridCol w="432118">
                  <a:extLst>
                    <a:ext uri="{9D8B030D-6E8A-4147-A177-3AD203B41FA5}">
                      <a16:colId xmlns:a16="http://schemas.microsoft.com/office/drawing/2014/main" val="20023"/>
                    </a:ext>
                  </a:extLst>
                </a:gridCol>
                <a:gridCol w="208280">
                  <a:extLst>
                    <a:ext uri="{9D8B030D-6E8A-4147-A177-3AD203B41FA5}">
                      <a16:colId xmlns:a16="http://schemas.microsoft.com/office/drawing/2014/main" val="20024"/>
                    </a:ext>
                  </a:extLst>
                </a:gridCol>
                <a:gridCol w="208280">
                  <a:extLst>
                    <a:ext uri="{9D8B030D-6E8A-4147-A177-3AD203B41FA5}">
                      <a16:colId xmlns:a16="http://schemas.microsoft.com/office/drawing/2014/main" val="20025"/>
                    </a:ext>
                  </a:extLst>
                </a:gridCol>
                <a:gridCol w="208280">
                  <a:extLst>
                    <a:ext uri="{9D8B030D-6E8A-4147-A177-3AD203B41FA5}">
                      <a16:colId xmlns:a16="http://schemas.microsoft.com/office/drawing/2014/main" val="20026"/>
                    </a:ext>
                  </a:extLst>
                </a:gridCol>
                <a:gridCol w="208280">
                  <a:extLst>
                    <a:ext uri="{9D8B030D-6E8A-4147-A177-3AD203B41FA5}">
                      <a16:colId xmlns:a16="http://schemas.microsoft.com/office/drawing/2014/main" val="20027"/>
                    </a:ext>
                  </a:extLst>
                </a:gridCol>
                <a:gridCol w="208280">
                  <a:extLst>
                    <a:ext uri="{9D8B030D-6E8A-4147-A177-3AD203B41FA5}">
                      <a16:colId xmlns:a16="http://schemas.microsoft.com/office/drawing/2014/main" val="20028"/>
                    </a:ext>
                  </a:extLst>
                </a:gridCol>
                <a:gridCol w="208280">
                  <a:extLst>
                    <a:ext uri="{9D8B030D-6E8A-4147-A177-3AD203B41FA5}">
                      <a16:colId xmlns:a16="http://schemas.microsoft.com/office/drawing/2014/main" val="20029"/>
                    </a:ext>
                  </a:extLst>
                </a:gridCol>
                <a:gridCol w="208280">
                  <a:extLst>
                    <a:ext uri="{9D8B030D-6E8A-4147-A177-3AD203B41FA5}">
                      <a16:colId xmlns:a16="http://schemas.microsoft.com/office/drawing/2014/main" val="20030"/>
                    </a:ext>
                  </a:extLst>
                </a:gridCol>
                <a:gridCol w="208280">
                  <a:extLst>
                    <a:ext uri="{9D8B030D-6E8A-4147-A177-3AD203B41FA5}">
                      <a16:colId xmlns:a16="http://schemas.microsoft.com/office/drawing/2014/main" val="20031"/>
                    </a:ext>
                  </a:extLst>
                </a:gridCol>
                <a:gridCol w="208280">
                  <a:extLst>
                    <a:ext uri="{9D8B030D-6E8A-4147-A177-3AD203B41FA5}">
                      <a16:colId xmlns:a16="http://schemas.microsoft.com/office/drawing/2014/main" val="20032"/>
                    </a:ext>
                  </a:extLst>
                </a:gridCol>
                <a:gridCol w="208280">
                  <a:extLst>
                    <a:ext uri="{9D8B030D-6E8A-4147-A177-3AD203B41FA5}">
                      <a16:colId xmlns:a16="http://schemas.microsoft.com/office/drawing/2014/main" val="20033"/>
                    </a:ext>
                  </a:extLst>
                </a:gridCol>
                <a:gridCol w="208280">
                  <a:extLst>
                    <a:ext uri="{9D8B030D-6E8A-4147-A177-3AD203B41FA5}">
                      <a16:colId xmlns:a16="http://schemas.microsoft.com/office/drawing/2014/main" val="20034"/>
                    </a:ext>
                  </a:extLst>
                </a:gridCol>
              </a:tblGrid>
              <a:tr h="370840">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8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Classification de textes courts</a:t>
            </a:r>
          </a:p>
        </p:txBody>
      </p:sp>
      <p:sp>
        <p:nvSpPr>
          <p:cNvPr id="3" name="Espace réservé du contenu 2"/>
          <p:cNvSpPr>
            <a:spLocks noGrp="1"/>
          </p:cNvSpPr>
          <p:nvPr>
            <p:ph idx="1"/>
          </p:nvPr>
        </p:nvSpPr>
        <p:spPr>
          <a:xfrm>
            <a:off x="611562" y="1828800"/>
            <a:ext cx="4896542" cy="4912568"/>
          </a:xfrm>
        </p:spPr>
        <p:txBody>
          <a:bodyPr>
            <a:normAutofit fontScale="92500" lnSpcReduction="20000"/>
          </a:bodyPr>
          <a:lstStyle/>
          <a:p>
            <a:r>
              <a:rPr lang="fr-FR" dirty="0"/>
              <a:t>Problème</a:t>
            </a:r>
          </a:p>
          <a:p>
            <a:pPr lvl="1"/>
            <a:r>
              <a:rPr lang="fr-FR" dirty="0"/>
              <a:t>Textes très courts: 2/3 mots</a:t>
            </a:r>
          </a:p>
          <a:p>
            <a:pPr lvl="1"/>
            <a:r>
              <a:rPr lang="fr-FR" dirty="0"/>
              <a:t>Pas de contexte</a:t>
            </a:r>
          </a:p>
          <a:p>
            <a:pPr lvl="1"/>
            <a:r>
              <a:rPr lang="fr-FR" dirty="0"/>
              <a:t>Un pilote qui améliore la classification initiale</a:t>
            </a:r>
          </a:p>
          <a:p>
            <a:pPr lvl="1"/>
            <a:r>
              <a:rPr lang="fr-FR" dirty="0"/>
              <a:t>Vecteur représentatif vide</a:t>
            </a:r>
          </a:p>
          <a:p>
            <a:pPr lvl="2"/>
            <a:r>
              <a:rPr lang="fr-FR" dirty="0"/>
              <a:t>~20 000 colonnes remplies de 0</a:t>
            </a:r>
          </a:p>
          <a:p>
            <a:r>
              <a:rPr lang="fr-FR" dirty="0"/>
              <a:t>Solutions	</a:t>
            </a:r>
          </a:p>
          <a:p>
            <a:pPr lvl="1"/>
            <a:r>
              <a:rPr lang="fr-FR" dirty="0"/>
              <a:t>Enrichir le vecteur représentatif avec des mots liés sémantiquement</a:t>
            </a:r>
          </a:p>
          <a:p>
            <a:pPr lvl="1"/>
            <a:r>
              <a:rPr lang="fr-FR" dirty="0"/>
              <a:t>Réduire le vecteur représentatif</a:t>
            </a:r>
          </a:p>
          <a:p>
            <a:pPr lvl="1"/>
            <a:r>
              <a:rPr lang="fr-FR" dirty="0"/>
              <a:t>Intégrer la sémantique dans la construction de la forêt</a:t>
            </a:r>
          </a:p>
          <a:p>
            <a:pPr lvl="1"/>
            <a:r>
              <a:rPr lang="fr-FR" dirty="0"/>
              <a:t>Apprendre les actions du pilote</a:t>
            </a:r>
          </a:p>
          <a:p>
            <a:pPr lvl="1"/>
            <a:endParaRPr lang="fr-FR" dirty="0"/>
          </a:p>
        </p:txBody>
      </p:sp>
      <p:pic>
        <p:nvPicPr>
          <p:cNvPr id="5" name="Image 4"/>
          <p:cNvPicPr/>
          <p:nvPr/>
        </p:nvPicPr>
        <p:blipFill rotWithShape="1">
          <a:blip r:embed="rId2" cstate="print"/>
          <a:srcRect l="1" r="61612" b="24700"/>
          <a:stretch/>
        </p:blipFill>
        <p:spPr>
          <a:xfrm>
            <a:off x="5292080" y="1524000"/>
            <a:ext cx="3744416" cy="5217368"/>
          </a:xfrm>
          <a:prstGeom prst="rect">
            <a:avLst/>
          </a:prstGeom>
        </p:spPr>
      </p:pic>
      <p:sp>
        <p:nvSpPr>
          <p:cNvPr id="4" name="Espace réservé du numéro de diapositive 3"/>
          <p:cNvSpPr>
            <a:spLocks noGrp="1"/>
          </p:cNvSpPr>
          <p:nvPr>
            <p:ph type="sldNum" sz="quarter" idx="12"/>
          </p:nvPr>
        </p:nvSpPr>
        <p:spPr/>
        <p:txBody>
          <a:bodyPr/>
          <a:lstStyle/>
          <a:p>
            <a:pPr>
              <a:defRPr/>
            </a:pPr>
            <a:fld id="{9B9BEE20-5294-4D57-B670-2C87905F5D0B}" type="slidenum">
              <a:rPr lang="fr-FR" smtClean="0"/>
              <a:pPr>
                <a:defRPr/>
              </a:pPr>
              <a:t>115</a:t>
            </a:fld>
            <a:endParaRPr lang="fr-FR" dirty="0"/>
          </a:p>
        </p:txBody>
      </p:sp>
    </p:spTree>
    <p:extLst>
      <p:ext uri="{BB962C8B-B14F-4D97-AF65-F5344CB8AC3E}">
        <p14:creationId xmlns:p14="http://schemas.microsoft.com/office/powerpoint/2010/main" val="313789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Prédiction du courant en haute mer</a:t>
            </a:r>
          </a:p>
        </p:txBody>
      </p:sp>
      <p:sp>
        <p:nvSpPr>
          <p:cNvPr id="3" name="Espace réservé du contenu 2"/>
          <p:cNvSpPr>
            <a:spLocks noGrp="1"/>
          </p:cNvSpPr>
          <p:nvPr>
            <p:ph idx="1"/>
          </p:nvPr>
        </p:nvSpPr>
        <p:spPr/>
        <p:txBody>
          <a:bodyPr/>
          <a:lstStyle/>
          <a:p>
            <a:endParaRPr lang="fr-FR" dirty="0"/>
          </a:p>
          <a:p>
            <a:r>
              <a:rPr lang="fr-FR" dirty="0"/>
              <a:t>Modèle mathématique complexe qui génère des données de courant vs Random Forest</a:t>
            </a:r>
          </a:p>
          <a:p>
            <a:r>
              <a:rPr lang="fr-FR" dirty="0"/>
              <a:t>1 an de données générées</a:t>
            </a:r>
          </a:p>
          <a:p>
            <a:r>
              <a:rPr lang="fr-FR" dirty="0"/>
              <a:t>Prédictions correctes &gt; 94%</a:t>
            </a:r>
          </a:p>
        </p:txBody>
      </p:sp>
      <p:pic>
        <p:nvPicPr>
          <p:cNvPr id="5" name="Image 4"/>
          <p:cNvPicPr>
            <a:picLocks noChangeAspect="1"/>
          </p:cNvPicPr>
          <p:nvPr/>
        </p:nvPicPr>
        <p:blipFill>
          <a:blip r:embed="rId2"/>
          <a:stretch>
            <a:fillRect/>
          </a:stretch>
        </p:blipFill>
        <p:spPr>
          <a:xfrm>
            <a:off x="4212434" y="1269762"/>
            <a:ext cx="4790354" cy="1079118"/>
          </a:xfrm>
          <a:prstGeom prst="rect">
            <a:avLst/>
          </a:prstGeom>
        </p:spPr>
      </p:pic>
      <p:pic>
        <p:nvPicPr>
          <p:cNvPr id="26" name="Image 25"/>
          <p:cNvPicPr>
            <a:picLocks noChangeAspect="1"/>
          </p:cNvPicPr>
          <p:nvPr/>
        </p:nvPicPr>
        <p:blipFill>
          <a:blip r:embed="rId3"/>
          <a:stretch>
            <a:fillRect/>
          </a:stretch>
        </p:blipFill>
        <p:spPr>
          <a:xfrm>
            <a:off x="5688026" y="3407474"/>
            <a:ext cx="3391068" cy="2320900"/>
          </a:xfrm>
          <a:prstGeom prst="rect">
            <a:avLst/>
          </a:prstGeom>
        </p:spPr>
      </p:pic>
      <p:sp>
        <p:nvSpPr>
          <p:cNvPr id="4" name="Espace réservé du numéro de diapositive 3"/>
          <p:cNvSpPr>
            <a:spLocks noGrp="1"/>
          </p:cNvSpPr>
          <p:nvPr>
            <p:ph type="sldNum" sz="quarter" idx="12"/>
          </p:nvPr>
        </p:nvSpPr>
        <p:spPr/>
        <p:txBody>
          <a:bodyPr/>
          <a:lstStyle/>
          <a:p>
            <a:pPr>
              <a:defRPr/>
            </a:pPr>
            <a:fld id="{9B9BEE20-5294-4D57-B670-2C87905F5D0B}" type="slidenum">
              <a:rPr lang="fr-FR" smtClean="0"/>
              <a:pPr>
                <a:defRPr/>
              </a:pPr>
              <a:t>116</a:t>
            </a:fld>
            <a:endParaRPr lang="fr-FR"/>
          </a:p>
        </p:txBody>
      </p:sp>
      <p:grpSp>
        <p:nvGrpSpPr>
          <p:cNvPr id="50" name="Groupe 49"/>
          <p:cNvGrpSpPr/>
          <p:nvPr/>
        </p:nvGrpSpPr>
        <p:grpSpPr>
          <a:xfrm>
            <a:off x="3937470" y="4797151"/>
            <a:ext cx="2218706" cy="1691028"/>
            <a:chOff x="4153494" y="4797151"/>
            <a:chExt cx="2218706" cy="1691028"/>
          </a:xfrm>
        </p:grpSpPr>
        <p:pic>
          <p:nvPicPr>
            <p:cNvPr id="36"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1352" y="4797151"/>
              <a:ext cx="1650639" cy="1339756"/>
            </a:xfrm>
            <a:prstGeom prst="rect">
              <a:avLst/>
            </a:prstGeom>
          </p:spPr>
        </p:pic>
        <p:sp>
          <p:nvSpPr>
            <p:cNvPr id="37" name="TextBox 5"/>
            <p:cNvSpPr txBox="1"/>
            <p:nvPr/>
          </p:nvSpPr>
          <p:spPr>
            <a:xfrm>
              <a:off x="4153494" y="6033174"/>
              <a:ext cx="2218706"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solidFill>
                    <a:srgbClr val="1003BD"/>
                  </a:solidFill>
                </a:rPr>
                <a:t>Blues: predictions of testing set</a:t>
              </a:r>
            </a:p>
          </p:txBody>
        </p:sp>
        <p:sp>
          <p:nvSpPr>
            <p:cNvPr id="38" name="TextBox 6"/>
            <p:cNvSpPr txBox="1"/>
            <p:nvPr/>
          </p:nvSpPr>
          <p:spPr>
            <a:xfrm>
              <a:off x="4154918" y="6234263"/>
              <a:ext cx="2217282"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solidFill>
                    <a:srgbClr val="FF0000"/>
                  </a:solidFill>
                </a:rPr>
                <a:t>Reds: observations of testing set</a:t>
              </a:r>
            </a:p>
          </p:txBody>
        </p:sp>
      </p:grpSp>
      <p:grpSp>
        <p:nvGrpSpPr>
          <p:cNvPr id="48" name="Groupe 47"/>
          <p:cNvGrpSpPr/>
          <p:nvPr/>
        </p:nvGrpSpPr>
        <p:grpSpPr>
          <a:xfrm>
            <a:off x="251520" y="4747590"/>
            <a:ext cx="3616326" cy="1609222"/>
            <a:chOff x="1215049" y="7330196"/>
            <a:chExt cx="4825768" cy="2147409"/>
          </a:xfrm>
        </p:grpSpPr>
        <p:pic>
          <p:nvPicPr>
            <p:cNvPr id="34"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1812" y="7336302"/>
              <a:ext cx="2479005" cy="2009090"/>
            </a:xfrm>
            <a:prstGeom prst="rect">
              <a:avLst/>
            </a:prstGeom>
          </p:spPr>
        </p:pic>
        <p:pic>
          <p:nvPicPr>
            <p:cNvPr id="35"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5049" y="7330196"/>
              <a:ext cx="2486539" cy="2015195"/>
            </a:xfrm>
            <a:prstGeom prst="rect">
              <a:avLst/>
            </a:prstGeom>
          </p:spPr>
        </p:pic>
        <p:sp>
          <p:nvSpPr>
            <p:cNvPr id="39" name="TextBox 6"/>
            <p:cNvSpPr txBox="1"/>
            <p:nvPr/>
          </p:nvSpPr>
          <p:spPr>
            <a:xfrm>
              <a:off x="1415913" y="9158759"/>
              <a:ext cx="1886747" cy="31884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chemeClr val="accent1">
                      <a:lumMod val="75000"/>
                    </a:schemeClr>
                  </a:solidFill>
                </a:rPr>
                <a:t>Modèle mathématique</a:t>
              </a:r>
            </a:p>
          </p:txBody>
        </p:sp>
        <p:sp>
          <p:nvSpPr>
            <p:cNvPr id="40" name="TextBox 6"/>
            <p:cNvSpPr txBox="1"/>
            <p:nvPr/>
          </p:nvSpPr>
          <p:spPr>
            <a:xfrm>
              <a:off x="3764512" y="9158768"/>
              <a:ext cx="1886747"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solidFill>
                    <a:schemeClr val="accent1">
                      <a:lumMod val="75000"/>
                    </a:schemeClr>
                  </a:solidFill>
                </a:rPr>
                <a:t>Random Forest</a:t>
              </a:r>
            </a:p>
          </p:txBody>
        </p:sp>
      </p:grpSp>
    </p:spTree>
    <p:extLst>
      <p:ext uri="{BB962C8B-B14F-4D97-AF65-F5344CB8AC3E}">
        <p14:creationId xmlns:p14="http://schemas.microsoft.com/office/powerpoint/2010/main" val="421880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Prédiction de courant</a:t>
            </a:r>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117</a:t>
            </a:fld>
            <a:endParaRPr lang="fr-FR"/>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474" y="1671694"/>
            <a:ext cx="3866470" cy="4640965"/>
          </a:xfrm>
          <a:prstGeom prst="rect">
            <a:avLst/>
          </a:prstGeom>
        </p:spPr>
      </p:pic>
      <p:pic>
        <p:nvPicPr>
          <p:cNvPr id="819201" name="Picture 1"/>
          <p:cNvPicPr>
            <a:picLocks noChangeAspect="1" noChangeArrowheads="1"/>
          </p:cNvPicPr>
          <p:nvPr/>
        </p:nvPicPr>
        <p:blipFill>
          <a:blip r:embed="rId3" cstate="print"/>
          <a:srcRect/>
          <a:stretch>
            <a:fillRect/>
          </a:stretch>
        </p:blipFill>
        <p:spPr bwMode="auto">
          <a:xfrm>
            <a:off x="4644008" y="1673512"/>
            <a:ext cx="4308351" cy="4653019"/>
          </a:xfrm>
          <a:prstGeom prst="rect">
            <a:avLst/>
          </a:prstGeom>
          <a:noFill/>
          <a:ln w="9525">
            <a:noFill/>
            <a:miter lim="800000"/>
            <a:headEnd/>
            <a:tailEnd/>
          </a:ln>
        </p:spPr>
      </p:pic>
    </p:spTree>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Prédiction de courant</a:t>
            </a:r>
            <a:endParaRPr lang="fr-FR" dirty="0"/>
          </a:p>
        </p:txBody>
      </p:sp>
      <p:sp>
        <p:nvSpPr>
          <p:cNvPr id="3" name="Espace réservé du contenu 2"/>
          <p:cNvSpPr>
            <a:spLocks noGrp="1"/>
          </p:cNvSpPr>
          <p:nvPr>
            <p:ph idx="1"/>
          </p:nvPr>
        </p:nvSpPr>
        <p:spPr>
          <a:xfrm>
            <a:off x="611562" y="1828800"/>
            <a:ext cx="7920878" cy="4840560"/>
          </a:xfrm>
        </p:spPr>
        <p:txBody>
          <a:bodyPr>
            <a:normAutofit fontScale="85000" lnSpcReduction="20000"/>
          </a:bodyPr>
          <a:lstStyle/>
          <a:p>
            <a:r>
              <a:rPr lang="fr-FR" dirty="0"/>
              <a:t>Données prises en compte pour l’apprentissage</a:t>
            </a:r>
          </a:p>
          <a:p>
            <a:pPr lvl="1"/>
            <a:r>
              <a:rPr lang="fr-FR" dirty="0" err="1"/>
              <a:t>time_counter</a:t>
            </a:r>
            <a:r>
              <a:rPr lang="fr-FR" dirty="0"/>
              <a:t>: </a:t>
            </a:r>
            <a:r>
              <a:rPr lang="fr-FR" dirty="0" err="1"/>
              <a:t>from</a:t>
            </a:r>
            <a:r>
              <a:rPr lang="fr-FR" dirty="0"/>
              <a:t> 0 to 359, </a:t>
            </a:r>
            <a:r>
              <a:rPr lang="fr-FR" dirty="0" err="1"/>
              <a:t>represents</a:t>
            </a:r>
            <a:r>
              <a:rPr lang="fr-FR" dirty="0"/>
              <a:t> 360 </a:t>
            </a:r>
            <a:r>
              <a:rPr lang="fr-FR" dirty="0" err="1"/>
              <a:t>recording</a:t>
            </a:r>
            <a:r>
              <a:rPr lang="fr-FR" dirty="0"/>
              <a:t> moments, </a:t>
            </a:r>
            <a:r>
              <a:rPr lang="fr-FR" dirty="0" err="1"/>
              <a:t>during</a:t>
            </a:r>
            <a:r>
              <a:rPr lang="fr-FR" dirty="0"/>
              <a:t> one </a:t>
            </a:r>
            <a:r>
              <a:rPr lang="fr-FR" dirty="0" err="1"/>
              <a:t>year</a:t>
            </a:r>
            <a:endParaRPr lang="fr-FR" dirty="0"/>
          </a:p>
          <a:p>
            <a:pPr lvl="1"/>
            <a:r>
              <a:rPr lang="fr-FR" dirty="0" err="1"/>
              <a:t>depth</a:t>
            </a:r>
            <a:r>
              <a:rPr lang="fr-FR" dirty="0"/>
              <a:t>: </a:t>
            </a:r>
            <a:r>
              <a:rPr lang="fr-FR" dirty="0" err="1"/>
              <a:t>from</a:t>
            </a:r>
            <a:r>
              <a:rPr lang="fr-FR" dirty="0"/>
              <a:t> 0 to 10, </a:t>
            </a:r>
            <a:r>
              <a:rPr lang="fr-FR" dirty="0" err="1"/>
              <a:t>represents</a:t>
            </a:r>
            <a:r>
              <a:rPr lang="fr-FR" dirty="0"/>
              <a:t> 11 </a:t>
            </a:r>
            <a:r>
              <a:rPr lang="fr-FR" dirty="0" err="1"/>
              <a:t>depth</a:t>
            </a:r>
            <a:r>
              <a:rPr lang="fr-FR" dirty="0"/>
              <a:t> </a:t>
            </a:r>
            <a:r>
              <a:rPr lang="fr-FR" dirty="0" err="1"/>
              <a:t>levels</a:t>
            </a:r>
            <a:r>
              <a:rPr lang="fr-FR" dirty="0"/>
              <a:t> of the </a:t>
            </a:r>
            <a:r>
              <a:rPr lang="fr-FR" dirty="0" err="1"/>
              <a:t>ocean</a:t>
            </a:r>
            <a:r>
              <a:rPr lang="fr-FR" dirty="0"/>
              <a:t>. in </a:t>
            </a:r>
            <a:r>
              <a:rPr lang="fr-FR" dirty="0" err="1"/>
              <a:t>fact</a:t>
            </a:r>
            <a:r>
              <a:rPr lang="fr-FR" dirty="0"/>
              <a:t>, </a:t>
            </a:r>
            <a:r>
              <a:rPr lang="fr-FR" dirty="0" err="1"/>
              <a:t>deptht</a:t>
            </a:r>
            <a:r>
              <a:rPr lang="fr-FR" dirty="0"/>
              <a:t>=</a:t>
            </a:r>
            <a:r>
              <a:rPr lang="fr-FR" dirty="0" err="1"/>
              <a:t>depthv</a:t>
            </a:r>
            <a:r>
              <a:rPr lang="fr-FR" dirty="0"/>
              <a:t>=</a:t>
            </a:r>
            <a:r>
              <a:rPr lang="fr-FR" dirty="0" err="1"/>
              <a:t>depthu</a:t>
            </a:r>
            <a:r>
              <a:rPr lang="fr-FR" dirty="0"/>
              <a:t>=</a:t>
            </a:r>
            <a:r>
              <a:rPr lang="fr-FR" dirty="0" err="1"/>
              <a:t>depth</a:t>
            </a:r>
            <a:endParaRPr lang="fr-FR" dirty="0"/>
          </a:p>
          <a:p>
            <a:pPr lvl="1"/>
            <a:r>
              <a:rPr lang="fr-FR" dirty="0" err="1"/>
              <a:t>nav_lat</a:t>
            </a:r>
            <a:r>
              <a:rPr lang="fr-FR" dirty="0"/>
              <a:t>: </a:t>
            </a:r>
            <a:r>
              <a:rPr lang="fr-FR" dirty="0" err="1"/>
              <a:t>dim</a:t>
            </a:r>
            <a:r>
              <a:rPr lang="fr-FR" dirty="0"/>
              <a:t> = 81 × 121, the </a:t>
            </a:r>
            <a:r>
              <a:rPr lang="fr-FR" dirty="0" err="1"/>
              <a:t>coordinate</a:t>
            </a:r>
            <a:r>
              <a:rPr lang="fr-FR" dirty="0"/>
              <a:t> of </a:t>
            </a:r>
            <a:r>
              <a:rPr lang="fr-FR" dirty="0" err="1"/>
              <a:t>grid</a:t>
            </a:r>
            <a:r>
              <a:rPr lang="fr-FR" dirty="0"/>
              <a:t> </a:t>
            </a:r>
            <a:r>
              <a:rPr lang="fr-FR" dirty="0" err="1"/>
              <a:t>along</a:t>
            </a:r>
            <a:r>
              <a:rPr lang="fr-FR" dirty="0"/>
              <a:t> the latitude</a:t>
            </a:r>
          </a:p>
          <a:p>
            <a:pPr lvl="1"/>
            <a:r>
              <a:rPr lang="fr-FR" dirty="0" err="1"/>
              <a:t>nav_lon</a:t>
            </a:r>
            <a:r>
              <a:rPr lang="fr-FR" dirty="0"/>
              <a:t>: </a:t>
            </a:r>
            <a:r>
              <a:rPr lang="fr-FR" dirty="0" err="1"/>
              <a:t>dim</a:t>
            </a:r>
            <a:r>
              <a:rPr lang="fr-FR" dirty="0"/>
              <a:t> = 81 × 121, the </a:t>
            </a:r>
            <a:r>
              <a:rPr lang="fr-FR" dirty="0" err="1"/>
              <a:t>coordinate</a:t>
            </a:r>
            <a:r>
              <a:rPr lang="fr-FR" dirty="0"/>
              <a:t> of </a:t>
            </a:r>
            <a:r>
              <a:rPr lang="fr-FR" dirty="0" err="1"/>
              <a:t>grid</a:t>
            </a:r>
            <a:r>
              <a:rPr lang="fr-FR" dirty="0"/>
              <a:t> </a:t>
            </a:r>
            <a:r>
              <a:rPr lang="fr-FR" dirty="0" err="1"/>
              <a:t>along</a:t>
            </a:r>
            <a:r>
              <a:rPr lang="fr-FR" dirty="0"/>
              <a:t> the longitude</a:t>
            </a:r>
          </a:p>
          <a:p>
            <a:pPr lvl="1"/>
            <a:r>
              <a:rPr lang="fr-FR" dirty="0" err="1"/>
              <a:t>sossheig</a:t>
            </a:r>
            <a:r>
              <a:rPr lang="fr-FR" dirty="0"/>
              <a:t>: </a:t>
            </a:r>
            <a:r>
              <a:rPr lang="fr-FR" dirty="0" err="1"/>
              <a:t>dim</a:t>
            </a:r>
            <a:r>
              <a:rPr lang="fr-FR" dirty="0"/>
              <a:t> = 360 × 81 × 121, pressure of the surface of </a:t>
            </a:r>
            <a:r>
              <a:rPr lang="fr-FR" dirty="0" err="1"/>
              <a:t>ocean</a:t>
            </a:r>
            <a:endParaRPr lang="fr-FR" dirty="0"/>
          </a:p>
          <a:p>
            <a:pPr lvl="1"/>
            <a:r>
              <a:rPr lang="fr-FR" dirty="0" err="1"/>
              <a:t>vosaline</a:t>
            </a:r>
            <a:r>
              <a:rPr lang="fr-FR" dirty="0"/>
              <a:t>: </a:t>
            </a:r>
            <a:r>
              <a:rPr lang="fr-FR" dirty="0" err="1"/>
              <a:t>dim</a:t>
            </a:r>
            <a:r>
              <a:rPr lang="fr-FR" dirty="0"/>
              <a:t> = 360 × 11 × 81 × 121, the </a:t>
            </a:r>
            <a:r>
              <a:rPr lang="fr-FR" dirty="0" err="1"/>
              <a:t>salinity</a:t>
            </a:r>
            <a:r>
              <a:rPr lang="fr-FR" dirty="0"/>
              <a:t> </a:t>
            </a:r>
          </a:p>
          <a:p>
            <a:pPr lvl="1"/>
            <a:r>
              <a:rPr lang="fr-FR" dirty="0" err="1"/>
              <a:t>votemper</a:t>
            </a:r>
            <a:r>
              <a:rPr lang="fr-FR" dirty="0"/>
              <a:t>: </a:t>
            </a:r>
            <a:r>
              <a:rPr lang="fr-FR" dirty="0" err="1"/>
              <a:t>dim</a:t>
            </a:r>
            <a:r>
              <a:rPr lang="fr-FR" dirty="0"/>
              <a:t> = 360 × 11 × 81 × 121, the </a:t>
            </a:r>
            <a:r>
              <a:rPr lang="fr-FR" dirty="0" err="1"/>
              <a:t>temperature</a:t>
            </a:r>
            <a:r>
              <a:rPr lang="fr-FR" dirty="0"/>
              <a:t> </a:t>
            </a:r>
          </a:p>
          <a:p>
            <a:pPr lvl="1"/>
            <a:r>
              <a:rPr lang="fr-FR" dirty="0" err="1"/>
              <a:t>sozotaux</a:t>
            </a:r>
            <a:r>
              <a:rPr lang="fr-FR" dirty="0"/>
              <a:t>: </a:t>
            </a:r>
            <a:r>
              <a:rPr lang="fr-FR" dirty="0" err="1"/>
              <a:t>dim</a:t>
            </a:r>
            <a:r>
              <a:rPr lang="fr-FR" dirty="0"/>
              <a:t> = 360 × 81 × 121, </a:t>
            </a:r>
            <a:r>
              <a:rPr lang="fr-FR" dirty="0" err="1"/>
              <a:t>wind</a:t>
            </a:r>
            <a:r>
              <a:rPr lang="fr-FR" dirty="0"/>
              <a:t> stress </a:t>
            </a:r>
            <a:r>
              <a:rPr lang="fr-FR" dirty="0" err="1"/>
              <a:t>along</a:t>
            </a:r>
            <a:r>
              <a:rPr lang="fr-FR" dirty="0"/>
              <a:t> i-axis</a:t>
            </a:r>
          </a:p>
          <a:p>
            <a:pPr lvl="1"/>
            <a:r>
              <a:rPr lang="fr-FR" dirty="0" err="1"/>
              <a:t>sometauy</a:t>
            </a:r>
            <a:r>
              <a:rPr lang="fr-FR" dirty="0"/>
              <a:t>: </a:t>
            </a:r>
            <a:r>
              <a:rPr lang="fr-FR" dirty="0" err="1"/>
              <a:t>dim</a:t>
            </a:r>
            <a:r>
              <a:rPr lang="fr-FR" dirty="0"/>
              <a:t> = 360 × 81 × 121, </a:t>
            </a:r>
            <a:r>
              <a:rPr lang="fr-FR" dirty="0" err="1"/>
              <a:t>win</a:t>
            </a:r>
            <a:r>
              <a:rPr lang="fr-FR" dirty="0"/>
              <a:t> stress </a:t>
            </a:r>
            <a:r>
              <a:rPr lang="fr-FR" dirty="0" err="1"/>
              <a:t>along</a:t>
            </a:r>
            <a:r>
              <a:rPr lang="fr-FR" dirty="0"/>
              <a:t> j-axis</a:t>
            </a:r>
          </a:p>
          <a:p>
            <a:pPr lvl="1"/>
            <a:r>
              <a:rPr lang="fr-FR" dirty="0" err="1"/>
              <a:t>vozocrtx</a:t>
            </a:r>
            <a:r>
              <a:rPr lang="fr-FR" dirty="0"/>
              <a:t>: </a:t>
            </a:r>
            <a:r>
              <a:rPr lang="fr-FR" dirty="0" err="1"/>
              <a:t>dim</a:t>
            </a:r>
            <a:r>
              <a:rPr lang="fr-FR" dirty="0"/>
              <a:t> = 360 × 11 × 81 × 121, zonal </a:t>
            </a:r>
            <a:r>
              <a:rPr lang="fr-FR" dirty="0" err="1"/>
              <a:t>current</a:t>
            </a:r>
            <a:endParaRPr lang="fr-FR" dirty="0"/>
          </a:p>
          <a:p>
            <a:pPr lvl="1"/>
            <a:r>
              <a:rPr lang="fr-FR" dirty="0" err="1"/>
              <a:t>vomecrty</a:t>
            </a:r>
            <a:r>
              <a:rPr lang="fr-FR" dirty="0"/>
              <a:t>: </a:t>
            </a:r>
            <a:r>
              <a:rPr lang="fr-FR" dirty="0" err="1"/>
              <a:t>dim</a:t>
            </a:r>
            <a:r>
              <a:rPr lang="fr-FR" dirty="0"/>
              <a:t> = 360 × 11 × 81 × 121,  </a:t>
            </a:r>
            <a:r>
              <a:rPr lang="fr-FR" dirty="0" err="1"/>
              <a:t>meridional</a:t>
            </a:r>
            <a:r>
              <a:rPr lang="fr-FR" dirty="0"/>
              <a:t> </a:t>
            </a:r>
            <a:r>
              <a:rPr lang="fr-FR" dirty="0" err="1"/>
              <a:t>current</a:t>
            </a:r>
            <a:endParaRPr lang="fr-FR" dirty="0"/>
          </a:p>
          <a:p>
            <a:pPr lvl="1"/>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118</a:t>
            </a:fld>
            <a:endParaRPr lang="fr-FR"/>
          </a:p>
        </p:txBody>
      </p:sp>
    </p:spTree>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Prédiction de courant</a:t>
            </a:r>
            <a:endParaRPr lang="fr-FR" dirty="0"/>
          </a:p>
        </p:txBody>
      </p:sp>
      <p:sp>
        <p:nvSpPr>
          <p:cNvPr id="3" name="Espace réservé du contenu 2"/>
          <p:cNvSpPr>
            <a:spLocks noGrp="1"/>
          </p:cNvSpPr>
          <p:nvPr>
            <p:ph idx="1"/>
          </p:nvPr>
        </p:nvSpPr>
        <p:spPr/>
        <p:txBody>
          <a:bodyPr/>
          <a:lstStyle/>
          <a:p>
            <a:r>
              <a:rPr lang="fr-FR"/>
              <a:t>Différentes actions possibles</a:t>
            </a:r>
          </a:p>
          <a:p>
            <a:pPr lvl="1"/>
            <a:r>
              <a:rPr lang="fr-FR"/>
              <a:t>On apprend  sur toutes les données et on essaye de prédire une couche données à l’instant  t+1</a:t>
            </a:r>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119</a:t>
            </a:fld>
            <a:endParaRPr lang="fr-FR"/>
          </a:p>
        </p:txBody>
      </p:sp>
      <p:sp>
        <p:nvSpPr>
          <p:cNvPr id="6" name="Right Arrow 2"/>
          <p:cNvSpPr/>
          <p:nvPr/>
        </p:nvSpPr>
        <p:spPr>
          <a:xfrm>
            <a:off x="4120436" y="4746510"/>
            <a:ext cx="2460171"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elp 7">
            <a:hlinkClick r:id="" action="ppaction://noaction" highlightClick="1"/>
          </p:cNvPr>
          <p:cNvSpPr/>
          <p:nvPr/>
        </p:nvSpPr>
        <p:spPr>
          <a:xfrm>
            <a:off x="6928322" y="4311083"/>
            <a:ext cx="979715" cy="117565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p:cNvSpPr txBox="1"/>
          <p:nvPr/>
        </p:nvSpPr>
        <p:spPr>
          <a:xfrm>
            <a:off x="4812198" y="4377179"/>
            <a:ext cx="1480458" cy="369332"/>
          </a:xfrm>
          <a:prstGeom prst="rect">
            <a:avLst/>
          </a:prstGeom>
          <a:noFill/>
        </p:spPr>
        <p:txBody>
          <a:bodyPr wrap="square" rtlCol="0">
            <a:spAutoFit/>
          </a:bodyPr>
          <a:lstStyle/>
          <a:p>
            <a:r>
              <a:rPr lang="en-US" dirty="0"/>
              <a:t>T = T+1</a:t>
            </a:r>
          </a:p>
        </p:txBody>
      </p:sp>
      <p:pic>
        <p:nvPicPr>
          <p:cNvPr id="816129" name="Picture 1"/>
          <p:cNvPicPr>
            <a:picLocks noChangeAspect="1" noChangeArrowheads="1"/>
          </p:cNvPicPr>
          <p:nvPr/>
        </p:nvPicPr>
        <p:blipFill>
          <a:blip r:embed="rId2" cstate="print"/>
          <a:srcRect/>
          <a:stretch>
            <a:fillRect/>
          </a:stretch>
        </p:blipFill>
        <p:spPr bwMode="auto">
          <a:xfrm>
            <a:off x="311671" y="3068960"/>
            <a:ext cx="3324225" cy="3638550"/>
          </a:xfrm>
          <a:prstGeom prst="rect">
            <a:avLst/>
          </a:prstGeom>
          <a:noFill/>
          <a:ln w="9525">
            <a:noFill/>
            <a:miter lim="800000"/>
            <a:headEnd/>
            <a:tailEnd/>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fr-FR" dirty="0"/>
              <a:t> Data </a:t>
            </a:r>
            <a:r>
              <a:rPr lang="fr-FR" dirty="0" err="1"/>
              <a:t>mining</a:t>
            </a:r>
            <a:endParaRPr lang="fr-FR" dirty="0"/>
          </a:p>
        </p:txBody>
      </p:sp>
      <p:sp>
        <p:nvSpPr>
          <p:cNvPr id="207875" name="Rectangle 3"/>
          <p:cNvSpPr>
            <a:spLocks noGrp="1" noChangeArrowheads="1"/>
          </p:cNvSpPr>
          <p:nvPr>
            <p:ph idx="1"/>
          </p:nvPr>
        </p:nvSpPr>
        <p:spPr>
          <a:xfrm>
            <a:off x="611562" y="1828800"/>
            <a:ext cx="8136902" cy="4343400"/>
          </a:xfrm>
        </p:spPr>
        <p:txBody>
          <a:bodyPr>
            <a:normAutofit/>
          </a:bodyPr>
          <a:lstStyle/>
          <a:p>
            <a:r>
              <a:rPr lang="fr-FR" dirty="0"/>
              <a:t>Des algorithmes :</a:t>
            </a:r>
          </a:p>
          <a:p>
            <a:pPr lvl="1"/>
            <a:r>
              <a:rPr lang="fr-FR" dirty="0"/>
              <a:t>Non Supervisés - Apprentissage en mode Découverte</a:t>
            </a:r>
          </a:p>
          <a:p>
            <a:pPr lvl="2"/>
            <a:r>
              <a:rPr lang="fr-FR" dirty="0"/>
              <a:t>« Clustering »</a:t>
            </a:r>
          </a:p>
          <a:p>
            <a:pPr lvl="2"/>
            <a:r>
              <a:rPr lang="fr-FR" dirty="0"/>
              <a:t>Algorithmes génétiques</a:t>
            </a:r>
          </a:p>
          <a:p>
            <a:pPr lvl="2"/>
            <a:r>
              <a:rPr lang="fr-FR" dirty="0"/>
              <a:t>Règles d’association</a:t>
            </a:r>
          </a:p>
          <a:p>
            <a:pPr lvl="1"/>
            <a:r>
              <a:rPr lang="fr-FR" dirty="0"/>
              <a:t>Supervisés - Apprentissage en mode Reconnaissance/Prédiction</a:t>
            </a:r>
          </a:p>
          <a:p>
            <a:pPr lvl="2"/>
            <a:r>
              <a:rPr lang="fr-FR" dirty="0"/>
              <a:t>Réseaux de neurones / Machines à Vecteurs de Support</a:t>
            </a:r>
          </a:p>
          <a:p>
            <a:pPr lvl="2"/>
            <a:r>
              <a:rPr lang="fr-FR" dirty="0"/>
              <a:t>Arbres de décision, forêts aléatoires</a:t>
            </a:r>
          </a:p>
          <a:p>
            <a:pPr lvl="2"/>
            <a:r>
              <a:rPr lang="fr-FR" dirty="0"/>
              <a:t>Programmation dynamique</a:t>
            </a:r>
          </a:p>
          <a:p>
            <a:pPr lvl="1"/>
            <a:endParaRPr lang="fr-FR" dirty="0"/>
          </a:p>
        </p:txBody>
      </p:sp>
      <p:sp>
        <p:nvSpPr>
          <p:cNvPr id="4" name="Espace réservé du numéro de diapositive 5"/>
          <p:cNvSpPr>
            <a:spLocks noGrp="1"/>
          </p:cNvSpPr>
          <p:nvPr>
            <p:ph type="sldNum" sz="quarter" idx="12"/>
          </p:nvPr>
        </p:nvSpPr>
        <p:spPr/>
        <p:txBody>
          <a:bodyPr/>
          <a:lstStyle/>
          <a:p>
            <a:fld id="{1CFAF932-58C4-42C5-BA35-802F817D0600}" type="slidenum">
              <a:rPr lang="fr-FR" smtClean="0"/>
              <a:pPr/>
              <a:t>12</a:t>
            </a:fld>
            <a:endParaRPr lang="fr-FR"/>
          </a:p>
        </p:txBody>
      </p:sp>
    </p:spTree>
    <p:extLst>
      <p:ext uri="{BB962C8B-B14F-4D97-AF65-F5344CB8AC3E}">
        <p14:creationId xmlns:p14="http://schemas.microsoft.com/office/powerpoint/2010/main" val="114897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Prédiction de courant</a:t>
            </a:r>
            <a:endParaRPr lang="fr-FR" dirty="0"/>
          </a:p>
        </p:txBody>
      </p:sp>
      <p:sp>
        <p:nvSpPr>
          <p:cNvPr id="3" name="Espace réservé du contenu 2"/>
          <p:cNvSpPr>
            <a:spLocks noGrp="1"/>
          </p:cNvSpPr>
          <p:nvPr>
            <p:ph idx="1"/>
          </p:nvPr>
        </p:nvSpPr>
        <p:spPr/>
        <p:txBody>
          <a:bodyPr/>
          <a:lstStyle/>
          <a:p>
            <a:r>
              <a:rPr lang="fr-FR"/>
              <a:t>Différentes actions possibles</a:t>
            </a:r>
          </a:p>
          <a:p>
            <a:pPr lvl="1"/>
            <a:r>
              <a:rPr lang="fr-FR"/>
              <a:t>On apprend avec 80 couches et on essaye de prédire la 81ème</a:t>
            </a:r>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120</a:t>
            </a:fld>
            <a:endParaRPr lang="fr-FR"/>
          </a:p>
        </p:txBody>
      </p:sp>
      <p:sp>
        <p:nvSpPr>
          <p:cNvPr id="12" name="Cube 11"/>
          <p:cNvSpPr/>
          <p:nvPr/>
        </p:nvSpPr>
        <p:spPr>
          <a:xfrm>
            <a:off x="181364" y="4043922"/>
            <a:ext cx="2362200" cy="2296886"/>
          </a:xfrm>
          <a:prstGeom prst="cub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6"/>
          <p:cNvCxnSpPr/>
          <p:nvPr/>
        </p:nvCxnSpPr>
        <p:spPr>
          <a:xfrm>
            <a:off x="181364" y="5592688"/>
            <a:ext cx="1826990" cy="10886"/>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4" name="Straight Connector 19"/>
          <p:cNvCxnSpPr/>
          <p:nvPr/>
        </p:nvCxnSpPr>
        <p:spPr>
          <a:xfrm flipV="1">
            <a:off x="1997468" y="4993974"/>
            <a:ext cx="535210" cy="598714"/>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5" name="Straight Connector 21"/>
          <p:cNvCxnSpPr/>
          <p:nvPr/>
        </p:nvCxnSpPr>
        <p:spPr>
          <a:xfrm>
            <a:off x="181364" y="5742027"/>
            <a:ext cx="1826990" cy="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6" name="Straight Connector 23"/>
          <p:cNvCxnSpPr/>
          <p:nvPr/>
        </p:nvCxnSpPr>
        <p:spPr>
          <a:xfrm flipV="1">
            <a:off x="2008354" y="5135487"/>
            <a:ext cx="535210" cy="584768"/>
          </a:xfrm>
          <a:prstGeom prst="line">
            <a:avLst/>
          </a:prstGeom>
          <a:ln/>
        </p:spPr>
        <p:style>
          <a:lnRef idx="3">
            <a:schemeClr val="accent5"/>
          </a:lnRef>
          <a:fillRef idx="0">
            <a:schemeClr val="accent5"/>
          </a:fillRef>
          <a:effectRef idx="2">
            <a:schemeClr val="accent5"/>
          </a:effectRef>
          <a:fontRef idx="minor">
            <a:schemeClr val="tx1"/>
          </a:fontRef>
        </p:style>
      </p:cxnSp>
      <p:sp>
        <p:nvSpPr>
          <p:cNvPr id="17" name="Rectangle 16"/>
          <p:cNvSpPr/>
          <p:nvPr/>
        </p:nvSpPr>
        <p:spPr>
          <a:xfrm>
            <a:off x="170478" y="5581804"/>
            <a:ext cx="1794331" cy="14933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Brace 33"/>
          <p:cNvSpPr/>
          <p:nvPr/>
        </p:nvSpPr>
        <p:spPr>
          <a:xfrm>
            <a:off x="2594450" y="4993974"/>
            <a:ext cx="54429" cy="152399"/>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34"/>
          <p:cNvSpPr txBox="1"/>
          <p:nvPr/>
        </p:nvSpPr>
        <p:spPr>
          <a:xfrm>
            <a:off x="2627107" y="4836612"/>
            <a:ext cx="1296821" cy="369332"/>
          </a:xfrm>
          <a:prstGeom prst="rect">
            <a:avLst/>
          </a:prstGeom>
          <a:noFill/>
        </p:spPr>
        <p:txBody>
          <a:bodyPr wrap="square" rtlCol="0">
            <a:spAutoFit/>
          </a:bodyPr>
          <a:lstStyle/>
          <a:p>
            <a:r>
              <a:rPr lang="en-US" dirty="0"/>
              <a:t>unknown</a:t>
            </a:r>
          </a:p>
        </p:txBody>
      </p:sp>
      <p:sp>
        <p:nvSpPr>
          <p:cNvPr id="20" name="TextBox 35"/>
          <p:cNvSpPr txBox="1"/>
          <p:nvPr/>
        </p:nvSpPr>
        <p:spPr>
          <a:xfrm>
            <a:off x="896279" y="3356992"/>
            <a:ext cx="1197429" cy="369332"/>
          </a:xfrm>
          <a:prstGeom prst="rect">
            <a:avLst/>
          </a:prstGeom>
          <a:noFill/>
        </p:spPr>
        <p:txBody>
          <a:bodyPr wrap="square" rtlCol="0">
            <a:spAutoFit/>
          </a:bodyPr>
          <a:lstStyle/>
          <a:p>
            <a:r>
              <a:rPr lang="en-US" dirty="0"/>
              <a:t>Time fixed</a:t>
            </a:r>
          </a:p>
        </p:txBody>
      </p:sp>
      <p:sp>
        <p:nvSpPr>
          <p:cNvPr id="21" name="Right Arrow 38"/>
          <p:cNvSpPr/>
          <p:nvPr/>
        </p:nvSpPr>
        <p:spPr>
          <a:xfrm>
            <a:off x="3744310" y="4686179"/>
            <a:ext cx="1600200" cy="324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Brace 39"/>
          <p:cNvSpPr/>
          <p:nvPr/>
        </p:nvSpPr>
        <p:spPr>
          <a:xfrm>
            <a:off x="2594450" y="4033036"/>
            <a:ext cx="176320" cy="9500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40"/>
          <p:cNvSpPr txBox="1"/>
          <p:nvPr/>
        </p:nvSpPr>
        <p:spPr>
          <a:xfrm>
            <a:off x="2778112" y="4334282"/>
            <a:ext cx="1071515" cy="369332"/>
          </a:xfrm>
          <a:prstGeom prst="rect">
            <a:avLst/>
          </a:prstGeom>
          <a:noFill/>
        </p:spPr>
        <p:txBody>
          <a:bodyPr wrap="square" rtlCol="0">
            <a:spAutoFit/>
          </a:bodyPr>
          <a:lstStyle/>
          <a:p>
            <a:r>
              <a:rPr lang="en-US" dirty="0"/>
              <a:t>known</a:t>
            </a:r>
          </a:p>
        </p:txBody>
      </p:sp>
      <p:sp>
        <p:nvSpPr>
          <p:cNvPr id="24" name="Right Brace 41"/>
          <p:cNvSpPr/>
          <p:nvPr/>
        </p:nvSpPr>
        <p:spPr>
          <a:xfrm>
            <a:off x="2627107" y="5205944"/>
            <a:ext cx="148375" cy="53608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42"/>
          <p:cNvSpPr txBox="1"/>
          <p:nvPr/>
        </p:nvSpPr>
        <p:spPr>
          <a:xfrm>
            <a:off x="2745455" y="5259568"/>
            <a:ext cx="1071515" cy="369332"/>
          </a:xfrm>
          <a:prstGeom prst="rect">
            <a:avLst/>
          </a:prstGeom>
          <a:noFill/>
        </p:spPr>
        <p:txBody>
          <a:bodyPr wrap="square" rtlCol="0">
            <a:spAutoFit/>
          </a:bodyPr>
          <a:lstStyle/>
          <a:p>
            <a:r>
              <a:rPr lang="en-US" dirty="0"/>
              <a:t>known</a:t>
            </a:r>
          </a:p>
        </p:txBody>
      </p:sp>
      <p:pic>
        <p:nvPicPr>
          <p:cNvPr id="815105" name="Picture 1"/>
          <p:cNvPicPr>
            <a:picLocks noChangeAspect="1" noChangeArrowheads="1"/>
          </p:cNvPicPr>
          <p:nvPr/>
        </p:nvPicPr>
        <p:blipFill>
          <a:blip r:embed="rId2" cstate="print"/>
          <a:srcRect/>
          <a:stretch>
            <a:fillRect/>
          </a:stretch>
        </p:blipFill>
        <p:spPr bwMode="auto">
          <a:xfrm>
            <a:off x="5568255" y="2996952"/>
            <a:ext cx="3324225" cy="3638550"/>
          </a:xfrm>
          <a:prstGeom prst="rect">
            <a:avLst/>
          </a:prstGeom>
          <a:noFill/>
          <a:ln w="9525">
            <a:noFill/>
            <a:miter lim="800000"/>
            <a:headEnd/>
            <a:tailEnd/>
          </a:ln>
        </p:spPr>
      </p:pic>
    </p:spTree>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Prédiction de courant</a:t>
            </a:r>
            <a:endParaRPr lang="fr-FR" dirty="0"/>
          </a:p>
        </p:txBody>
      </p:sp>
      <p:sp>
        <p:nvSpPr>
          <p:cNvPr id="3" name="Espace réservé du contenu 2"/>
          <p:cNvSpPr>
            <a:spLocks noGrp="1"/>
          </p:cNvSpPr>
          <p:nvPr>
            <p:ph idx="1"/>
          </p:nvPr>
        </p:nvSpPr>
        <p:spPr/>
        <p:txBody>
          <a:bodyPr/>
          <a:lstStyle/>
          <a:p>
            <a:r>
              <a:rPr lang="fr-FR"/>
              <a:t>Des résultats</a:t>
            </a:r>
          </a:p>
          <a:p>
            <a:pPr lvl="1"/>
            <a:r>
              <a:rPr lang="fr-FR"/>
              <a:t>On apprend avec 10 instants consécutifs et on prédit sur le 11ème</a:t>
            </a:r>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121</a:t>
            </a:fld>
            <a:endParaRPr lang="fr-FR"/>
          </a:p>
        </p:txBody>
      </p:sp>
      <p:sp>
        <p:nvSpPr>
          <p:cNvPr id="23" name="TextBox 5"/>
          <p:cNvSpPr txBox="1"/>
          <p:nvPr/>
        </p:nvSpPr>
        <p:spPr>
          <a:xfrm>
            <a:off x="6228184" y="3573016"/>
            <a:ext cx="2376264" cy="648072"/>
          </a:xfrm>
          <a:prstGeom prst="rect">
            <a:avLst/>
          </a:prstGeom>
          <a:noFill/>
        </p:spPr>
        <p:txBody>
          <a:bodyPr wrap="square" rtlCol="0">
            <a:spAutoFit/>
          </a:bodyPr>
          <a:lstStyle/>
          <a:p>
            <a:r>
              <a:rPr lang="en-US" dirty="0">
                <a:solidFill>
                  <a:srgbClr val="FFFF00"/>
                </a:solidFill>
              </a:rPr>
              <a:t>Blues: predictions of testing set</a:t>
            </a:r>
          </a:p>
        </p:txBody>
      </p:sp>
      <p:sp>
        <p:nvSpPr>
          <p:cNvPr id="24" name="TextBox 6"/>
          <p:cNvSpPr txBox="1"/>
          <p:nvPr/>
        </p:nvSpPr>
        <p:spPr>
          <a:xfrm>
            <a:off x="6233630" y="4283804"/>
            <a:ext cx="2514834" cy="646331"/>
          </a:xfrm>
          <a:prstGeom prst="rect">
            <a:avLst/>
          </a:prstGeom>
          <a:noFill/>
        </p:spPr>
        <p:txBody>
          <a:bodyPr wrap="square" rtlCol="0">
            <a:spAutoFit/>
          </a:bodyPr>
          <a:lstStyle/>
          <a:p>
            <a:r>
              <a:rPr lang="en-US" dirty="0">
                <a:solidFill>
                  <a:srgbClr val="00B050"/>
                </a:solidFill>
              </a:rPr>
              <a:t>Reds: observations of testing set</a:t>
            </a:r>
          </a:p>
        </p:txBody>
      </p:sp>
      <p:pic>
        <p:nvPicPr>
          <p:cNvPr id="814081" name="Picture 1"/>
          <p:cNvPicPr>
            <a:picLocks noChangeAspect="1" noChangeArrowheads="1"/>
          </p:cNvPicPr>
          <p:nvPr/>
        </p:nvPicPr>
        <p:blipFill>
          <a:blip r:embed="rId2" cstate="print"/>
          <a:srcRect/>
          <a:stretch>
            <a:fillRect/>
          </a:stretch>
        </p:blipFill>
        <p:spPr bwMode="auto">
          <a:xfrm>
            <a:off x="2267745" y="2780928"/>
            <a:ext cx="3888432" cy="3905524"/>
          </a:xfrm>
          <a:prstGeom prst="rect">
            <a:avLst/>
          </a:prstGeom>
          <a:noFill/>
          <a:ln w="9525">
            <a:noFill/>
            <a:miter lim="800000"/>
            <a:headEnd/>
            <a:tailEnd/>
          </a:ln>
        </p:spPr>
      </p:pic>
    </p:spTree>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Prédiction de courant</a:t>
            </a:r>
            <a:endParaRPr lang="fr-FR" dirty="0"/>
          </a:p>
        </p:txBody>
      </p:sp>
      <p:sp>
        <p:nvSpPr>
          <p:cNvPr id="3" name="Espace réservé du contenu 2"/>
          <p:cNvSpPr>
            <a:spLocks noGrp="1"/>
          </p:cNvSpPr>
          <p:nvPr>
            <p:ph idx="1"/>
          </p:nvPr>
        </p:nvSpPr>
        <p:spPr/>
        <p:txBody>
          <a:bodyPr/>
          <a:lstStyle/>
          <a:p>
            <a:r>
              <a:rPr lang="fr-FR"/>
              <a:t>Prédiction de la température</a:t>
            </a:r>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122</a:t>
            </a:fld>
            <a:endParaRPr lang="fr-FR"/>
          </a:p>
        </p:txBody>
      </p:sp>
      <p:pic>
        <p:nvPicPr>
          <p:cNvPr id="813057" name="Picture 1"/>
          <p:cNvPicPr>
            <a:picLocks noChangeAspect="1" noChangeArrowheads="1"/>
          </p:cNvPicPr>
          <p:nvPr/>
        </p:nvPicPr>
        <p:blipFill>
          <a:blip r:embed="rId2" cstate="print"/>
          <a:srcRect/>
          <a:stretch>
            <a:fillRect/>
          </a:stretch>
        </p:blipFill>
        <p:spPr bwMode="auto">
          <a:xfrm>
            <a:off x="251520" y="2564904"/>
            <a:ext cx="3886200" cy="3886200"/>
          </a:xfrm>
          <a:prstGeom prst="rect">
            <a:avLst/>
          </a:prstGeom>
          <a:noFill/>
          <a:ln w="9525">
            <a:noFill/>
            <a:miter lim="800000"/>
            <a:headEnd/>
            <a:tailEnd/>
          </a:ln>
        </p:spPr>
      </p:pic>
      <p:pic>
        <p:nvPicPr>
          <p:cNvPr id="813058" name="Picture 2"/>
          <p:cNvPicPr>
            <a:picLocks noChangeAspect="1" noChangeArrowheads="1"/>
          </p:cNvPicPr>
          <p:nvPr/>
        </p:nvPicPr>
        <p:blipFill>
          <a:blip r:embed="rId3" cstate="print"/>
          <a:srcRect/>
          <a:stretch>
            <a:fillRect/>
          </a:stretch>
        </p:blipFill>
        <p:spPr bwMode="auto">
          <a:xfrm>
            <a:off x="5044380" y="2564904"/>
            <a:ext cx="3848100" cy="3848100"/>
          </a:xfrm>
          <a:prstGeom prst="rect">
            <a:avLst/>
          </a:prstGeom>
          <a:noFill/>
          <a:ln w="9525">
            <a:noFill/>
            <a:miter lim="800000"/>
            <a:headEnd/>
            <a:tailEnd/>
          </a:ln>
        </p:spPr>
      </p:pic>
    </p:spTree>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4644008" y="4941168"/>
            <a:ext cx="4293783" cy="1735859"/>
          </a:xfrm>
          <a:prstGeom prst="rect">
            <a:avLst/>
          </a:prstGeom>
        </p:spPr>
      </p:pic>
      <p:sp>
        <p:nvSpPr>
          <p:cNvPr id="2" name="Titre 1"/>
          <p:cNvSpPr>
            <a:spLocks noGrp="1"/>
          </p:cNvSpPr>
          <p:nvPr>
            <p:ph type="title"/>
          </p:nvPr>
        </p:nvSpPr>
        <p:spPr/>
        <p:txBody>
          <a:bodyPr/>
          <a:lstStyle/>
          <a:p>
            <a:r>
              <a:rPr lang="fr-FR" dirty="0"/>
              <a:t>Apprentissage dans les serious games</a:t>
            </a:r>
          </a:p>
        </p:txBody>
      </p:sp>
      <p:sp>
        <p:nvSpPr>
          <p:cNvPr id="3" name="Espace réservé du contenu 2"/>
          <p:cNvSpPr>
            <a:spLocks noGrp="1"/>
          </p:cNvSpPr>
          <p:nvPr>
            <p:ph idx="1"/>
          </p:nvPr>
        </p:nvSpPr>
        <p:spPr/>
        <p:txBody>
          <a:bodyPr>
            <a:normAutofit/>
          </a:bodyPr>
          <a:lstStyle/>
          <a:p>
            <a:r>
              <a:rPr lang="fr-FR" sz="2000" dirty="0"/>
              <a:t>Logiciel AlgoPath : apprentissage de l’algorithmique</a:t>
            </a:r>
          </a:p>
          <a:p>
            <a:r>
              <a:rPr lang="fr-FR" sz="2000" dirty="0"/>
              <a:t>Capture des actions des élèves</a:t>
            </a:r>
          </a:p>
          <a:p>
            <a:r>
              <a:rPr lang="fr-FR" sz="2000" dirty="0"/>
              <a:t>Objectifs</a:t>
            </a:r>
          </a:p>
          <a:p>
            <a:pPr lvl="1"/>
            <a:r>
              <a:rPr lang="fr-FR" sz="1800" dirty="0"/>
              <a:t>Évaluer automatiquement le niveau d’un élève</a:t>
            </a:r>
          </a:p>
          <a:p>
            <a:pPr lvl="1"/>
            <a:r>
              <a:rPr lang="fr-FR" sz="1800" dirty="0"/>
              <a:t>Proposer un parcours éducatif adaptatif</a:t>
            </a:r>
          </a:p>
          <a:p>
            <a:pPr lvl="1"/>
            <a:r>
              <a:rPr lang="fr-FR" sz="1800" dirty="0"/>
              <a:t>Comparer </a:t>
            </a:r>
            <a:r>
              <a:rPr lang="fr-FR" sz="1800" dirty="0" err="1"/>
              <a:t>clustering</a:t>
            </a:r>
            <a:r>
              <a:rPr lang="fr-FR" sz="1800" dirty="0"/>
              <a:t> et apprentissage supervisé</a:t>
            </a:r>
          </a:p>
        </p:txBody>
      </p:sp>
      <p:sp>
        <p:nvSpPr>
          <p:cNvPr id="4" name="Espace réservé du numéro de diapositive 3"/>
          <p:cNvSpPr>
            <a:spLocks noGrp="1"/>
          </p:cNvSpPr>
          <p:nvPr>
            <p:ph type="sldNum" sz="quarter" idx="12"/>
          </p:nvPr>
        </p:nvSpPr>
        <p:spPr/>
        <p:txBody>
          <a:bodyPr/>
          <a:lstStyle/>
          <a:p>
            <a:pPr>
              <a:defRPr/>
            </a:pPr>
            <a:fld id="{9B9BEE20-5294-4D57-B670-2C87905F5D0B}" type="slidenum">
              <a:rPr lang="fr-FR" smtClean="0"/>
              <a:pPr>
                <a:defRPr/>
              </a:pPr>
              <a:t>123</a:t>
            </a:fld>
            <a:endParaRPr lang="fr-FR"/>
          </a:p>
        </p:txBody>
      </p:sp>
      <p:pic>
        <p:nvPicPr>
          <p:cNvPr id="5" name="Image 4"/>
          <p:cNvPicPr>
            <a:picLocks noChangeAspect="1"/>
          </p:cNvPicPr>
          <p:nvPr/>
        </p:nvPicPr>
        <p:blipFill>
          <a:blip r:embed="rId3"/>
          <a:stretch>
            <a:fillRect/>
          </a:stretch>
        </p:blipFill>
        <p:spPr>
          <a:xfrm>
            <a:off x="219714" y="4941168"/>
            <a:ext cx="2230053" cy="1735859"/>
          </a:xfrm>
          <a:prstGeom prst="rect">
            <a:avLst/>
          </a:prstGeom>
        </p:spPr>
      </p:pic>
      <p:pic>
        <p:nvPicPr>
          <p:cNvPr id="6" name="Image 5"/>
          <p:cNvPicPr>
            <a:picLocks noChangeAspect="1"/>
          </p:cNvPicPr>
          <p:nvPr/>
        </p:nvPicPr>
        <p:blipFill>
          <a:blip r:embed="rId4"/>
          <a:stretch>
            <a:fillRect/>
          </a:stretch>
        </p:blipFill>
        <p:spPr>
          <a:xfrm>
            <a:off x="2487838" y="4941169"/>
            <a:ext cx="2084162" cy="1735858"/>
          </a:xfrm>
          <a:prstGeom prst="rect">
            <a:avLst/>
          </a:prstGeom>
        </p:spPr>
      </p:pic>
      <p:pic>
        <p:nvPicPr>
          <p:cNvPr id="7" name="Image 6"/>
          <p:cNvPicPr>
            <a:picLocks noChangeAspect="1"/>
          </p:cNvPicPr>
          <p:nvPr/>
        </p:nvPicPr>
        <p:blipFill>
          <a:blip r:embed="rId5"/>
          <a:stretch>
            <a:fillRect/>
          </a:stretch>
        </p:blipFill>
        <p:spPr>
          <a:xfrm>
            <a:off x="7020272" y="2285497"/>
            <a:ext cx="1917519" cy="2583663"/>
          </a:xfrm>
          <a:prstGeom prst="rect">
            <a:avLst/>
          </a:prstGeom>
        </p:spPr>
      </p:pic>
    </p:spTree>
    <p:extLst>
      <p:ext uri="{BB962C8B-B14F-4D97-AF65-F5344CB8AC3E}">
        <p14:creationId xmlns:p14="http://schemas.microsoft.com/office/powerpoint/2010/main" val="204966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D’autres travaux</a:t>
            </a:r>
            <a:endParaRPr lang="fr-FR" dirty="0"/>
          </a:p>
        </p:txBody>
      </p:sp>
      <p:sp>
        <p:nvSpPr>
          <p:cNvPr id="3" name="Espace réservé du contenu 2"/>
          <p:cNvSpPr>
            <a:spLocks noGrp="1"/>
          </p:cNvSpPr>
          <p:nvPr>
            <p:ph idx="1"/>
          </p:nvPr>
        </p:nvSpPr>
        <p:spPr>
          <a:xfrm>
            <a:off x="611562" y="1828799"/>
            <a:ext cx="8352926" cy="4572001"/>
          </a:xfrm>
        </p:spPr>
        <p:txBody>
          <a:bodyPr>
            <a:normAutofit/>
          </a:bodyPr>
          <a:lstStyle/>
          <a:p>
            <a:r>
              <a:rPr lang="fr-FR" sz="2000" dirty="0"/>
              <a:t>Parc National de Port Cros</a:t>
            </a:r>
          </a:p>
          <a:p>
            <a:pPr lvl="1"/>
            <a:r>
              <a:rPr lang="fr-FR" sz="1800" dirty="0"/>
              <a:t>Besoin : prédiction en temps réel du seuil optimal de fréquentation des îles</a:t>
            </a:r>
          </a:p>
          <a:p>
            <a:pPr lvl="1"/>
            <a:r>
              <a:rPr lang="fr-FR" sz="1800" dirty="0"/>
              <a:t>À partir de données de capteurs</a:t>
            </a:r>
          </a:p>
          <a:p>
            <a:pPr lvl="2"/>
            <a:r>
              <a:rPr lang="fr-FR" sz="1600" dirty="0"/>
              <a:t>Température, courant marin, pluviométrie, etc.</a:t>
            </a:r>
          </a:p>
          <a:p>
            <a:pPr lvl="2"/>
            <a:r>
              <a:rPr lang="fr-FR" sz="1600" dirty="0"/>
              <a:t>Données issues de questionnaires</a:t>
            </a:r>
          </a:p>
          <a:p>
            <a:pPr lvl="2"/>
            <a:r>
              <a:rPr lang="fr-FR" sz="1600" dirty="0"/>
              <a:t>Données de comptage</a:t>
            </a:r>
          </a:p>
          <a:p>
            <a:pPr lvl="1"/>
            <a:r>
              <a:rPr lang="fr-FR" sz="1800" dirty="0"/>
              <a:t>10 ans de données, plus de 8 Go de données textuelles</a:t>
            </a:r>
          </a:p>
          <a:p>
            <a:pPr lvl="2"/>
            <a:r>
              <a:rPr lang="fr-FR" sz="1600" dirty="0"/>
              <a:t>Trouver des liens entre des attributs (une centaine d’attributs)</a:t>
            </a:r>
          </a:p>
          <a:p>
            <a:pPr lvl="1"/>
            <a:r>
              <a:rPr lang="fr-FR" sz="1800" dirty="0"/>
              <a:t>Objectif à terme</a:t>
            </a:r>
          </a:p>
          <a:p>
            <a:pPr lvl="2"/>
            <a:r>
              <a:rPr lang="fr-FR" sz="1600" dirty="0"/>
              <a:t>Doter les visiteurs de logiciels sur leur smartphone ou sur des équipements de prêt en contrepartie de services offerts (guide de visite, …) pour collecter des données environnementales géolocalisées</a:t>
            </a:r>
          </a:p>
          <a:p>
            <a:pPr lvl="1"/>
            <a:endParaRPr lang="fr-FR" sz="1800"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124</a:t>
            </a:fld>
            <a:endParaRPr lang="fr-FR"/>
          </a:p>
        </p:txBody>
      </p:sp>
      <p:pic>
        <p:nvPicPr>
          <p:cNvPr id="4098" name="Picture 2" descr="Parc National de Port-Cr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09575"/>
            <a:ext cx="2181225" cy="122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26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br>
              <a:rPr lang="fr-FR" dirty="0"/>
            </a:br>
            <a:r>
              <a:rPr lang="fr-FR" dirty="0"/>
              <a:t>Data </a:t>
            </a:r>
            <a:r>
              <a:rPr lang="fr-FR" dirty="0" err="1"/>
              <a:t>mining</a:t>
            </a:r>
            <a:endParaRPr lang="fr-FR" dirty="0"/>
          </a:p>
        </p:txBody>
      </p:sp>
      <p:sp>
        <p:nvSpPr>
          <p:cNvPr id="60419" name="Rectangle 3"/>
          <p:cNvSpPr>
            <a:spLocks noGrp="1" noChangeArrowheads="1"/>
          </p:cNvSpPr>
          <p:nvPr>
            <p:ph idx="1"/>
          </p:nvPr>
        </p:nvSpPr>
        <p:spPr/>
        <p:txBody>
          <a:bodyPr>
            <a:normAutofit/>
          </a:bodyPr>
          <a:lstStyle/>
          <a:p>
            <a:r>
              <a:rPr lang="fr-FR" sz="3200" dirty="0"/>
              <a:t>Différents types de traitement</a:t>
            </a:r>
          </a:p>
          <a:p>
            <a:pPr lvl="1"/>
            <a:r>
              <a:rPr lang="fr-FR" sz="2800" dirty="0"/>
              <a:t>Classification</a:t>
            </a:r>
          </a:p>
          <a:p>
            <a:pPr lvl="1"/>
            <a:r>
              <a:rPr lang="fr-FR" sz="2800" dirty="0"/>
              <a:t>Estimation</a:t>
            </a:r>
          </a:p>
          <a:p>
            <a:pPr lvl="1"/>
            <a:r>
              <a:rPr lang="fr-FR" sz="2800" dirty="0"/>
              <a:t>Recherche d’associations</a:t>
            </a:r>
          </a:p>
          <a:p>
            <a:pPr lvl="1"/>
            <a:r>
              <a:rPr lang="fr-FR" sz="2800" dirty="0"/>
              <a:t>Clustering</a:t>
            </a:r>
          </a:p>
        </p:txBody>
      </p:sp>
      <p:sp>
        <p:nvSpPr>
          <p:cNvPr id="4" name="Espace réservé du numéro de diapositive 5"/>
          <p:cNvSpPr>
            <a:spLocks noGrp="1"/>
          </p:cNvSpPr>
          <p:nvPr>
            <p:ph type="sldNum" sz="quarter" idx="12"/>
          </p:nvPr>
        </p:nvSpPr>
        <p:spPr/>
        <p:txBody>
          <a:bodyPr/>
          <a:lstStyle/>
          <a:p>
            <a:fld id="{737D7A7D-0BF8-4C27-9BFD-0D816D6053F2}" type="slidenum">
              <a:rPr lang="fr-FR" smtClean="0"/>
              <a:pPr/>
              <a:t>13</a:t>
            </a:fld>
            <a:endParaRPr lang="fr-FR"/>
          </a:p>
        </p:txBody>
      </p:sp>
    </p:spTree>
    <p:extLst>
      <p:ext uri="{BB962C8B-B14F-4D97-AF65-F5344CB8AC3E}">
        <p14:creationId xmlns:p14="http://schemas.microsoft.com/office/powerpoint/2010/main" val="294421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fr-FR" dirty="0"/>
              <a:t>Data </a:t>
            </a:r>
            <a:r>
              <a:rPr lang="fr-FR" dirty="0" err="1"/>
              <a:t>mining</a:t>
            </a:r>
            <a:r>
              <a:rPr lang="fr-FR" dirty="0"/>
              <a:t> : Classification</a:t>
            </a:r>
          </a:p>
        </p:txBody>
      </p:sp>
      <p:sp>
        <p:nvSpPr>
          <p:cNvPr id="61443" name="Rectangle 3"/>
          <p:cNvSpPr>
            <a:spLocks noGrp="1" noChangeArrowheads="1"/>
          </p:cNvSpPr>
          <p:nvPr>
            <p:ph idx="1"/>
          </p:nvPr>
        </p:nvSpPr>
        <p:spPr/>
        <p:txBody>
          <a:bodyPr/>
          <a:lstStyle/>
          <a:p>
            <a:r>
              <a:rPr lang="fr-FR"/>
              <a:t>Affecter un objet à une classe en fonction de ses caractéristiques A1,…An</a:t>
            </a:r>
          </a:p>
          <a:p>
            <a:pPr lvl="1"/>
            <a:endParaRPr lang="fr-FR"/>
          </a:p>
          <a:p>
            <a:r>
              <a:rPr lang="fr-FR"/>
              <a:t>Exemple</a:t>
            </a:r>
          </a:p>
          <a:p>
            <a:pPr lvl="1"/>
            <a:r>
              <a:rPr lang="fr-FR"/>
              <a:t>Déterminer si un message est un mail de SPAM ou non (2 classes)</a:t>
            </a:r>
          </a:p>
          <a:p>
            <a:pPr lvl="1"/>
            <a:r>
              <a:rPr lang="fr-FR"/>
              <a:t>Affecter une page web dans une des catégories thématiques de l'annuaire Yahoo (multi-classes)</a:t>
            </a:r>
          </a:p>
          <a:p>
            <a:pPr lvl="1"/>
            <a:r>
              <a:rPr lang="fr-FR"/>
              <a:t>Diagnostic : risque d'accident cérébral ou non</a:t>
            </a:r>
            <a:br>
              <a:rPr lang="fr-FR"/>
            </a:br>
            <a:r>
              <a:rPr lang="fr-FR"/>
              <a:t>(2 classes)		</a:t>
            </a:r>
          </a:p>
        </p:txBody>
      </p:sp>
      <p:sp>
        <p:nvSpPr>
          <p:cNvPr id="4" name="Espace réservé du numéro de diapositive 5"/>
          <p:cNvSpPr>
            <a:spLocks noGrp="1"/>
          </p:cNvSpPr>
          <p:nvPr>
            <p:ph type="sldNum" sz="quarter" idx="12"/>
          </p:nvPr>
        </p:nvSpPr>
        <p:spPr/>
        <p:txBody>
          <a:bodyPr/>
          <a:lstStyle/>
          <a:p>
            <a:fld id="{A3BC4DB8-05C1-4818-A553-4D9E8470F3BD}" type="slidenum">
              <a:rPr lang="fr-FR" smtClean="0"/>
              <a:pPr/>
              <a:t>14</a:t>
            </a:fld>
            <a:endParaRPr lang="fr-FR"/>
          </a:p>
        </p:txBody>
      </p:sp>
    </p:spTree>
    <p:extLst>
      <p:ext uri="{BB962C8B-B14F-4D97-AF65-F5344CB8AC3E}">
        <p14:creationId xmlns:p14="http://schemas.microsoft.com/office/powerpoint/2010/main" val="314524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fr-FR" dirty="0"/>
              <a:t>Data </a:t>
            </a:r>
            <a:r>
              <a:rPr lang="fr-FR" dirty="0" err="1"/>
              <a:t>mining</a:t>
            </a:r>
            <a:r>
              <a:rPr lang="fr-FR" dirty="0"/>
              <a:t> : Classification</a:t>
            </a:r>
          </a:p>
        </p:txBody>
      </p:sp>
      <p:sp>
        <p:nvSpPr>
          <p:cNvPr id="62467" name="Rectangle 3"/>
          <p:cNvSpPr>
            <a:spLocks noGrp="1" noChangeArrowheads="1"/>
          </p:cNvSpPr>
          <p:nvPr>
            <p:ph idx="1"/>
          </p:nvPr>
        </p:nvSpPr>
        <p:spPr/>
        <p:txBody>
          <a:bodyPr/>
          <a:lstStyle/>
          <a:p>
            <a:r>
              <a:rPr lang="fr-FR"/>
              <a:t>Si pas de connaissance a priori pour définir la classe en fonction de A1, …, An alors on étudie un ensemble d’exemples pour lesquels on connaît A1,…, An et la classe associée et on construit un modèle </a:t>
            </a:r>
          </a:p>
          <a:p>
            <a:r>
              <a:rPr lang="fr-FR"/>
              <a:t>Classe = </a:t>
            </a:r>
            <a:r>
              <a:rPr lang="fr-FR">
                <a:sym typeface="Lucida Bright Math Symbol" pitchFamily="2" charset="2"/>
              </a:rPr>
              <a:t>f</a:t>
            </a:r>
            <a:r>
              <a:rPr lang="fr-FR"/>
              <a:t>(A1,…,An)</a:t>
            </a:r>
          </a:p>
          <a:p>
            <a:endParaRPr lang="fr-FR"/>
          </a:p>
          <a:p>
            <a:pPr lvl="1"/>
            <a:r>
              <a:rPr lang="fr-FR"/>
              <a:t>Analyse discriminante</a:t>
            </a:r>
          </a:p>
          <a:p>
            <a:pPr lvl="1"/>
            <a:r>
              <a:rPr lang="fr-FR"/>
              <a:t>Arbres de classification</a:t>
            </a:r>
          </a:p>
          <a:p>
            <a:pPr lvl="1"/>
            <a:r>
              <a:rPr lang="fr-FR"/>
              <a:t>Machines à noyaux</a:t>
            </a:r>
            <a:endParaRPr lang="fr-FR" dirty="0"/>
          </a:p>
        </p:txBody>
      </p:sp>
      <p:sp>
        <p:nvSpPr>
          <p:cNvPr id="4" name="Espace réservé du numéro de diapositive 5"/>
          <p:cNvSpPr>
            <a:spLocks noGrp="1"/>
          </p:cNvSpPr>
          <p:nvPr>
            <p:ph type="sldNum" sz="quarter" idx="12"/>
          </p:nvPr>
        </p:nvSpPr>
        <p:spPr/>
        <p:txBody>
          <a:bodyPr/>
          <a:lstStyle/>
          <a:p>
            <a:fld id="{CEBF8056-D989-41CC-AA1A-CC4F16CA4650}" type="slidenum">
              <a:rPr lang="fr-FR" smtClean="0"/>
              <a:pPr/>
              <a:t>15</a:t>
            </a:fld>
            <a:endParaRPr lang="fr-FR"/>
          </a:p>
        </p:txBody>
      </p:sp>
    </p:spTree>
    <p:extLst>
      <p:ext uri="{BB962C8B-B14F-4D97-AF65-F5344CB8AC3E}">
        <p14:creationId xmlns:p14="http://schemas.microsoft.com/office/powerpoint/2010/main" val="111808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fr-FR"/>
              <a:t>Un exemple schématique avec 2 classes</a:t>
            </a:r>
            <a:endParaRPr lang="fr-FR" dirty="0"/>
          </a:p>
        </p:txBody>
      </p:sp>
      <p:sp>
        <p:nvSpPr>
          <p:cNvPr id="27" name="Espace réservé du numéro de diapositive 4"/>
          <p:cNvSpPr>
            <a:spLocks noGrp="1"/>
          </p:cNvSpPr>
          <p:nvPr>
            <p:ph type="sldNum" sz="quarter" idx="12"/>
          </p:nvPr>
        </p:nvSpPr>
        <p:spPr/>
        <p:txBody>
          <a:bodyPr/>
          <a:lstStyle/>
          <a:p>
            <a:fld id="{7636B5E0-87F3-4353-895B-CEE34C63814E}" type="slidenum">
              <a:rPr lang="fr-FR" smtClean="0"/>
              <a:pPr/>
              <a:t>16</a:t>
            </a:fld>
            <a:endParaRPr lang="fr-FR"/>
          </a:p>
        </p:txBody>
      </p:sp>
      <p:sp>
        <p:nvSpPr>
          <p:cNvPr id="63492" name="Line 3"/>
          <p:cNvSpPr>
            <a:spLocks noChangeShapeType="1"/>
          </p:cNvSpPr>
          <p:nvPr/>
        </p:nvSpPr>
        <p:spPr bwMode="auto">
          <a:xfrm flipV="1">
            <a:off x="685800" y="2344316"/>
            <a:ext cx="0" cy="4035425"/>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63493" name="Line 4"/>
          <p:cNvSpPr>
            <a:spLocks noChangeShapeType="1"/>
          </p:cNvSpPr>
          <p:nvPr/>
        </p:nvSpPr>
        <p:spPr bwMode="auto">
          <a:xfrm>
            <a:off x="688975" y="6381328"/>
            <a:ext cx="6778625" cy="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63494" name="Rectangle 5"/>
          <p:cNvSpPr>
            <a:spLocks noChangeArrowheads="1"/>
          </p:cNvSpPr>
          <p:nvPr/>
        </p:nvSpPr>
        <p:spPr bwMode="auto">
          <a:xfrm>
            <a:off x="1203325" y="5524054"/>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3495" name="Rectangle 6"/>
          <p:cNvSpPr>
            <a:spLocks noChangeArrowheads="1"/>
          </p:cNvSpPr>
          <p:nvPr/>
        </p:nvSpPr>
        <p:spPr bwMode="auto">
          <a:xfrm>
            <a:off x="4267200" y="3434904"/>
            <a:ext cx="228600" cy="274637"/>
          </a:xfrm>
          <a:prstGeom prst="rect">
            <a:avLst/>
          </a:prstGeom>
          <a:noFill/>
          <a:ln w="9525">
            <a:noFill/>
            <a:miter lim="800000"/>
            <a:headEnd/>
            <a:tailEnd/>
          </a:ln>
        </p:spPr>
        <p:txBody>
          <a:bodyPr lIns="92075" tIns="46038" rIns="92075" bIns="46038">
            <a:spAutoFit/>
          </a:bodyPr>
          <a:lstStyle/>
          <a:p>
            <a:pPr eaLnBrk="0" hangingPunct="0"/>
            <a:r>
              <a:rPr lang="fr-FR" sz="1200">
                <a:latin typeface="Times New Roman" pitchFamily="18" charset="0"/>
              </a:rPr>
              <a:t>x</a:t>
            </a:r>
          </a:p>
        </p:txBody>
      </p:sp>
      <p:sp>
        <p:nvSpPr>
          <p:cNvPr id="63496" name="Rectangle 7"/>
          <p:cNvSpPr>
            <a:spLocks noChangeArrowheads="1"/>
          </p:cNvSpPr>
          <p:nvPr/>
        </p:nvSpPr>
        <p:spPr bwMode="auto">
          <a:xfrm>
            <a:off x="1508125" y="5066854"/>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3497" name="Rectangle 8"/>
          <p:cNvSpPr>
            <a:spLocks noChangeArrowheads="1"/>
          </p:cNvSpPr>
          <p:nvPr/>
        </p:nvSpPr>
        <p:spPr bwMode="auto">
          <a:xfrm>
            <a:off x="2422525" y="4609654"/>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3498" name="Rectangle 9"/>
          <p:cNvSpPr>
            <a:spLocks noChangeArrowheads="1"/>
          </p:cNvSpPr>
          <p:nvPr/>
        </p:nvSpPr>
        <p:spPr bwMode="auto">
          <a:xfrm>
            <a:off x="2193925" y="5219254"/>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3499" name="Rectangle 10"/>
          <p:cNvSpPr>
            <a:spLocks noChangeArrowheads="1"/>
          </p:cNvSpPr>
          <p:nvPr/>
        </p:nvSpPr>
        <p:spPr bwMode="auto">
          <a:xfrm>
            <a:off x="2955925" y="4762054"/>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3500" name="Rectangle 11"/>
          <p:cNvSpPr>
            <a:spLocks noChangeArrowheads="1"/>
          </p:cNvSpPr>
          <p:nvPr/>
        </p:nvSpPr>
        <p:spPr bwMode="auto">
          <a:xfrm>
            <a:off x="3032125" y="3771454"/>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3501" name="Rectangle 12"/>
          <p:cNvSpPr>
            <a:spLocks noChangeArrowheads="1"/>
          </p:cNvSpPr>
          <p:nvPr/>
        </p:nvSpPr>
        <p:spPr bwMode="auto">
          <a:xfrm>
            <a:off x="4860925" y="4457254"/>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3502" name="Rectangle 13"/>
          <p:cNvSpPr>
            <a:spLocks noChangeArrowheads="1"/>
          </p:cNvSpPr>
          <p:nvPr/>
        </p:nvSpPr>
        <p:spPr bwMode="auto">
          <a:xfrm>
            <a:off x="3946525" y="4228654"/>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3503" name="Rectangle 14"/>
          <p:cNvSpPr>
            <a:spLocks noChangeArrowheads="1"/>
          </p:cNvSpPr>
          <p:nvPr/>
        </p:nvSpPr>
        <p:spPr bwMode="auto">
          <a:xfrm>
            <a:off x="4556125" y="3923854"/>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3504" name="Rectangle 15"/>
          <p:cNvSpPr>
            <a:spLocks noChangeArrowheads="1"/>
          </p:cNvSpPr>
          <p:nvPr/>
        </p:nvSpPr>
        <p:spPr bwMode="auto">
          <a:xfrm>
            <a:off x="5013325" y="3390454"/>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3505" name="Rectangle 16"/>
          <p:cNvSpPr>
            <a:spLocks noChangeArrowheads="1"/>
          </p:cNvSpPr>
          <p:nvPr/>
        </p:nvSpPr>
        <p:spPr bwMode="auto">
          <a:xfrm>
            <a:off x="5546725" y="3161854"/>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3506" name="Rectangle 17"/>
          <p:cNvSpPr>
            <a:spLocks noChangeArrowheads="1"/>
          </p:cNvSpPr>
          <p:nvPr/>
        </p:nvSpPr>
        <p:spPr bwMode="auto">
          <a:xfrm>
            <a:off x="5546725" y="4000054"/>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3507" name="Rectangle 18"/>
          <p:cNvSpPr>
            <a:spLocks noChangeArrowheads="1"/>
          </p:cNvSpPr>
          <p:nvPr/>
        </p:nvSpPr>
        <p:spPr bwMode="auto">
          <a:xfrm>
            <a:off x="5394325" y="4685854"/>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3508" name="Rectangle 19"/>
          <p:cNvSpPr>
            <a:spLocks noChangeArrowheads="1"/>
          </p:cNvSpPr>
          <p:nvPr/>
        </p:nvSpPr>
        <p:spPr bwMode="auto">
          <a:xfrm>
            <a:off x="4403725" y="4685854"/>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3509" name="Rectangle 20"/>
          <p:cNvSpPr>
            <a:spLocks noChangeArrowheads="1"/>
          </p:cNvSpPr>
          <p:nvPr/>
        </p:nvSpPr>
        <p:spPr bwMode="auto">
          <a:xfrm>
            <a:off x="3336925" y="5447854"/>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3510" name="Rectangle 21"/>
          <p:cNvSpPr>
            <a:spLocks noChangeArrowheads="1"/>
          </p:cNvSpPr>
          <p:nvPr/>
        </p:nvSpPr>
        <p:spPr bwMode="auto">
          <a:xfrm>
            <a:off x="3489325" y="4685854"/>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3511" name="Rectangle 22"/>
          <p:cNvSpPr>
            <a:spLocks noChangeArrowheads="1"/>
          </p:cNvSpPr>
          <p:nvPr/>
        </p:nvSpPr>
        <p:spPr bwMode="auto">
          <a:xfrm>
            <a:off x="2803525" y="4457254"/>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3512" name="Rectangle 23"/>
          <p:cNvSpPr>
            <a:spLocks noChangeArrowheads="1"/>
          </p:cNvSpPr>
          <p:nvPr/>
        </p:nvSpPr>
        <p:spPr bwMode="auto">
          <a:xfrm>
            <a:off x="7070725" y="6362254"/>
            <a:ext cx="969817" cy="400752"/>
          </a:xfrm>
          <a:prstGeom prst="rect">
            <a:avLst/>
          </a:prstGeom>
          <a:noFill/>
          <a:ln w="9525">
            <a:noFill/>
            <a:miter lim="800000"/>
            <a:headEnd/>
            <a:tailEnd/>
          </a:ln>
        </p:spPr>
        <p:txBody>
          <a:bodyPr wrap="none" lIns="92075" tIns="46038" rIns="92075" bIns="46038">
            <a:spAutoFit/>
          </a:bodyPr>
          <a:lstStyle/>
          <a:p>
            <a:pPr eaLnBrk="0" hangingPunct="0"/>
            <a:r>
              <a:rPr lang="fr-FR" sz="2000" dirty="0">
                <a:latin typeface="Times New Roman" pitchFamily="18" charset="0"/>
              </a:rPr>
              <a:t>Revenu</a:t>
            </a:r>
          </a:p>
        </p:txBody>
      </p:sp>
      <p:sp>
        <p:nvSpPr>
          <p:cNvPr id="63513" name="Rectangle 24"/>
          <p:cNvSpPr>
            <a:spLocks noChangeArrowheads="1"/>
          </p:cNvSpPr>
          <p:nvPr/>
        </p:nvSpPr>
        <p:spPr bwMode="auto">
          <a:xfrm>
            <a:off x="827584" y="2132856"/>
            <a:ext cx="740587" cy="400752"/>
          </a:xfrm>
          <a:prstGeom prst="rect">
            <a:avLst/>
          </a:prstGeom>
          <a:noFill/>
          <a:ln w="9525">
            <a:noFill/>
            <a:miter lim="800000"/>
            <a:headEnd/>
            <a:tailEnd/>
          </a:ln>
        </p:spPr>
        <p:txBody>
          <a:bodyPr wrap="none" lIns="92075" tIns="46038" rIns="92075" bIns="46038">
            <a:spAutoFit/>
          </a:bodyPr>
          <a:lstStyle/>
          <a:p>
            <a:pPr eaLnBrk="0" hangingPunct="0"/>
            <a:r>
              <a:rPr lang="fr-FR" sz="2000" dirty="0">
                <a:latin typeface="Times New Roman" pitchFamily="18" charset="0"/>
              </a:rPr>
              <a:t>Dette</a:t>
            </a:r>
          </a:p>
        </p:txBody>
      </p:sp>
      <p:sp>
        <p:nvSpPr>
          <p:cNvPr id="63514" name="Rectangle 25"/>
          <p:cNvSpPr>
            <a:spLocks noChangeArrowheads="1"/>
          </p:cNvSpPr>
          <p:nvPr/>
        </p:nvSpPr>
        <p:spPr bwMode="auto">
          <a:xfrm>
            <a:off x="1889125" y="4381054"/>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3515" name="Rectangle 26"/>
          <p:cNvSpPr>
            <a:spLocks noChangeArrowheads="1"/>
          </p:cNvSpPr>
          <p:nvPr/>
        </p:nvSpPr>
        <p:spPr bwMode="auto">
          <a:xfrm>
            <a:off x="6324724" y="2399854"/>
            <a:ext cx="2667397" cy="1016305"/>
          </a:xfrm>
          <a:prstGeom prst="rect">
            <a:avLst/>
          </a:prstGeom>
          <a:noFill/>
          <a:ln w="9525">
            <a:noFill/>
            <a:miter lim="800000"/>
            <a:headEnd/>
            <a:tailEnd/>
          </a:ln>
        </p:spPr>
        <p:txBody>
          <a:bodyPr wrap="none" lIns="92075" tIns="46038" rIns="92075" bIns="46038">
            <a:spAutoFit/>
          </a:bodyPr>
          <a:lstStyle/>
          <a:p>
            <a:pPr eaLnBrk="0" hangingPunct="0"/>
            <a:r>
              <a:rPr lang="fr-FR" sz="2000" dirty="0">
                <a:latin typeface="Times New Roman" pitchFamily="18" charset="0"/>
              </a:rPr>
              <a:t>x: </a:t>
            </a:r>
            <a:r>
              <a:rPr lang="fr-FR" sz="2000" dirty="0" err="1">
                <a:latin typeface="Times New Roman" pitchFamily="18" charset="0"/>
              </a:rPr>
              <a:t>pb</a:t>
            </a:r>
            <a:r>
              <a:rPr lang="fr-FR" sz="2000" dirty="0">
                <a:latin typeface="Times New Roman" pitchFamily="18" charset="0"/>
              </a:rPr>
              <a:t> de remboursement</a:t>
            </a:r>
          </a:p>
          <a:p>
            <a:pPr eaLnBrk="0" hangingPunct="0"/>
            <a:endParaRPr lang="fr-FR" sz="2000" dirty="0">
              <a:latin typeface="Times New Roman" pitchFamily="18" charset="0"/>
            </a:endParaRPr>
          </a:p>
          <a:p>
            <a:pPr eaLnBrk="0" hangingPunct="0"/>
            <a:r>
              <a:rPr lang="fr-FR" sz="2000" dirty="0">
                <a:latin typeface="Times New Roman" pitchFamily="18" charset="0"/>
              </a:rPr>
              <a:t>o: pas de </a:t>
            </a:r>
            <a:r>
              <a:rPr lang="fr-FR" sz="2000" dirty="0" err="1">
                <a:latin typeface="Times New Roman" pitchFamily="18" charset="0"/>
              </a:rPr>
              <a:t>pb</a:t>
            </a:r>
            <a:endParaRPr lang="fr-FR" sz="2000" dirty="0">
              <a:latin typeface="Times New Roman" pitchFamily="18" charset="0"/>
            </a:endParaRPr>
          </a:p>
        </p:txBody>
      </p:sp>
      <p:sp>
        <p:nvSpPr>
          <p:cNvPr id="28" name="Rectangle 27"/>
          <p:cNvSpPr/>
          <p:nvPr/>
        </p:nvSpPr>
        <p:spPr>
          <a:xfrm>
            <a:off x="916781" y="1581175"/>
            <a:ext cx="7975699" cy="646331"/>
          </a:xfrm>
          <a:prstGeom prst="rect">
            <a:avLst/>
          </a:prstGeom>
        </p:spPr>
        <p:txBody>
          <a:bodyPr wrap="square">
            <a:spAutoFit/>
          </a:bodyPr>
          <a:lstStyle/>
          <a:p>
            <a:pPr algn="just">
              <a:defRPr/>
            </a:pPr>
            <a:r>
              <a:rPr lang="fr-FR" b="1" i="1" dirty="0">
                <a:latin typeface="+mn-lt"/>
                <a:cs typeface="Arial" charset="0"/>
              </a:rPr>
              <a:t>La classification c’est apprendre une fonction qui permet d’affecter un nouvel individu dans une classe ou une autre.</a:t>
            </a:r>
          </a:p>
        </p:txBody>
      </p:sp>
    </p:spTree>
    <p:extLst>
      <p:ext uri="{BB962C8B-B14F-4D97-AF65-F5344CB8AC3E}">
        <p14:creationId xmlns:p14="http://schemas.microsoft.com/office/powerpoint/2010/main" val="287069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0" name="Rectangle 30"/>
          <p:cNvSpPr>
            <a:spLocks noGrp="1" noChangeArrowheads="1"/>
          </p:cNvSpPr>
          <p:nvPr>
            <p:ph type="title"/>
          </p:nvPr>
        </p:nvSpPr>
        <p:spPr/>
        <p:txBody>
          <a:bodyPr/>
          <a:lstStyle/>
          <a:p>
            <a:r>
              <a:rPr lang="fr-FR"/>
              <a:t>Classification par analyse discriminante</a:t>
            </a:r>
            <a:endParaRPr lang="fr-FR" dirty="0"/>
          </a:p>
        </p:txBody>
      </p:sp>
      <p:sp>
        <p:nvSpPr>
          <p:cNvPr id="29" name="Espace réservé du numéro de diapositive 4"/>
          <p:cNvSpPr>
            <a:spLocks noGrp="1"/>
          </p:cNvSpPr>
          <p:nvPr>
            <p:ph type="sldNum" sz="quarter" idx="12"/>
          </p:nvPr>
        </p:nvSpPr>
        <p:spPr/>
        <p:txBody>
          <a:bodyPr/>
          <a:lstStyle/>
          <a:p>
            <a:fld id="{026658CC-4882-4066-9155-5CA71736219B}" type="slidenum">
              <a:rPr lang="fr-FR" smtClean="0"/>
              <a:pPr/>
              <a:t>17</a:t>
            </a:fld>
            <a:endParaRPr lang="fr-FR"/>
          </a:p>
        </p:txBody>
      </p:sp>
      <p:sp>
        <p:nvSpPr>
          <p:cNvPr id="64516" name="Freeform 2"/>
          <p:cNvSpPr>
            <a:spLocks/>
          </p:cNvSpPr>
          <p:nvPr/>
        </p:nvSpPr>
        <p:spPr bwMode="auto">
          <a:xfrm>
            <a:off x="609600" y="2438400"/>
            <a:ext cx="4192588" cy="3582988"/>
          </a:xfrm>
          <a:custGeom>
            <a:avLst/>
            <a:gdLst>
              <a:gd name="T0" fmla="*/ 120967519 w 2641"/>
              <a:gd name="T1" fmla="*/ 0 h 2257"/>
              <a:gd name="T2" fmla="*/ 120967519 w 2641"/>
              <a:gd name="T3" fmla="*/ 2147483647 h 2257"/>
              <a:gd name="T4" fmla="*/ 2147483647 w 2641"/>
              <a:gd name="T5" fmla="*/ 2147483647 h 2257"/>
              <a:gd name="T6" fmla="*/ 2147483647 w 2641"/>
              <a:gd name="T7" fmla="*/ 362902493 h 2257"/>
              <a:gd name="T8" fmla="*/ 0 w 2641"/>
              <a:gd name="T9" fmla="*/ 362902493 h 2257"/>
              <a:gd name="T10" fmla="*/ 120967519 w 2641"/>
              <a:gd name="T11" fmla="*/ 362902493 h 2257"/>
              <a:gd name="T12" fmla="*/ 0 60000 65536"/>
              <a:gd name="T13" fmla="*/ 0 60000 65536"/>
              <a:gd name="T14" fmla="*/ 0 60000 65536"/>
              <a:gd name="T15" fmla="*/ 0 60000 65536"/>
              <a:gd name="T16" fmla="*/ 0 60000 65536"/>
              <a:gd name="T17" fmla="*/ 0 60000 65536"/>
              <a:gd name="T18" fmla="*/ 0 w 2641"/>
              <a:gd name="T19" fmla="*/ 0 h 2257"/>
              <a:gd name="T20" fmla="*/ 2641 w 2641"/>
              <a:gd name="T21" fmla="*/ 2257 h 2257"/>
            </a:gdLst>
            <a:ahLst/>
            <a:cxnLst>
              <a:cxn ang="T12">
                <a:pos x="T0" y="T1"/>
              </a:cxn>
              <a:cxn ang="T13">
                <a:pos x="T2" y="T3"/>
              </a:cxn>
              <a:cxn ang="T14">
                <a:pos x="T4" y="T5"/>
              </a:cxn>
              <a:cxn ang="T15">
                <a:pos x="T6" y="T7"/>
              </a:cxn>
              <a:cxn ang="T16">
                <a:pos x="T8" y="T9"/>
              </a:cxn>
              <a:cxn ang="T17">
                <a:pos x="T10" y="T11"/>
              </a:cxn>
            </a:cxnLst>
            <a:rect l="T18" t="T19" r="T20" b="T21"/>
            <a:pathLst>
              <a:path w="2641" h="2257">
                <a:moveTo>
                  <a:pt x="48" y="0"/>
                </a:moveTo>
                <a:lnTo>
                  <a:pt x="48" y="2256"/>
                </a:lnTo>
                <a:lnTo>
                  <a:pt x="1248" y="2256"/>
                </a:lnTo>
                <a:lnTo>
                  <a:pt x="2640" y="144"/>
                </a:lnTo>
                <a:lnTo>
                  <a:pt x="0" y="144"/>
                </a:lnTo>
                <a:lnTo>
                  <a:pt x="48" y="144"/>
                </a:lnTo>
              </a:path>
            </a:pathLst>
          </a:custGeom>
          <a:solidFill>
            <a:schemeClr val="accent1"/>
          </a:solidFill>
          <a:ln w="12700" cap="rnd" cmpd="sng">
            <a:solidFill>
              <a:schemeClr val="tx1"/>
            </a:solidFill>
            <a:prstDash val="solid"/>
            <a:round/>
            <a:headEnd type="none" w="sm" len="sm"/>
            <a:tailEnd type="none" w="sm" len="sm"/>
          </a:ln>
        </p:spPr>
        <p:txBody>
          <a:bodyPr/>
          <a:lstStyle/>
          <a:p>
            <a:endParaRPr lang="fr-FR"/>
          </a:p>
        </p:txBody>
      </p:sp>
      <p:sp>
        <p:nvSpPr>
          <p:cNvPr id="64517" name="Line 4"/>
          <p:cNvSpPr>
            <a:spLocks noChangeShapeType="1"/>
          </p:cNvSpPr>
          <p:nvPr/>
        </p:nvSpPr>
        <p:spPr bwMode="auto">
          <a:xfrm flipV="1">
            <a:off x="685800" y="2058988"/>
            <a:ext cx="0" cy="4035425"/>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64518" name="Line 5"/>
          <p:cNvSpPr>
            <a:spLocks noChangeShapeType="1"/>
          </p:cNvSpPr>
          <p:nvPr/>
        </p:nvSpPr>
        <p:spPr bwMode="auto">
          <a:xfrm>
            <a:off x="688975" y="6096000"/>
            <a:ext cx="6778625" cy="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64519" name="Rectangle 6"/>
          <p:cNvSpPr>
            <a:spLocks noChangeArrowheads="1"/>
          </p:cNvSpPr>
          <p:nvPr/>
        </p:nvSpPr>
        <p:spPr bwMode="auto">
          <a:xfrm>
            <a:off x="1203325" y="53800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4520" name="Rectangle 7"/>
          <p:cNvSpPr>
            <a:spLocks noChangeArrowheads="1"/>
          </p:cNvSpPr>
          <p:nvPr/>
        </p:nvSpPr>
        <p:spPr bwMode="auto">
          <a:xfrm>
            <a:off x="4038600" y="3290888"/>
            <a:ext cx="228600" cy="274637"/>
          </a:xfrm>
          <a:prstGeom prst="rect">
            <a:avLst/>
          </a:prstGeom>
          <a:noFill/>
          <a:ln w="9525">
            <a:noFill/>
            <a:miter lim="800000"/>
            <a:headEnd/>
            <a:tailEnd/>
          </a:ln>
        </p:spPr>
        <p:txBody>
          <a:bodyPr lIns="92075" tIns="46038" rIns="92075" bIns="46038">
            <a:spAutoFit/>
          </a:bodyPr>
          <a:lstStyle/>
          <a:p>
            <a:pPr eaLnBrk="0" hangingPunct="0"/>
            <a:r>
              <a:rPr lang="fr-FR" sz="1200">
                <a:latin typeface="Times New Roman" pitchFamily="18" charset="0"/>
              </a:rPr>
              <a:t>x</a:t>
            </a:r>
          </a:p>
        </p:txBody>
      </p:sp>
      <p:sp>
        <p:nvSpPr>
          <p:cNvPr id="64521" name="Rectangle 8"/>
          <p:cNvSpPr>
            <a:spLocks noChangeArrowheads="1"/>
          </p:cNvSpPr>
          <p:nvPr/>
        </p:nvSpPr>
        <p:spPr bwMode="auto">
          <a:xfrm>
            <a:off x="1508125" y="49228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4522" name="Rectangle 9"/>
          <p:cNvSpPr>
            <a:spLocks noChangeArrowheads="1"/>
          </p:cNvSpPr>
          <p:nvPr/>
        </p:nvSpPr>
        <p:spPr bwMode="auto">
          <a:xfrm>
            <a:off x="2422525" y="44656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4523" name="Rectangle 10"/>
          <p:cNvSpPr>
            <a:spLocks noChangeArrowheads="1"/>
          </p:cNvSpPr>
          <p:nvPr/>
        </p:nvSpPr>
        <p:spPr bwMode="auto">
          <a:xfrm>
            <a:off x="2193925" y="50752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4524" name="Rectangle 11"/>
          <p:cNvSpPr>
            <a:spLocks noChangeArrowheads="1"/>
          </p:cNvSpPr>
          <p:nvPr/>
        </p:nvSpPr>
        <p:spPr bwMode="auto">
          <a:xfrm>
            <a:off x="2955925" y="46180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4525" name="Rectangle 12"/>
          <p:cNvSpPr>
            <a:spLocks noChangeArrowheads="1"/>
          </p:cNvSpPr>
          <p:nvPr/>
        </p:nvSpPr>
        <p:spPr bwMode="auto">
          <a:xfrm>
            <a:off x="3032125" y="36274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4526" name="Rectangle 13"/>
          <p:cNvSpPr>
            <a:spLocks noChangeArrowheads="1"/>
          </p:cNvSpPr>
          <p:nvPr/>
        </p:nvSpPr>
        <p:spPr bwMode="auto">
          <a:xfrm>
            <a:off x="4860925" y="43132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4527" name="Rectangle 14"/>
          <p:cNvSpPr>
            <a:spLocks noChangeArrowheads="1"/>
          </p:cNvSpPr>
          <p:nvPr/>
        </p:nvSpPr>
        <p:spPr bwMode="auto">
          <a:xfrm>
            <a:off x="3946525" y="40846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4528" name="Rectangle 15"/>
          <p:cNvSpPr>
            <a:spLocks noChangeArrowheads="1"/>
          </p:cNvSpPr>
          <p:nvPr/>
        </p:nvSpPr>
        <p:spPr bwMode="auto">
          <a:xfrm>
            <a:off x="4556125" y="37798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4529" name="Rectangle 16"/>
          <p:cNvSpPr>
            <a:spLocks noChangeArrowheads="1"/>
          </p:cNvSpPr>
          <p:nvPr/>
        </p:nvSpPr>
        <p:spPr bwMode="auto">
          <a:xfrm>
            <a:off x="5013325" y="32464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4530" name="Rectangle 17"/>
          <p:cNvSpPr>
            <a:spLocks noChangeArrowheads="1"/>
          </p:cNvSpPr>
          <p:nvPr/>
        </p:nvSpPr>
        <p:spPr bwMode="auto">
          <a:xfrm>
            <a:off x="5546725" y="30178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4531" name="Rectangle 18"/>
          <p:cNvSpPr>
            <a:spLocks noChangeArrowheads="1"/>
          </p:cNvSpPr>
          <p:nvPr/>
        </p:nvSpPr>
        <p:spPr bwMode="auto">
          <a:xfrm>
            <a:off x="5546725" y="38560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4532" name="Rectangle 19"/>
          <p:cNvSpPr>
            <a:spLocks noChangeArrowheads="1"/>
          </p:cNvSpPr>
          <p:nvPr/>
        </p:nvSpPr>
        <p:spPr bwMode="auto">
          <a:xfrm>
            <a:off x="5394325" y="45418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4533" name="Rectangle 20"/>
          <p:cNvSpPr>
            <a:spLocks noChangeArrowheads="1"/>
          </p:cNvSpPr>
          <p:nvPr/>
        </p:nvSpPr>
        <p:spPr bwMode="auto">
          <a:xfrm>
            <a:off x="4403725" y="45418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4534" name="Rectangle 21"/>
          <p:cNvSpPr>
            <a:spLocks noChangeArrowheads="1"/>
          </p:cNvSpPr>
          <p:nvPr/>
        </p:nvSpPr>
        <p:spPr bwMode="auto">
          <a:xfrm>
            <a:off x="3336925" y="53038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4535" name="Rectangle 22"/>
          <p:cNvSpPr>
            <a:spLocks noChangeArrowheads="1"/>
          </p:cNvSpPr>
          <p:nvPr/>
        </p:nvSpPr>
        <p:spPr bwMode="auto">
          <a:xfrm>
            <a:off x="3489325" y="45418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4536" name="Rectangle 23"/>
          <p:cNvSpPr>
            <a:spLocks noChangeArrowheads="1"/>
          </p:cNvSpPr>
          <p:nvPr/>
        </p:nvSpPr>
        <p:spPr bwMode="auto">
          <a:xfrm>
            <a:off x="2803525" y="43132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4539" name="Rectangle 26"/>
          <p:cNvSpPr>
            <a:spLocks noChangeArrowheads="1"/>
          </p:cNvSpPr>
          <p:nvPr/>
        </p:nvSpPr>
        <p:spPr bwMode="auto">
          <a:xfrm>
            <a:off x="1889125" y="42370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4541" name="Line 28"/>
          <p:cNvSpPr>
            <a:spLocks noChangeShapeType="1"/>
          </p:cNvSpPr>
          <p:nvPr/>
        </p:nvSpPr>
        <p:spPr bwMode="auto">
          <a:xfrm flipV="1">
            <a:off x="2592388" y="2287588"/>
            <a:ext cx="2511425" cy="3806825"/>
          </a:xfrm>
          <a:prstGeom prst="line">
            <a:avLst/>
          </a:prstGeom>
          <a:noFill/>
          <a:ln w="12700">
            <a:solidFill>
              <a:schemeClr val="tx1"/>
            </a:solidFill>
            <a:round/>
            <a:headEnd type="none" w="sm" len="sm"/>
            <a:tailEnd type="none" w="sm" len="sm"/>
          </a:ln>
        </p:spPr>
        <p:txBody>
          <a:bodyPr wrap="none" anchor="ctr"/>
          <a:lstStyle/>
          <a:p>
            <a:endParaRPr lang="fr-FR"/>
          </a:p>
        </p:txBody>
      </p:sp>
      <p:sp>
        <p:nvSpPr>
          <p:cNvPr id="30" name="Rectangle 23"/>
          <p:cNvSpPr>
            <a:spLocks noChangeArrowheads="1"/>
          </p:cNvSpPr>
          <p:nvPr/>
        </p:nvSpPr>
        <p:spPr bwMode="auto">
          <a:xfrm>
            <a:off x="6926709" y="6218238"/>
            <a:ext cx="969817" cy="400752"/>
          </a:xfrm>
          <a:prstGeom prst="rect">
            <a:avLst/>
          </a:prstGeom>
          <a:noFill/>
          <a:ln w="9525">
            <a:noFill/>
            <a:miter lim="800000"/>
            <a:headEnd/>
            <a:tailEnd/>
          </a:ln>
        </p:spPr>
        <p:txBody>
          <a:bodyPr wrap="none" lIns="92075" tIns="46038" rIns="92075" bIns="46038">
            <a:spAutoFit/>
          </a:bodyPr>
          <a:lstStyle/>
          <a:p>
            <a:pPr eaLnBrk="0" hangingPunct="0"/>
            <a:r>
              <a:rPr lang="fr-FR" sz="2000" dirty="0">
                <a:latin typeface="Times New Roman" pitchFamily="18" charset="0"/>
              </a:rPr>
              <a:t>Revenu</a:t>
            </a:r>
          </a:p>
        </p:txBody>
      </p:sp>
      <p:sp>
        <p:nvSpPr>
          <p:cNvPr id="31" name="Rectangle 24"/>
          <p:cNvSpPr>
            <a:spLocks noChangeArrowheads="1"/>
          </p:cNvSpPr>
          <p:nvPr/>
        </p:nvSpPr>
        <p:spPr bwMode="auto">
          <a:xfrm>
            <a:off x="683568" y="1988840"/>
            <a:ext cx="740587" cy="400752"/>
          </a:xfrm>
          <a:prstGeom prst="rect">
            <a:avLst/>
          </a:prstGeom>
          <a:noFill/>
          <a:ln w="9525">
            <a:noFill/>
            <a:miter lim="800000"/>
            <a:headEnd/>
            <a:tailEnd/>
          </a:ln>
        </p:spPr>
        <p:txBody>
          <a:bodyPr wrap="none" lIns="92075" tIns="46038" rIns="92075" bIns="46038">
            <a:spAutoFit/>
          </a:bodyPr>
          <a:lstStyle/>
          <a:p>
            <a:pPr eaLnBrk="0" hangingPunct="0"/>
            <a:r>
              <a:rPr lang="fr-FR" sz="2000" dirty="0">
                <a:latin typeface="Times New Roman" pitchFamily="18" charset="0"/>
              </a:rPr>
              <a:t>Dette</a:t>
            </a:r>
          </a:p>
        </p:txBody>
      </p:sp>
      <p:sp>
        <p:nvSpPr>
          <p:cNvPr id="32" name="Rectangle 26"/>
          <p:cNvSpPr>
            <a:spLocks noChangeArrowheads="1"/>
          </p:cNvSpPr>
          <p:nvPr/>
        </p:nvSpPr>
        <p:spPr bwMode="auto">
          <a:xfrm>
            <a:off x="6180708" y="2255838"/>
            <a:ext cx="2667397" cy="1016305"/>
          </a:xfrm>
          <a:prstGeom prst="rect">
            <a:avLst/>
          </a:prstGeom>
          <a:noFill/>
          <a:ln w="9525">
            <a:noFill/>
            <a:miter lim="800000"/>
            <a:headEnd/>
            <a:tailEnd/>
          </a:ln>
        </p:spPr>
        <p:txBody>
          <a:bodyPr wrap="none" lIns="92075" tIns="46038" rIns="92075" bIns="46038">
            <a:spAutoFit/>
          </a:bodyPr>
          <a:lstStyle/>
          <a:p>
            <a:pPr eaLnBrk="0" hangingPunct="0"/>
            <a:r>
              <a:rPr lang="fr-FR" sz="2000" dirty="0">
                <a:latin typeface="Times New Roman" pitchFamily="18" charset="0"/>
              </a:rPr>
              <a:t>x: </a:t>
            </a:r>
            <a:r>
              <a:rPr lang="fr-FR" sz="2000" dirty="0" err="1">
                <a:latin typeface="Times New Roman" pitchFamily="18" charset="0"/>
              </a:rPr>
              <a:t>pb</a:t>
            </a:r>
            <a:r>
              <a:rPr lang="fr-FR" sz="2000" dirty="0">
                <a:latin typeface="Times New Roman" pitchFamily="18" charset="0"/>
              </a:rPr>
              <a:t> de remboursement</a:t>
            </a:r>
          </a:p>
          <a:p>
            <a:pPr eaLnBrk="0" hangingPunct="0"/>
            <a:endParaRPr lang="fr-FR" sz="2000" dirty="0">
              <a:latin typeface="Times New Roman" pitchFamily="18" charset="0"/>
            </a:endParaRPr>
          </a:p>
          <a:p>
            <a:pPr eaLnBrk="0" hangingPunct="0"/>
            <a:r>
              <a:rPr lang="fr-FR" sz="2000" dirty="0">
                <a:latin typeface="Times New Roman" pitchFamily="18" charset="0"/>
              </a:rPr>
              <a:t>o: pas de </a:t>
            </a:r>
            <a:r>
              <a:rPr lang="fr-FR" sz="2000" dirty="0" err="1">
                <a:latin typeface="Times New Roman" pitchFamily="18" charset="0"/>
              </a:rPr>
              <a:t>pb</a:t>
            </a:r>
            <a:endParaRPr lang="fr-FR" sz="2000" dirty="0">
              <a:latin typeface="Times New Roman" pitchFamily="18" charset="0"/>
            </a:endParaRPr>
          </a:p>
        </p:txBody>
      </p:sp>
    </p:spTree>
    <p:extLst>
      <p:ext uri="{BB962C8B-B14F-4D97-AF65-F5344CB8AC3E}">
        <p14:creationId xmlns:p14="http://schemas.microsoft.com/office/powerpoint/2010/main" val="157281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118" name="Rectangle 30"/>
          <p:cNvSpPr>
            <a:spLocks noGrp="1" noChangeArrowheads="1"/>
          </p:cNvSpPr>
          <p:nvPr>
            <p:ph type="title"/>
          </p:nvPr>
        </p:nvSpPr>
        <p:spPr/>
        <p:txBody>
          <a:bodyPr/>
          <a:lstStyle/>
          <a:p>
            <a:r>
              <a:rPr lang="fr-FR"/>
              <a:t>Classification par arbre de décision</a:t>
            </a:r>
            <a:endParaRPr lang="fr-FR" dirty="0"/>
          </a:p>
        </p:txBody>
      </p:sp>
      <p:sp>
        <p:nvSpPr>
          <p:cNvPr id="29" name="Espace réservé du numéro de diapositive 4"/>
          <p:cNvSpPr>
            <a:spLocks noGrp="1"/>
          </p:cNvSpPr>
          <p:nvPr>
            <p:ph type="sldNum" sz="quarter" idx="12"/>
          </p:nvPr>
        </p:nvSpPr>
        <p:spPr/>
        <p:txBody>
          <a:bodyPr/>
          <a:lstStyle/>
          <a:p>
            <a:fld id="{732B0050-CC28-49C0-BA0A-1CD2A1B314E7}" type="slidenum">
              <a:rPr lang="fr-FR" smtClean="0"/>
              <a:pPr/>
              <a:t>18</a:t>
            </a:fld>
            <a:endParaRPr lang="fr-FR"/>
          </a:p>
        </p:txBody>
      </p:sp>
      <p:sp>
        <p:nvSpPr>
          <p:cNvPr id="65540" name="Rectangle 2"/>
          <p:cNvSpPr>
            <a:spLocks noChangeArrowheads="1"/>
          </p:cNvSpPr>
          <p:nvPr/>
        </p:nvSpPr>
        <p:spPr bwMode="auto">
          <a:xfrm>
            <a:off x="914400" y="2438400"/>
            <a:ext cx="3657600" cy="16764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65541" name="Rectangle 3"/>
          <p:cNvSpPr>
            <a:spLocks noChangeArrowheads="1"/>
          </p:cNvSpPr>
          <p:nvPr/>
        </p:nvSpPr>
        <p:spPr bwMode="auto">
          <a:xfrm>
            <a:off x="762000" y="4114800"/>
            <a:ext cx="2590800" cy="19050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65542" name="Line 5"/>
          <p:cNvSpPr>
            <a:spLocks noChangeShapeType="1"/>
          </p:cNvSpPr>
          <p:nvPr/>
        </p:nvSpPr>
        <p:spPr bwMode="auto">
          <a:xfrm flipV="1">
            <a:off x="685800" y="2058988"/>
            <a:ext cx="0" cy="4035425"/>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65543" name="Line 6"/>
          <p:cNvSpPr>
            <a:spLocks noChangeShapeType="1"/>
          </p:cNvSpPr>
          <p:nvPr/>
        </p:nvSpPr>
        <p:spPr bwMode="auto">
          <a:xfrm>
            <a:off x="688975" y="6096000"/>
            <a:ext cx="6778625" cy="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65544" name="Rectangle 7"/>
          <p:cNvSpPr>
            <a:spLocks noChangeArrowheads="1"/>
          </p:cNvSpPr>
          <p:nvPr/>
        </p:nvSpPr>
        <p:spPr bwMode="auto">
          <a:xfrm>
            <a:off x="1203325" y="53800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5545" name="Rectangle 8"/>
          <p:cNvSpPr>
            <a:spLocks noChangeArrowheads="1"/>
          </p:cNvSpPr>
          <p:nvPr/>
        </p:nvSpPr>
        <p:spPr bwMode="auto">
          <a:xfrm>
            <a:off x="4038600" y="3290888"/>
            <a:ext cx="228600" cy="274637"/>
          </a:xfrm>
          <a:prstGeom prst="rect">
            <a:avLst/>
          </a:prstGeom>
          <a:noFill/>
          <a:ln w="9525">
            <a:noFill/>
            <a:miter lim="800000"/>
            <a:headEnd/>
            <a:tailEnd/>
          </a:ln>
        </p:spPr>
        <p:txBody>
          <a:bodyPr lIns="92075" tIns="46038" rIns="92075" bIns="46038">
            <a:spAutoFit/>
          </a:bodyPr>
          <a:lstStyle/>
          <a:p>
            <a:pPr eaLnBrk="0" hangingPunct="0"/>
            <a:r>
              <a:rPr lang="fr-FR" sz="1200">
                <a:latin typeface="Times New Roman" pitchFamily="18" charset="0"/>
              </a:rPr>
              <a:t>x</a:t>
            </a:r>
          </a:p>
        </p:txBody>
      </p:sp>
      <p:sp>
        <p:nvSpPr>
          <p:cNvPr id="65546" name="Rectangle 9"/>
          <p:cNvSpPr>
            <a:spLocks noChangeArrowheads="1"/>
          </p:cNvSpPr>
          <p:nvPr/>
        </p:nvSpPr>
        <p:spPr bwMode="auto">
          <a:xfrm>
            <a:off x="1508125" y="49228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5547" name="Rectangle 10"/>
          <p:cNvSpPr>
            <a:spLocks noChangeArrowheads="1"/>
          </p:cNvSpPr>
          <p:nvPr/>
        </p:nvSpPr>
        <p:spPr bwMode="auto">
          <a:xfrm>
            <a:off x="2422525" y="44656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5548" name="Rectangle 11"/>
          <p:cNvSpPr>
            <a:spLocks noChangeArrowheads="1"/>
          </p:cNvSpPr>
          <p:nvPr/>
        </p:nvSpPr>
        <p:spPr bwMode="auto">
          <a:xfrm>
            <a:off x="2193925" y="50752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5549" name="Rectangle 12"/>
          <p:cNvSpPr>
            <a:spLocks noChangeArrowheads="1"/>
          </p:cNvSpPr>
          <p:nvPr/>
        </p:nvSpPr>
        <p:spPr bwMode="auto">
          <a:xfrm>
            <a:off x="2955925" y="46180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5550" name="Rectangle 13"/>
          <p:cNvSpPr>
            <a:spLocks noChangeArrowheads="1"/>
          </p:cNvSpPr>
          <p:nvPr/>
        </p:nvSpPr>
        <p:spPr bwMode="auto">
          <a:xfrm>
            <a:off x="3032125" y="36274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5551" name="Rectangle 14"/>
          <p:cNvSpPr>
            <a:spLocks noChangeArrowheads="1"/>
          </p:cNvSpPr>
          <p:nvPr/>
        </p:nvSpPr>
        <p:spPr bwMode="auto">
          <a:xfrm>
            <a:off x="4860925" y="43132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5552" name="Rectangle 15"/>
          <p:cNvSpPr>
            <a:spLocks noChangeArrowheads="1"/>
          </p:cNvSpPr>
          <p:nvPr/>
        </p:nvSpPr>
        <p:spPr bwMode="auto">
          <a:xfrm>
            <a:off x="3946525" y="40846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5553" name="Rectangle 16"/>
          <p:cNvSpPr>
            <a:spLocks noChangeArrowheads="1"/>
          </p:cNvSpPr>
          <p:nvPr/>
        </p:nvSpPr>
        <p:spPr bwMode="auto">
          <a:xfrm>
            <a:off x="4556125" y="37798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5554" name="Rectangle 17"/>
          <p:cNvSpPr>
            <a:spLocks noChangeArrowheads="1"/>
          </p:cNvSpPr>
          <p:nvPr/>
        </p:nvSpPr>
        <p:spPr bwMode="auto">
          <a:xfrm>
            <a:off x="5013325" y="32464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5555" name="Rectangle 18"/>
          <p:cNvSpPr>
            <a:spLocks noChangeArrowheads="1"/>
          </p:cNvSpPr>
          <p:nvPr/>
        </p:nvSpPr>
        <p:spPr bwMode="auto">
          <a:xfrm>
            <a:off x="5546725" y="30178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5556" name="Rectangle 19"/>
          <p:cNvSpPr>
            <a:spLocks noChangeArrowheads="1"/>
          </p:cNvSpPr>
          <p:nvPr/>
        </p:nvSpPr>
        <p:spPr bwMode="auto">
          <a:xfrm>
            <a:off x="5546725" y="38560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5557" name="Rectangle 20"/>
          <p:cNvSpPr>
            <a:spLocks noChangeArrowheads="1"/>
          </p:cNvSpPr>
          <p:nvPr/>
        </p:nvSpPr>
        <p:spPr bwMode="auto">
          <a:xfrm>
            <a:off x="5394325" y="45418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5558" name="Rectangle 21"/>
          <p:cNvSpPr>
            <a:spLocks noChangeArrowheads="1"/>
          </p:cNvSpPr>
          <p:nvPr/>
        </p:nvSpPr>
        <p:spPr bwMode="auto">
          <a:xfrm>
            <a:off x="4403725" y="45418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5559" name="Rectangle 22"/>
          <p:cNvSpPr>
            <a:spLocks noChangeArrowheads="1"/>
          </p:cNvSpPr>
          <p:nvPr/>
        </p:nvSpPr>
        <p:spPr bwMode="auto">
          <a:xfrm>
            <a:off x="3336925" y="53038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5560" name="Rectangle 23"/>
          <p:cNvSpPr>
            <a:spLocks noChangeArrowheads="1"/>
          </p:cNvSpPr>
          <p:nvPr/>
        </p:nvSpPr>
        <p:spPr bwMode="auto">
          <a:xfrm>
            <a:off x="3489325" y="45418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5561" name="Rectangle 24"/>
          <p:cNvSpPr>
            <a:spLocks noChangeArrowheads="1"/>
          </p:cNvSpPr>
          <p:nvPr/>
        </p:nvSpPr>
        <p:spPr bwMode="auto">
          <a:xfrm>
            <a:off x="2803525" y="43132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5564" name="Rectangle 27"/>
          <p:cNvSpPr>
            <a:spLocks noChangeArrowheads="1"/>
          </p:cNvSpPr>
          <p:nvPr/>
        </p:nvSpPr>
        <p:spPr bwMode="auto">
          <a:xfrm>
            <a:off x="1889125" y="42370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30" name="Rectangle 23"/>
          <p:cNvSpPr>
            <a:spLocks noChangeArrowheads="1"/>
          </p:cNvSpPr>
          <p:nvPr/>
        </p:nvSpPr>
        <p:spPr bwMode="auto">
          <a:xfrm>
            <a:off x="7070725" y="6218238"/>
            <a:ext cx="969817" cy="400752"/>
          </a:xfrm>
          <a:prstGeom prst="rect">
            <a:avLst/>
          </a:prstGeom>
          <a:noFill/>
          <a:ln w="9525">
            <a:noFill/>
            <a:miter lim="800000"/>
            <a:headEnd/>
            <a:tailEnd/>
          </a:ln>
        </p:spPr>
        <p:txBody>
          <a:bodyPr wrap="none" lIns="92075" tIns="46038" rIns="92075" bIns="46038">
            <a:spAutoFit/>
          </a:bodyPr>
          <a:lstStyle/>
          <a:p>
            <a:pPr eaLnBrk="0" hangingPunct="0"/>
            <a:r>
              <a:rPr lang="fr-FR" sz="2000" dirty="0">
                <a:latin typeface="Times New Roman" pitchFamily="18" charset="0"/>
              </a:rPr>
              <a:t>Revenu</a:t>
            </a:r>
          </a:p>
        </p:txBody>
      </p:sp>
      <p:sp>
        <p:nvSpPr>
          <p:cNvPr id="31" name="Rectangle 24"/>
          <p:cNvSpPr>
            <a:spLocks noChangeArrowheads="1"/>
          </p:cNvSpPr>
          <p:nvPr/>
        </p:nvSpPr>
        <p:spPr bwMode="auto">
          <a:xfrm>
            <a:off x="179512" y="1628800"/>
            <a:ext cx="740587" cy="400752"/>
          </a:xfrm>
          <a:prstGeom prst="rect">
            <a:avLst/>
          </a:prstGeom>
          <a:noFill/>
          <a:ln w="9525">
            <a:noFill/>
            <a:miter lim="800000"/>
            <a:headEnd/>
            <a:tailEnd/>
          </a:ln>
        </p:spPr>
        <p:txBody>
          <a:bodyPr wrap="none" lIns="92075" tIns="46038" rIns="92075" bIns="46038">
            <a:spAutoFit/>
          </a:bodyPr>
          <a:lstStyle/>
          <a:p>
            <a:pPr eaLnBrk="0" hangingPunct="0"/>
            <a:r>
              <a:rPr lang="fr-FR" sz="2000" dirty="0">
                <a:latin typeface="Times New Roman" pitchFamily="18" charset="0"/>
              </a:rPr>
              <a:t>Dette</a:t>
            </a:r>
          </a:p>
        </p:txBody>
      </p:sp>
      <p:sp>
        <p:nvSpPr>
          <p:cNvPr id="32" name="Rectangle 26"/>
          <p:cNvSpPr>
            <a:spLocks noChangeArrowheads="1"/>
          </p:cNvSpPr>
          <p:nvPr/>
        </p:nvSpPr>
        <p:spPr bwMode="auto">
          <a:xfrm>
            <a:off x="6324724" y="2255838"/>
            <a:ext cx="2667397" cy="1016305"/>
          </a:xfrm>
          <a:prstGeom prst="rect">
            <a:avLst/>
          </a:prstGeom>
          <a:noFill/>
          <a:ln w="9525">
            <a:noFill/>
            <a:miter lim="800000"/>
            <a:headEnd/>
            <a:tailEnd/>
          </a:ln>
        </p:spPr>
        <p:txBody>
          <a:bodyPr wrap="none" lIns="92075" tIns="46038" rIns="92075" bIns="46038">
            <a:spAutoFit/>
          </a:bodyPr>
          <a:lstStyle/>
          <a:p>
            <a:pPr eaLnBrk="0" hangingPunct="0"/>
            <a:r>
              <a:rPr lang="fr-FR" sz="2000" dirty="0">
                <a:latin typeface="Times New Roman" pitchFamily="18" charset="0"/>
              </a:rPr>
              <a:t>x: </a:t>
            </a:r>
            <a:r>
              <a:rPr lang="fr-FR" sz="2000" dirty="0" err="1">
                <a:latin typeface="Times New Roman" pitchFamily="18" charset="0"/>
              </a:rPr>
              <a:t>pb</a:t>
            </a:r>
            <a:r>
              <a:rPr lang="fr-FR" sz="2000" dirty="0">
                <a:latin typeface="Times New Roman" pitchFamily="18" charset="0"/>
              </a:rPr>
              <a:t> de remboursement</a:t>
            </a:r>
          </a:p>
          <a:p>
            <a:pPr eaLnBrk="0" hangingPunct="0"/>
            <a:endParaRPr lang="fr-FR" sz="2000" dirty="0">
              <a:latin typeface="Times New Roman" pitchFamily="18" charset="0"/>
            </a:endParaRPr>
          </a:p>
          <a:p>
            <a:pPr eaLnBrk="0" hangingPunct="0"/>
            <a:r>
              <a:rPr lang="fr-FR" sz="2000" dirty="0">
                <a:latin typeface="Times New Roman" pitchFamily="18" charset="0"/>
              </a:rPr>
              <a:t>o: pas de </a:t>
            </a:r>
            <a:r>
              <a:rPr lang="fr-FR" sz="2000" dirty="0" err="1">
                <a:latin typeface="Times New Roman" pitchFamily="18" charset="0"/>
              </a:rPr>
              <a:t>pb</a:t>
            </a:r>
            <a:endParaRPr lang="fr-FR" sz="2000" dirty="0">
              <a:latin typeface="Times New Roman" pitchFamily="18" charset="0"/>
            </a:endParaRPr>
          </a:p>
        </p:txBody>
      </p:sp>
    </p:spTree>
    <p:extLst>
      <p:ext uri="{BB962C8B-B14F-4D97-AF65-F5344CB8AC3E}">
        <p14:creationId xmlns:p14="http://schemas.microsoft.com/office/powerpoint/2010/main" val="131371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65" name="Rectangle 29"/>
          <p:cNvSpPr>
            <a:spLocks noGrp="1" noChangeArrowheads="1"/>
          </p:cNvSpPr>
          <p:nvPr>
            <p:ph type="title"/>
          </p:nvPr>
        </p:nvSpPr>
        <p:spPr/>
        <p:txBody>
          <a:bodyPr/>
          <a:lstStyle/>
          <a:p>
            <a:r>
              <a:rPr lang="fr-FR"/>
              <a:t>Classification par machine à noyaux</a:t>
            </a:r>
            <a:endParaRPr lang="fr-FR" dirty="0"/>
          </a:p>
        </p:txBody>
      </p:sp>
      <p:sp>
        <p:nvSpPr>
          <p:cNvPr id="28" name="Espace réservé du numéro de diapositive 4"/>
          <p:cNvSpPr>
            <a:spLocks noGrp="1"/>
          </p:cNvSpPr>
          <p:nvPr>
            <p:ph type="sldNum" sz="quarter" idx="12"/>
          </p:nvPr>
        </p:nvSpPr>
        <p:spPr/>
        <p:txBody>
          <a:bodyPr/>
          <a:lstStyle/>
          <a:p>
            <a:fld id="{504EE434-36F5-4A31-85E2-971ADA6BB175}" type="slidenum">
              <a:rPr lang="fr-FR" smtClean="0"/>
              <a:pPr/>
              <a:t>19</a:t>
            </a:fld>
            <a:endParaRPr lang="fr-FR"/>
          </a:p>
        </p:txBody>
      </p:sp>
      <p:sp>
        <p:nvSpPr>
          <p:cNvPr id="66564" name="Freeform 2"/>
          <p:cNvSpPr>
            <a:spLocks/>
          </p:cNvSpPr>
          <p:nvPr/>
        </p:nvSpPr>
        <p:spPr bwMode="auto">
          <a:xfrm>
            <a:off x="3136900" y="2943225"/>
            <a:ext cx="3957638" cy="3197225"/>
          </a:xfrm>
          <a:custGeom>
            <a:avLst/>
            <a:gdLst>
              <a:gd name="T0" fmla="*/ 57964397 w 2493"/>
              <a:gd name="T1" fmla="*/ 2147483647 h 2014"/>
              <a:gd name="T2" fmla="*/ 93246575 w 2493"/>
              <a:gd name="T3" fmla="*/ 2147483647 h 2014"/>
              <a:gd name="T4" fmla="*/ 158769057 w 2493"/>
              <a:gd name="T5" fmla="*/ 2147483647 h 2014"/>
              <a:gd name="T6" fmla="*/ 209173806 w 2493"/>
              <a:gd name="T7" fmla="*/ 2147483647 h 2014"/>
              <a:gd name="T8" fmla="*/ 309978442 w 2493"/>
              <a:gd name="T9" fmla="*/ 2147483647 h 2014"/>
              <a:gd name="T10" fmla="*/ 458668514 w 2493"/>
              <a:gd name="T11" fmla="*/ 2147483647 h 2014"/>
              <a:gd name="T12" fmla="*/ 1060986690 w 2493"/>
              <a:gd name="T13" fmla="*/ 2101810597 h 2014"/>
              <a:gd name="T14" fmla="*/ 1260078187 w 2493"/>
              <a:gd name="T15" fmla="*/ 1917840029 h 2014"/>
              <a:gd name="T16" fmla="*/ 1728827522 w 2493"/>
              <a:gd name="T17" fmla="*/ 1552416271 h 2014"/>
              <a:gd name="T18" fmla="*/ 2147483647 w 2493"/>
              <a:gd name="T19" fmla="*/ 917337049 h 2014"/>
              <a:gd name="T20" fmla="*/ 2147483647 w 2493"/>
              <a:gd name="T21" fmla="*/ 751006579 h 2014"/>
              <a:gd name="T22" fmla="*/ 2147483647 w 2493"/>
              <a:gd name="T23" fmla="*/ 650200353 h 2014"/>
              <a:gd name="T24" fmla="*/ 2147483647 w 2493"/>
              <a:gd name="T25" fmla="*/ 534273194 h 2014"/>
              <a:gd name="T26" fmla="*/ 2147483647 w 2493"/>
              <a:gd name="T27" fmla="*/ 332660644 h 2014"/>
              <a:gd name="T28" fmla="*/ 2147483647 w 2493"/>
              <a:gd name="T29" fmla="*/ 216733484 h 2014"/>
              <a:gd name="T30" fmla="*/ 2147483647 w 2493"/>
              <a:gd name="T31" fmla="*/ 133569092 h 2014"/>
              <a:gd name="T32" fmla="*/ 2147483647 w 2493"/>
              <a:gd name="T33" fmla="*/ 50403125 h 2014"/>
              <a:gd name="T34" fmla="*/ 2147483647 w 2493"/>
              <a:gd name="T35" fmla="*/ 32762829 h 2014"/>
              <a:gd name="T36" fmla="*/ 2147483647 w 2493"/>
              <a:gd name="T37" fmla="*/ 166330322 h 2014"/>
              <a:gd name="T38" fmla="*/ 2147483647 w 2493"/>
              <a:gd name="T39" fmla="*/ 2147483647 h 2014"/>
              <a:gd name="T40" fmla="*/ 2147483647 w 2493"/>
              <a:gd name="T41" fmla="*/ 2147483647 h 2014"/>
              <a:gd name="T42" fmla="*/ 2147483647 w 2493"/>
              <a:gd name="T43" fmla="*/ 2147483647 h 2014"/>
              <a:gd name="T44" fmla="*/ 2147483647 w 2493"/>
              <a:gd name="T45" fmla="*/ 2147483647 h 2014"/>
              <a:gd name="T46" fmla="*/ 2147483647 w 2493"/>
              <a:gd name="T47" fmla="*/ 2147483647 h 2014"/>
              <a:gd name="T48" fmla="*/ 2147483647 w 2493"/>
              <a:gd name="T49" fmla="*/ 2147483647 h 2014"/>
              <a:gd name="T50" fmla="*/ 2061488059 w 2493"/>
              <a:gd name="T51" fmla="*/ 2147483647 h 2014"/>
              <a:gd name="T52" fmla="*/ 458668514 w 2493"/>
              <a:gd name="T53" fmla="*/ 2147483647 h 2014"/>
              <a:gd name="T54" fmla="*/ 241935035 w 2493"/>
              <a:gd name="T55" fmla="*/ 2147483647 h 2014"/>
              <a:gd name="T56" fmla="*/ 108367533 w 2493"/>
              <a:gd name="T57" fmla="*/ 2147483647 h 2014"/>
              <a:gd name="T58" fmla="*/ 57964397 w 2493"/>
              <a:gd name="T59" fmla="*/ 2147483647 h 20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93"/>
              <a:gd name="T91" fmla="*/ 0 h 2014"/>
              <a:gd name="T92" fmla="*/ 2493 w 2493"/>
              <a:gd name="T93" fmla="*/ 2014 h 20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93" h="2014">
                <a:moveTo>
                  <a:pt x="23" y="1940"/>
                </a:moveTo>
                <a:cubicBezTo>
                  <a:pt x="18" y="1865"/>
                  <a:pt x="0" y="1797"/>
                  <a:pt x="37" y="1728"/>
                </a:cubicBezTo>
                <a:cubicBezTo>
                  <a:pt x="61" y="1621"/>
                  <a:pt x="29" y="1509"/>
                  <a:pt x="63" y="1403"/>
                </a:cubicBezTo>
                <a:cubicBezTo>
                  <a:pt x="68" y="1370"/>
                  <a:pt x="72" y="1329"/>
                  <a:pt x="83" y="1297"/>
                </a:cubicBezTo>
                <a:cubicBezTo>
                  <a:pt x="93" y="1268"/>
                  <a:pt x="113" y="1248"/>
                  <a:pt x="123" y="1218"/>
                </a:cubicBezTo>
                <a:cubicBezTo>
                  <a:pt x="137" y="1174"/>
                  <a:pt x="150" y="1138"/>
                  <a:pt x="182" y="1105"/>
                </a:cubicBezTo>
                <a:cubicBezTo>
                  <a:pt x="211" y="997"/>
                  <a:pt x="337" y="896"/>
                  <a:pt x="421" y="834"/>
                </a:cubicBezTo>
                <a:cubicBezTo>
                  <a:pt x="449" y="813"/>
                  <a:pt x="472" y="782"/>
                  <a:pt x="500" y="761"/>
                </a:cubicBezTo>
                <a:cubicBezTo>
                  <a:pt x="563" y="713"/>
                  <a:pt x="622" y="663"/>
                  <a:pt x="686" y="616"/>
                </a:cubicBezTo>
                <a:cubicBezTo>
                  <a:pt x="788" y="541"/>
                  <a:pt x="866" y="428"/>
                  <a:pt x="977" y="364"/>
                </a:cubicBezTo>
                <a:cubicBezTo>
                  <a:pt x="1068" y="311"/>
                  <a:pt x="1015" y="341"/>
                  <a:pt x="1142" y="298"/>
                </a:cubicBezTo>
                <a:cubicBezTo>
                  <a:pt x="1201" y="278"/>
                  <a:pt x="1149" y="290"/>
                  <a:pt x="1215" y="258"/>
                </a:cubicBezTo>
                <a:cubicBezTo>
                  <a:pt x="1258" y="237"/>
                  <a:pt x="1309" y="228"/>
                  <a:pt x="1354" y="212"/>
                </a:cubicBezTo>
                <a:cubicBezTo>
                  <a:pt x="1415" y="191"/>
                  <a:pt x="1453" y="162"/>
                  <a:pt x="1506" y="132"/>
                </a:cubicBezTo>
                <a:cubicBezTo>
                  <a:pt x="1528" y="119"/>
                  <a:pt x="1549" y="94"/>
                  <a:pt x="1573" y="86"/>
                </a:cubicBezTo>
                <a:cubicBezTo>
                  <a:pt x="1648" y="61"/>
                  <a:pt x="1727" y="61"/>
                  <a:pt x="1804" y="53"/>
                </a:cubicBezTo>
                <a:cubicBezTo>
                  <a:pt x="1862" y="47"/>
                  <a:pt x="1927" y="22"/>
                  <a:pt x="1983" y="20"/>
                </a:cubicBezTo>
                <a:cubicBezTo>
                  <a:pt x="2089" y="16"/>
                  <a:pt x="2195" y="15"/>
                  <a:pt x="2301" y="13"/>
                </a:cubicBezTo>
                <a:cubicBezTo>
                  <a:pt x="2375" y="21"/>
                  <a:pt x="2390" y="0"/>
                  <a:pt x="2400" y="66"/>
                </a:cubicBezTo>
                <a:cubicBezTo>
                  <a:pt x="2423" y="536"/>
                  <a:pt x="2449" y="1007"/>
                  <a:pt x="2493" y="1476"/>
                </a:cubicBezTo>
                <a:cubicBezTo>
                  <a:pt x="2488" y="1627"/>
                  <a:pt x="2487" y="1772"/>
                  <a:pt x="2460" y="1920"/>
                </a:cubicBezTo>
                <a:cubicBezTo>
                  <a:pt x="2477" y="2014"/>
                  <a:pt x="2477" y="1955"/>
                  <a:pt x="2281" y="1946"/>
                </a:cubicBezTo>
                <a:cubicBezTo>
                  <a:pt x="2190" y="1942"/>
                  <a:pt x="2100" y="1935"/>
                  <a:pt x="2010" y="1926"/>
                </a:cubicBezTo>
                <a:cubicBezTo>
                  <a:pt x="1848" y="1935"/>
                  <a:pt x="1688" y="1953"/>
                  <a:pt x="1526" y="1960"/>
                </a:cubicBezTo>
                <a:cubicBezTo>
                  <a:pt x="1404" y="1988"/>
                  <a:pt x="1224" y="1947"/>
                  <a:pt x="1096" y="1940"/>
                </a:cubicBezTo>
                <a:cubicBezTo>
                  <a:pt x="1004" y="1925"/>
                  <a:pt x="911" y="1913"/>
                  <a:pt x="818" y="1907"/>
                </a:cubicBezTo>
                <a:cubicBezTo>
                  <a:pt x="606" y="1913"/>
                  <a:pt x="394" y="1922"/>
                  <a:pt x="182" y="1926"/>
                </a:cubicBezTo>
                <a:cubicBezTo>
                  <a:pt x="164" y="1929"/>
                  <a:pt x="116" y="1936"/>
                  <a:pt x="96" y="1940"/>
                </a:cubicBezTo>
                <a:cubicBezTo>
                  <a:pt x="82" y="1943"/>
                  <a:pt x="56" y="1954"/>
                  <a:pt x="43" y="1953"/>
                </a:cubicBezTo>
                <a:cubicBezTo>
                  <a:pt x="35" y="1952"/>
                  <a:pt x="30" y="1944"/>
                  <a:pt x="23" y="1940"/>
                </a:cubicBezTo>
                <a:close/>
              </a:path>
            </a:pathLst>
          </a:custGeom>
          <a:solidFill>
            <a:schemeClr val="accent1"/>
          </a:solidFill>
          <a:ln w="9525" cap="flat" cmpd="sng">
            <a:solidFill>
              <a:schemeClr val="tx1"/>
            </a:solidFill>
            <a:prstDash val="solid"/>
            <a:miter lim="800000"/>
            <a:headEnd type="none" w="med" len="med"/>
            <a:tailEnd type="none" w="med" len="med"/>
          </a:ln>
        </p:spPr>
        <p:txBody>
          <a:bodyPr wrap="none"/>
          <a:lstStyle/>
          <a:p>
            <a:endParaRPr lang="fr-FR"/>
          </a:p>
        </p:txBody>
      </p:sp>
      <p:sp>
        <p:nvSpPr>
          <p:cNvPr id="66565" name="Line 4"/>
          <p:cNvSpPr>
            <a:spLocks noChangeShapeType="1"/>
          </p:cNvSpPr>
          <p:nvPr/>
        </p:nvSpPr>
        <p:spPr bwMode="auto">
          <a:xfrm flipV="1">
            <a:off x="685800" y="2058988"/>
            <a:ext cx="0" cy="4035425"/>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66566" name="Line 5"/>
          <p:cNvSpPr>
            <a:spLocks noChangeShapeType="1"/>
          </p:cNvSpPr>
          <p:nvPr/>
        </p:nvSpPr>
        <p:spPr bwMode="auto">
          <a:xfrm>
            <a:off x="688975" y="6096000"/>
            <a:ext cx="6778625" cy="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66567" name="Rectangle 6"/>
          <p:cNvSpPr>
            <a:spLocks noChangeArrowheads="1"/>
          </p:cNvSpPr>
          <p:nvPr/>
        </p:nvSpPr>
        <p:spPr bwMode="auto">
          <a:xfrm>
            <a:off x="1203325" y="53800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6568" name="Rectangle 7"/>
          <p:cNvSpPr>
            <a:spLocks noChangeArrowheads="1"/>
          </p:cNvSpPr>
          <p:nvPr/>
        </p:nvSpPr>
        <p:spPr bwMode="auto">
          <a:xfrm>
            <a:off x="4267200" y="3290888"/>
            <a:ext cx="228600" cy="274637"/>
          </a:xfrm>
          <a:prstGeom prst="rect">
            <a:avLst/>
          </a:prstGeom>
          <a:noFill/>
          <a:ln w="9525">
            <a:noFill/>
            <a:miter lim="800000"/>
            <a:headEnd/>
            <a:tailEnd/>
          </a:ln>
        </p:spPr>
        <p:txBody>
          <a:bodyPr lIns="92075" tIns="46038" rIns="92075" bIns="46038">
            <a:spAutoFit/>
          </a:bodyPr>
          <a:lstStyle/>
          <a:p>
            <a:pPr eaLnBrk="0" hangingPunct="0"/>
            <a:r>
              <a:rPr lang="fr-FR" sz="1200">
                <a:latin typeface="Times New Roman" pitchFamily="18" charset="0"/>
              </a:rPr>
              <a:t>x</a:t>
            </a:r>
          </a:p>
        </p:txBody>
      </p:sp>
      <p:sp>
        <p:nvSpPr>
          <p:cNvPr id="66569" name="Rectangle 8"/>
          <p:cNvSpPr>
            <a:spLocks noChangeArrowheads="1"/>
          </p:cNvSpPr>
          <p:nvPr/>
        </p:nvSpPr>
        <p:spPr bwMode="auto">
          <a:xfrm>
            <a:off x="1508125" y="49228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6570" name="Rectangle 9"/>
          <p:cNvSpPr>
            <a:spLocks noChangeArrowheads="1"/>
          </p:cNvSpPr>
          <p:nvPr/>
        </p:nvSpPr>
        <p:spPr bwMode="auto">
          <a:xfrm>
            <a:off x="2422525" y="44656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6571" name="Rectangle 10"/>
          <p:cNvSpPr>
            <a:spLocks noChangeArrowheads="1"/>
          </p:cNvSpPr>
          <p:nvPr/>
        </p:nvSpPr>
        <p:spPr bwMode="auto">
          <a:xfrm>
            <a:off x="2193925" y="50752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6572" name="Rectangle 11"/>
          <p:cNvSpPr>
            <a:spLocks noChangeArrowheads="1"/>
          </p:cNvSpPr>
          <p:nvPr/>
        </p:nvSpPr>
        <p:spPr bwMode="auto">
          <a:xfrm>
            <a:off x="2955925" y="46180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6573" name="Rectangle 12"/>
          <p:cNvSpPr>
            <a:spLocks noChangeArrowheads="1"/>
          </p:cNvSpPr>
          <p:nvPr/>
        </p:nvSpPr>
        <p:spPr bwMode="auto">
          <a:xfrm>
            <a:off x="3032125" y="36274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6574" name="Rectangle 13"/>
          <p:cNvSpPr>
            <a:spLocks noChangeArrowheads="1"/>
          </p:cNvSpPr>
          <p:nvPr/>
        </p:nvSpPr>
        <p:spPr bwMode="auto">
          <a:xfrm>
            <a:off x="4860925" y="43132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66575" name="Rectangle 14"/>
          <p:cNvSpPr>
            <a:spLocks noChangeArrowheads="1"/>
          </p:cNvSpPr>
          <p:nvPr/>
        </p:nvSpPr>
        <p:spPr bwMode="auto">
          <a:xfrm>
            <a:off x="3946525" y="40846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6576" name="Rectangle 15"/>
          <p:cNvSpPr>
            <a:spLocks noChangeArrowheads="1"/>
          </p:cNvSpPr>
          <p:nvPr/>
        </p:nvSpPr>
        <p:spPr bwMode="auto">
          <a:xfrm>
            <a:off x="4556125" y="37798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6577" name="Rectangle 16"/>
          <p:cNvSpPr>
            <a:spLocks noChangeArrowheads="1"/>
          </p:cNvSpPr>
          <p:nvPr/>
        </p:nvSpPr>
        <p:spPr bwMode="auto">
          <a:xfrm>
            <a:off x="5013325" y="32464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6578" name="Rectangle 17"/>
          <p:cNvSpPr>
            <a:spLocks noChangeArrowheads="1"/>
          </p:cNvSpPr>
          <p:nvPr/>
        </p:nvSpPr>
        <p:spPr bwMode="auto">
          <a:xfrm>
            <a:off x="5546725" y="30178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6579" name="Rectangle 18"/>
          <p:cNvSpPr>
            <a:spLocks noChangeArrowheads="1"/>
          </p:cNvSpPr>
          <p:nvPr/>
        </p:nvSpPr>
        <p:spPr bwMode="auto">
          <a:xfrm>
            <a:off x="5546725" y="38560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6580" name="Rectangle 19"/>
          <p:cNvSpPr>
            <a:spLocks noChangeArrowheads="1"/>
          </p:cNvSpPr>
          <p:nvPr/>
        </p:nvSpPr>
        <p:spPr bwMode="auto">
          <a:xfrm>
            <a:off x="5394325" y="45418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6581" name="Rectangle 20"/>
          <p:cNvSpPr>
            <a:spLocks noChangeArrowheads="1"/>
          </p:cNvSpPr>
          <p:nvPr/>
        </p:nvSpPr>
        <p:spPr bwMode="auto">
          <a:xfrm>
            <a:off x="4403725" y="45418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6582" name="Rectangle 21"/>
          <p:cNvSpPr>
            <a:spLocks noChangeArrowheads="1"/>
          </p:cNvSpPr>
          <p:nvPr/>
        </p:nvSpPr>
        <p:spPr bwMode="auto">
          <a:xfrm>
            <a:off x="3336925" y="53038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6583" name="Rectangle 22"/>
          <p:cNvSpPr>
            <a:spLocks noChangeArrowheads="1"/>
          </p:cNvSpPr>
          <p:nvPr/>
        </p:nvSpPr>
        <p:spPr bwMode="auto">
          <a:xfrm>
            <a:off x="3489325" y="45418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6584" name="Rectangle 23"/>
          <p:cNvSpPr>
            <a:spLocks noChangeArrowheads="1"/>
          </p:cNvSpPr>
          <p:nvPr/>
        </p:nvSpPr>
        <p:spPr bwMode="auto">
          <a:xfrm>
            <a:off x="2803525" y="43132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6587" name="Rectangle 26"/>
          <p:cNvSpPr>
            <a:spLocks noChangeArrowheads="1"/>
          </p:cNvSpPr>
          <p:nvPr/>
        </p:nvSpPr>
        <p:spPr bwMode="auto">
          <a:xfrm>
            <a:off x="1889125" y="423703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29" name="Rectangle 23"/>
          <p:cNvSpPr>
            <a:spLocks noChangeArrowheads="1"/>
          </p:cNvSpPr>
          <p:nvPr/>
        </p:nvSpPr>
        <p:spPr bwMode="auto">
          <a:xfrm>
            <a:off x="7070725" y="6218238"/>
            <a:ext cx="969817" cy="400752"/>
          </a:xfrm>
          <a:prstGeom prst="rect">
            <a:avLst/>
          </a:prstGeom>
          <a:noFill/>
          <a:ln w="9525">
            <a:noFill/>
            <a:miter lim="800000"/>
            <a:headEnd/>
            <a:tailEnd/>
          </a:ln>
        </p:spPr>
        <p:txBody>
          <a:bodyPr wrap="none" lIns="92075" tIns="46038" rIns="92075" bIns="46038">
            <a:spAutoFit/>
          </a:bodyPr>
          <a:lstStyle/>
          <a:p>
            <a:pPr eaLnBrk="0" hangingPunct="0"/>
            <a:r>
              <a:rPr lang="fr-FR" sz="2000" dirty="0">
                <a:latin typeface="Times New Roman" pitchFamily="18" charset="0"/>
              </a:rPr>
              <a:t>Revenu</a:t>
            </a:r>
          </a:p>
        </p:txBody>
      </p:sp>
      <p:sp>
        <p:nvSpPr>
          <p:cNvPr id="30" name="Rectangle 24"/>
          <p:cNvSpPr>
            <a:spLocks noChangeArrowheads="1"/>
          </p:cNvSpPr>
          <p:nvPr/>
        </p:nvSpPr>
        <p:spPr bwMode="auto">
          <a:xfrm>
            <a:off x="179512" y="1628800"/>
            <a:ext cx="740587" cy="400752"/>
          </a:xfrm>
          <a:prstGeom prst="rect">
            <a:avLst/>
          </a:prstGeom>
          <a:noFill/>
          <a:ln w="9525">
            <a:noFill/>
            <a:miter lim="800000"/>
            <a:headEnd/>
            <a:tailEnd/>
          </a:ln>
        </p:spPr>
        <p:txBody>
          <a:bodyPr wrap="none" lIns="92075" tIns="46038" rIns="92075" bIns="46038">
            <a:spAutoFit/>
          </a:bodyPr>
          <a:lstStyle/>
          <a:p>
            <a:pPr eaLnBrk="0" hangingPunct="0"/>
            <a:r>
              <a:rPr lang="fr-FR" sz="2000" dirty="0">
                <a:latin typeface="Times New Roman" pitchFamily="18" charset="0"/>
              </a:rPr>
              <a:t>Dette</a:t>
            </a:r>
          </a:p>
        </p:txBody>
      </p:sp>
      <p:sp>
        <p:nvSpPr>
          <p:cNvPr id="31" name="Rectangle 26"/>
          <p:cNvSpPr>
            <a:spLocks noChangeArrowheads="1"/>
          </p:cNvSpPr>
          <p:nvPr/>
        </p:nvSpPr>
        <p:spPr bwMode="auto">
          <a:xfrm>
            <a:off x="6324724" y="2255838"/>
            <a:ext cx="2667397" cy="1016305"/>
          </a:xfrm>
          <a:prstGeom prst="rect">
            <a:avLst/>
          </a:prstGeom>
          <a:noFill/>
          <a:ln w="9525">
            <a:noFill/>
            <a:miter lim="800000"/>
            <a:headEnd/>
            <a:tailEnd/>
          </a:ln>
        </p:spPr>
        <p:txBody>
          <a:bodyPr wrap="none" lIns="92075" tIns="46038" rIns="92075" bIns="46038">
            <a:spAutoFit/>
          </a:bodyPr>
          <a:lstStyle/>
          <a:p>
            <a:pPr eaLnBrk="0" hangingPunct="0"/>
            <a:r>
              <a:rPr lang="fr-FR" sz="2000" dirty="0">
                <a:latin typeface="Times New Roman" pitchFamily="18" charset="0"/>
              </a:rPr>
              <a:t>x: </a:t>
            </a:r>
            <a:r>
              <a:rPr lang="fr-FR" sz="2000" dirty="0" err="1">
                <a:latin typeface="Times New Roman" pitchFamily="18" charset="0"/>
              </a:rPr>
              <a:t>pb</a:t>
            </a:r>
            <a:r>
              <a:rPr lang="fr-FR" sz="2000" dirty="0">
                <a:latin typeface="Times New Roman" pitchFamily="18" charset="0"/>
              </a:rPr>
              <a:t> de remboursement</a:t>
            </a:r>
          </a:p>
          <a:p>
            <a:pPr eaLnBrk="0" hangingPunct="0"/>
            <a:endParaRPr lang="fr-FR" sz="2000" dirty="0">
              <a:latin typeface="Times New Roman" pitchFamily="18" charset="0"/>
            </a:endParaRPr>
          </a:p>
          <a:p>
            <a:pPr eaLnBrk="0" hangingPunct="0"/>
            <a:r>
              <a:rPr lang="fr-FR" sz="2000" dirty="0">
                <a:latin typeface="Times New Roman" pitchFamily="18" charset="0"/>
              </a:rPr>
              <a:t>o: pas de </a:t>
            </a:r>
            <a:r>
              <a:rPr lang="fr-FR" sz="2000" dirty="0" err="1">
                <a:latin typeface="Times New Roman" pitchFamily="18" charset="0"/>
              </a:rPr>
              <a:t>pb</a:t>
            </a:r>
            <a:endParaRPr lang="fr-FR" sz="2000" dirty="0">
              <a:latin typeface="Times New Roman" pitchFamily="18" charset="0"/>
            </a:endParaRPr>
          </a:p>
        </p:txBody>
      </p:sp>
    </p:spTree>
    <p:extLst>
      <p:ext uri="{BB962C8B-B14F-4D97-AF65-F5344CB8AC3E}">
        <p14:creationId xmlns:p14="http://schemas.microsoft.com/office/powerpoint/2010/main" val="353470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8674" name="Rectangle 2"/>
          <p:cNvSpPr>
            <a:spLocks noGrp="1" noChangeArrowheads="1"/>
          </p:cNvSpPr>
          <p:nvPr>
            <p:ph type="title"/>
          </p:nvPr>
        </p:nvSpPr>
        <p:spPr/>
        <p:txBody>
          <a:bodyPr/>
          <a:lstStyle/>
          <a:p>
            <a:r>
              <a:rPr lang="fr-CA"/>
              <a:t>De la Statistique …</a:t>
            </a:r>
            <a:endParaRPr lang="fr-FR" dirty="0"/>
          </a:p>
        </p:txBody>
      </p:sp>
      <p:sp>
        <p:nvSpPr>
          <p:cNvPr id="28675" name="Rectangle 3"/>
          <p:cNvSpPr>
            <a:spLocks noGrp="1" noChangeArrowheads="1"/>
          </p:cNvSpPr>
          <p:nvPr>
            <p:ph idx="1"/>
          </p:nvPr>
        </p:nvSpPr>
        <p:spPr/>
        <p:txBody>
          <a:bodyPr/>
          <a:lstStyle/>
          <a:p>
            <a:r>
              <a:rPr lang="fr-CA"/>
              <a:t>Quelques centaines d’individus,</a:t>
            </a:r>
          </a:p>
          <a:p>
            <a:r>
              <a:rPr lang="fr-CA"/>
              <a:t>Quelques variables,</a:t>
            </a:r>
          </a:p>
          <a:p>
            <a:r>
              <a:rPr lang="fr-CA"/>
              <a:t>Fortes hypothèses sur les lois statistiques suivies,</a:t>
            </a:r>
          </a:p>
          <a:p>
            <a:r>
              <a:rPr lang="fr-CA"/>
              <a:t>Importance accordée au calcul,</a:t>
            </a:r>
          </a:p>
          <a:p>
            <a:r>
              <a:rPr lang="fr-CA"/>
              <a:t>Échantillon aléatoire.</a:t>
            </a:r>
            <a:endParaRPr lang="fr-FR"/>
          </a:p>
        </p:txBody>
      </p:sp>
      <p:sp>
        <p:nvSpPr>
          <p:cNvPr id="4" name="Espace réservé du numéro de diapositive 5"/>
          <p:cNvSpPr>
            <a:spLocks noGrp="1"/>
          </p:cNvSpPr>
          <p:nvPr>
            <p:ph type="sldNum" sz="quarter" idx="12"/>
          </p:nvPr>
        </p:nvSpPr>
        <p:spPr/>
        <p:txBody>
          <a:bodyPr/>
          <a:lstStyle/>
          <a:p>
            <a:fld id="{048274F1-A104-4E7B-B34B-30E51494725B}" type="slidenum">
              <a:rPr lang="fr-FR" smtClean="0"/>
              <a:pPr/>
              <a:t>2</a:t>
            </a:fld>
            <a:endParaRPr lang="fr-FR"/>
          </a:p>
        </p:txBody>
      </p:sp>
    </p:spTree>
    <p:extLst>
      <p:ext uri="{BB962C8B-B14F-4D97-AF65-F5344CB8AC3E}">
        <p14:creationId xmlns:p14="http://schemas.microsoft.com/office/powerpoint/2010/main" val="206593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fr-FR"/>
              <a:t>Data mining : Estimation</a:t>
            </a:r>
            <a:endParaRPr lang="fr-FR" dirty="0"/>
          </a:p>
        </p:txBody>
      </p:sp>
      <p:sp>
        <p:nvSpPr>
          <p:cNvPr id="67587" name="Rectangle 3"/>
          <p:cNvSpPr>
            <a:spLocks noGrp="1" noChangeArrowheads="1"/>
          </p:cNvSpPr>
          <p:nvPr>
            <p:ph idx="1"/>
          </p:nvPr>
        </p:nvSpPr>
        <p:spPr/>
        <p:txBody>
          <a:bodyPr/>
          <a:lstStyle/>
          <a:p>
            <a:r>
              <a:rPr lang="fr-FR"/>
              <a:t>Estimer (prédire) la valeur d’une variable à valeurs continues à partir des valeurs d’autres attributs</a:t>
            </a:r>
          </a:p>
          <a:p>
            <a:endParaRPr lang="fr-FR"/>
          </a:p>
          <a:p>
            <a:pPr lvl="1"/>
            <a:r>
              <a:rPr lang="fr-FR"/>
              <a:t>Régression</a:t>
            </a:r>
          </a:p>
          <a:p>
            <a:pPr lvl="1"/>
            <a:endParaRPr lang="fr-FR"/>
          </a:p>
          <a:p>
            <a:pPr lvl="1"/>
            <a:r>
              <a:rPr lang="fr-FR"/>
              <a:t>Machines à noyaux</a:t>
            </a:r>
          </a:p>
          <a:p>
            <a:pPr lvl="1"/>
            <a:endParaRPr lang="fr-FR"/>
          </a:p>
        </p:txBody>
      </p:sp>
      <p:sp>
        <p:nvSpPr>
          <p:cNvPr id="4" name="Espace réservé du numéro de diapositive 5"/>
          <p:cNvSpPr>
            <a:spLocks noGrp="1"/>
          </p:cNvSpPr>
          <p:nvPr>
            <p:ph type="sldNum" sz="quarter" idx="12"/>
          </p:nvPr>
        </p:nvSpPr>
        <p:spPr/>
        <p:txBody>
          <a:bodyPr/>
          <a:lstStyle/>
          <a:p>
            <a:fld id="{B14200C2-CD1A-4F5B-92E2-AEB89BDCE0B7}" type="slidenum">
              <a:rPr lang="fr-FR" smtClean="0"/>
              <a:pPr/>
              <a:t>20</a:t>
            </a:fld>
            <a:endParaRPr lang="fr-FR"/>
          </a:p>
        </p:txBody>
      </p:sp>
    </p:spTree>
    <p:extLst>
      <p:ext uri="{BB962C8B-B14F-4D97-AF65-F5344CB8AC3E}">
        <p14:creationId xmlns:p14="http://schemas.microsoft.com/office/powerpoint/2010/main" val="148378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fr-FR" dirty="0"/>
              <a:t>Estimation par régression linéaire simple</a:t>
            </a:r>
          </a:p>
        </p:txBody>
      </p:sp>
      <p:sp>
        <p:nvSpPr>
          <p:cNvPr id="19" name="Espace réservé du numéro de diapositive 4"/>
          <p:cNvSpPr>
            <a:spLocks noGrp="1"/>
          </p:cNvSpPr>
          <p:nvPr>
            <p:ph type="sldNum" sz="quarter" idx="12"/>
          </p:nvPr>
        </p:nvSpPr>
        <p:spPr/>
        <p:txBody>
          <a:bodyPr/>
          <a:lstStyle/>
          <a:p>
            <a:fld id="{8567549E-35C4-4CFB-BCB7-0C7494AA6D87}" type="slidenum">
              <a:rPr lang="fr-FR" smtClean="0"/>
              <a:pPr/>
              <a:t>21</a:t>
            </a:fld>
            <a:endParaRPr lang="fr-FR"/>
          </a:p>
        </p:txBody>
      </p:sp>
      <p:sp>
        <p:nvSpPr>
          <p:cNvPr id="68612" name="Line 3"/>
          <p:cNvSpPr>
            <a:spLocks noChangeShapeType="1"/>
          </p:cNvSpPr>
          <p:nvPr/>
        </p:nvSpPr>
        <p:spPr bwMode="auto">
          <a:xfrm flipV="1">
            <a:off x="685800" y="2416175"/>
            <a:ext cx="0" cy="4035425"/>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68613" name="Line 4"/>
          <p:cNvSpPr>
            <a:spLocks noChangeShapeType="1"/>
          </p:cNvSpPr>
          <p:nvPr/>
        </p:nvSpPr>
        <p:spPr bwMode="auto">
          <a:xfrm>
            <a:off x="688975" y="6453188"/>
            <a:ext cx="6778625" cy="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68614" name="Rectangle 5"/>
          <p:cNvSpPr>
            <a:spLocks noChangeArrowheads="1"/>
          </p:cNvSpPr>
          <p:nvPr/>
        </p:nvSpPr>
        <p:spPr bwMode="auto">
          <a:xfrm>
            <a:off x="3946525" y="4441825"/>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8615" name="Rectangle 6"/>
          <p:cNvSpPr>
            <a:spLocks noChangeArrowheads="1"/>
          </p:cNvSpPr>
          <p:nvPr/>
        </p:nvSpPr>
        <p:spPr bwMode="auto">
          <a:xfrm>
            <a:off x="4556125" y="4137025"/>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8616" name="Rectangle 7"/>
          <p:cNvSpPr>
            <a:spLocks noChangeArrowheads="1"/>
          </p:cNvSpPr>
          <p:nvPr/>
        </p:nvSpPr>
        <p:spPr bwMode="auto">
          <a:xfrm>
            <a:off x="5013325" y="3603625"/>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8617" name="Rectangle 8"/>
          <p:cNvSpPr>
            <a:spLocks noChangeArrowheads="1"/>
          </p:cNvSpPr>
          <p:nvPr/>
        </p:nvSpPr>
        <p:spPr bwMode="auto">
          <a:xfrm>
            <a:off x="5546725" y="3375025"/>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8618" name="Rectangle 9"/>
          <p:cNvSpPr>
            <a:spLocks noChangeArrowheads="1"/>
          </p:cNvSpPr>
          <p:nvPr/>
        </p:nvSpPr>
        <p:spPr bwMode="auto">
          <a:xfrm>
            <a:off x="5791200" y="393858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8619" name="Rectangle 10"/>
          <p:cNvSpPr>
            <a:spLocks noChangeArrowheads="1"/>
          </p:cNvSpPr>
          <p:nvPr/>
        </p:nvSpPr>
        <p:spPr bwMode="auto">
          <a:xfrm>
            <a:off x="2057400" y="508158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8620" name="Rectangle 11"/>
          <p:cNvSpPr>
            <a:spLocks noChangeArrowheads="1"/>
          </p:cNvSpPr>
          <p:nvPr/>
        </p:nvSpPr>
        <p:spPr bwMode="auto">
          <a:xfrm>
            <a:off x="4343400" y="378618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8621" name="Rectangle 12"/>
          <p:cNvSpPr>
            <a:spLocks noChangeArrowheads="1"/>
          </p:cNvSpPr>
          <p:nvPr/>
        </p:nvSpPr>
        <p:spPr bwMode="auto">
          <a:xfrm>
            <a:off x="3336925" y="5661025"/>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8622" name="Rectangle 13"/>
          <p:cNvSpPr>
            <a:spLocks noChangeArrowheads="1"/>
          </p:cNvSpPr>
          <p:nvPr/>
        </p:nvSpPr>
        <p:spPr bwMode="auto">
          <a:xfrm>
            <a:off x="3489325" y="4899025"/>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8623" name="Rectangle 14"/>
          <p:cNvSpPr>
            <a:spLocks noChangeArrowheads="1"/>
          </p:cNvSpPr>
          <p:nvPr/>
        </p:nvSpPr>
        <p:spPr bwMode="auto">
          <a:xfrm>
            <a:off x="2803525" y="4670425"/>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68624" name="Rectangle 15"/>
          <p:cNvSpPr>
            <a:spLocks noChangeArrowheads="1"/>
          </p:cNvSpPr>
          <p:nvPr/>
        </p:nvSpPr>
        <p:spPr bwMode="auto">
          <a:xfrm>
            <a:off x="7596336" y="6165304"/>
            <a:ext cx="969817" cy="400752"/>
          </a:xfrm>
          <a:prstGeom prst="rect">
            <a:avLst/>
          </a:prstGeom>
          <a:noFill/>
          <a:ln w="9525">
            <a:noFill/>
            <a:miter lim="800000"/>
            <a:headEnd/>
            <a:tailEnd/>
          </a:ln>
        </p:spPr>
        <p:txBody>
          <a:bodyPr wrap="none" lIns="92075" tIns="46038" rIns="92075" bIns="46038">
            <a:spAutoFit/>
          </a:bodyPr>
          <a:lstStyle/>
          <a:p>
            <a:pPr eaLnBrk="0" hangingPunct="0"/>
            <a:r>
              <a:rPr lang="fr-FR" sz="2000" dirty="0">
                <a:latin typeface="Times New Roman" pitchFamily="18" charset="0"/>
              </a:rPr>
              <a:t>Revenu</a:t>
            </a:r>
          </a:p>
        </p:txBody>
      </p:sp>
      <p:sp>
        <p:nvSpPr>
          <p:cNvPr id="68625" name="Rectangle 16"/>
          <p:cNvSpPr>
            <a:spLocks noChangeArrowheads="1"/>
          </p:cNvSpPr>
          <p:nvPr/>
        </p:nvSpPr>
        <p:spPr bwMode="auto">
          <a:xfrm>
            <a:off x="827584" y="2348880"/>
            <a:ext cx="740587" cy="400752"/>
          </a:xfrm>
          <a:prstGeom prst="rect">
            <a:avLst/>
          </a:prstGeom>
          <a:noFill/>
          <a:ln w="9525">
            <a:noFill/>
            <a:miter lim="800000"/>
            <a:headEnd/>
            <a:tailEnd/>
          </a:ln>
        </p:spPr>
        <p:txBody>
          <a:bodyPr wrap="none" lIns="92075" tIns="46038" rIns="92075" bIns="46038">
            <a:spAutoFit/>
          </a:bodyPr>
          <a:lstStyle/>
          <a:p>
            <a:pPr eaLnBrk="0" hangingPunct="0"/>
            <a:r>
              <a:rPr lang="fr-FR" sz="2000" dirty="0">
                <a:latin typeface="Times New Roman" pitchFamily="18" charset="0"/>
              </a:rPr>
              <a:t>Dette</a:t>
            </a:r>
          </a:p>
        </p:txBody>
      </p:sp>
      <p:sp>
        <p:nvSpPr>
          <p:cNvPr id="68626" name="Line 17"/>
          <p:cNvSpPr>
            <a:spLocks noChangeShapeType="1"/>
          </p:cNvSpPr>
          <p:nvPr/>
        </p:nvSpPr>
        <p:spPr bwMode="auto">
          <a:xfrm flipV="1">
            <a:off x="1068388" y="3406775"/>
            <a:ext cx="5026025" cy="2663825"/>
          </a:xfrm>
          <a:prstGeom prst="line">
            <a:avLst/>
          </a:prstGeom>
          <a:noFill/>
          <a:ln w="12700">
            <a:solidFill>
              <a:schemeClr val="tx1"/>
            </a:solidFill>
            <a:round/>
            <a:headEnd type="none" w="sm" len="sm"/>
            <a:tailEnd type="none" w="sm" len="sm"/>
          </a:ln>
        </p:spPr>
        <p:txBody>
          <a:bodyPr wrap="none" anchor="ctr"/>
          <a:lstStyle/>
          <a:p>
            <a:endParaRPr lang="fr-FR"/>
          </a:p>
        </p:txBody>
      </p:sp>
      <p:sp>
        <p:nvSpPr>
          <p:cNvPr id="68627" name="Rectangle 18"/>
          <p:cNvSpPr>
            <a:spLocks noChangeArrowheads="1"/>
          </p:cNvSpPr>
          <p:nvPr/>
        </p:nvSpPr>
        <p:spPr bwMode="auto">
          <a:xfrm>
            <a:off x="2057400" y="5538788"/>
            <a:ext cx="260350" cy="274637"/>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o</a:t>
            </a:r>
          </a:p>
        </p:txBody>
      </p:sp>
      <p:sp>
        <p:nvSpPr>
          <p:cNvPr id="20" name="Rectangle 19"/>
          <p:cNvSpPr/>
          <p:nvPr/>
        </p:nvSpPr>
        <p:spPr>
          <a:xfrm>
            <a:off x="2141711" y="1569141"/>
            <a:ext cx="6263928" cy="1077218"/>
          </a:xfrm>
          <a:prstGeom prst="rect">
            <a:avLst/>
          </a:prstGeom>
        </p:spPr>
        <p:txBody>
          <a:bodyPr wrap="square">
            <a:spAutoFit/>
          </a:bodyPr>
          <a:lstStyle/>
          <a:p>
            <a:pPr algn="just">
              <a:defRPr/>
            </a:pPr>
            <a:r>
              <a:rPr lang="fr-FR" sz="1600" b="1" i="1" dirty="0">
                <a:latin typeface="+mn-lt"/>
                <a:cs typeface="Arial" charset="0"/>
              </a:rPr>
              <a:t>La régression explique les variations d’une variable par une fonction des autres variables :</a:t>
            </a:r>
            <a:r>
              <a:rPr lang="fr-FR" sz="1600" dirty="0">
                <a:latin typeface="+mn-lt"/>
                <a:cs typeface="Arial" charset="0"/>
              </a:rPr>
              <a:t> ici la dette est représentée comme une fonction du revenu, le résultat est médiocre car il y a peu de corrélation.</a:t>
            </a:r>
          </a:p>
        </p:txBody>
      </p:sp>
    </p:spTree>
    <p:extLst>
      <p:ext uri="{BB962C8B-B14F-4D97-AF65-F5344CB8AC3E}">
        <p14:creationId xmlns:p14="http://schemas.microsoft.com/office/powerpoint/2010/main" val="5326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Estimation avec machines à noyaux : Réseau de neurones &amp; SVM</a:t>
            </a:r>
          </a:p>
        </p:txBody>
      </p:sp>
      <p:sp>
        <p:nvSpPr>
          <p:cNvPr id="69636" name="Espace réservé du contenu 4"/>
          <p:cNvSpPr>
            <a:spLocks noGrp="1"/>
          </p:cNvSpPr>
          <p:nvPr>
            <p:ph idx="1"/>
          </p:nvPr>
        </p:nvSpPr>
        <p:spPr/>
        <p:txBody>
          <a:bodyPr>
            <a:normAutofit/>
          </a:bodyPr>
          <a:lstStyle/>
          <a:p>
            <a:r>
              <a:rPr lang="fr-FR" sz="1800" dirty="0"/>
              <a:t>La couche d’entrées correspond aux entrées, la couche de sortie(s) au résultat</a:t>
            </a:r>
          </a:p>
          <a:p>
            <a:r>
              <a:rPr lang="fr-FR" sz="1800" dirty="0"/>
              <a:t>Système non-linéaire</a:t>
            </a:r>
          </a:p>
          <a:p>
            <a:r>
              <a:rPr lang="fr-FR" sz="1800" dirty="0"/>
              <a:t>L’apprentissage va ajuster les poids des connexions mais l’architecture et le nombre de neurones dans la couche cachée est un choix arbitraire.</a:t>
            </a:r>
          </a:p>
        </p:txBody>
      </p:sp>
      <p:sp>
        <p:nvSpPr>
          <p:cNvPr id="4" name="Espace réservé du numéro de diapositive 3"/>
          <p:cNvSpPr>
            <a:spLocks noGrp="1"/>
          </p:cNvSpPr>
          <p:nvPr>
            <p:ph type="sldNum" sz="quarter" idx="12"/>
          </p:nvPr>
        </p:nvSpPr>
        <p:spPr/>
        <p:txBody>
          <a:bodyPr/>
          <a:lstStyle/>
          <a:p>
            <a:fld id="{F94D5ADF-678F-4BD8-8480-02799DC384BC}" type="slidenum">
              <a:rPr lang="fr-FR" smtClean="0"/>
              <a:pPr/>
              <a:t>22</a:t>
            </a:fld>
            <a:endParaRPr lang="fr-FR"/>
          </a:p>
        </p:txBody>
      </p:sp>
      <p:grpSp>
        <p:nvGrpSpPr>
          <p:cNvPr id="69637" name="Group 3"/>
          <p:cNvGrpSpPr>
            <a:grpSpLocks/>
          </p:cNvGrpSpPr>
          <p:nvPr/>
        </p:nvGrpSpPr>
        <p:grpSpPr bwMode="auto">
          <a:xfrm>
            <a:off x="1547813" y="3861048"/>
            <a:ext cx="5710936" cy="2811688"/>
            <a:chOff x="320" y="1156"/>
            <a:chExt cx="3816" cy="2126"/>
          </a:xfrm>
        </p:grpSpPr>
        <p:sp>
          <p:nvSpPr>
            <p:cNvPr id="69638" name="Oval 4"/>
            <p:cNvSpPr>
              <a:spLocks noChangeArrowheads="1"/>
            </p:cNvSpPr>
            <p:nvPr/>
          </p:nvSpPr>
          <p:spPr bwMode="auto">
            <a:xfrm>
              <a:off x="772" y="1156"/>
              <a:ext cx="184" cy="184"/>
            </a:xfrm>
            <a:prstGeom prst="ellipse">
              <a:avLst/>
            </a:prstGeom>
            <a:solidFill>
              <a:schemeClr val="accent1"/>
            </a:solidFill>
            <a:ln w="12700">
              <a:solidFill>
                <a:schemeClr val="tx1"/>
              </a:solidFill>
              <a:round/>
              <a:headEnd/>
              <a:tailEnd/>
            </a:ln>
          </p:spPr>
          <p:txBody>
            <a:bodyPr wrap="none" anchor="ctr"/>
            <a:lstStyle/>
            <a:p>
              <a:endParaRPr lang="fr-FR"/>
            </a:p>
          </p:txBody>
        </p:sp>
        <p:sp>
          <p:nvSpPr>
            <p:cNvPr id="69639" name="Oval 5"/>
            <p:cNvSpPr>
              <a:spLocks noChangeArrowheads="1"/>
            </p:cNvSpPr>
            <p:nvPr/>
          </p:nvSpPr>
          <p:spPr bwMode="auto">
            <a:xfrm>
              <a:off x="764" y="1508"/>
              <a:ext cx="184" cy="192"/>
            </a:xfrm>
            <a:prstGeom prst="ellipse">
              <a:avLst/>
            </a:prstGeom>
            <a:solidFill>
              <a:schemeClr val="accent1"/>
            </a:solidFill>
            <a:ln w="12700">
              <a:solidFill>
                <a:schemeClr val="tx1"/>
              </a:solidFill>
              <a:round/>
              <a:headEnd/>
              <a:tailEnd/>
            </a:ln>
          </p:spPr>
          <p:txBody>
            <a:bodyPr wrap="none" anchor="ctr"/>
            <a:lstStyle/>
            <a:p>
              <a:endParaRPr lang="fr-FR"/>
            </a:p>
          </p:txBody>
        </p:sp>
        <p:sp>
          <p:nvSpPr>
            <p:cNvPr id="69640" name="Oval 6"/>
            <p:cNvSpPr>
              <a:spLocks noChangeArrowheads="1"/>
            </p:cNvSpPr>
            <p:nvPr/>
          </p:nvSpPr>
          <p:spPr bwMode="auto">
            <a:xfrm>
              <a:off x="772" y="1876"/>
              <a:ext cx="184" cy="184"/>
            </a:xfrm>
            <a:prstGeom prst="ellipse">
              <a:avLst/>
            </a:prstGeom>
            <a:solidFill>
              <a:schemeClr val="accent1"/>
            </a:solidFill>
            <a:ln w="12700">
              <a:solidFill>
                <a:schemeClr val="tx1"/>
              </a:solidFill>
              <a:round/>
              <a:headEnd/>
              <a:tailEnd/>
            </a:ln>
          </p:spPr>
          <p:txBody>
            <a:bodyPr wrap="none" anchor="ctr"/>
            <a:lstStyle/>
            <a:p>
              <a:endParaRPr lang="fr-FR"/>
            </a:p>
          </p:txBody>
        </p:sp>
        <p:sp>
          <p:nvSpPr>
            <p:cNvPr id="69641" name="Oval 7"/>
            <p:cNvSpPr>
              <a:spLocks noChangeArrowheads="1"/>
            </p:cNvSpPr>
            <p:nvPr/>
          </p:nvSpPr>
          <p:spPr bwMode="auto">
            <a:xfrm>
              <a:off x="764" y="2220"/>
              <a:ext cx="184" cy="184"/>
            </a:xfrm>
            <a:prstGeom prst="ellipse">
              <a:avLst/>
            </a:prstGeom>
            <a:solidFill>
              <a:schemeClr val="accent1"/>
            </a:solidFill>
            <a:ln w="12700">
              <a:solidFill>
                <a:schemeClr val="tx1"/>
              </a:solidFill>
              <a:round/>
              <a:headEnd/>
              <a:tailEnd/>
            </a:ln>
          </p:spPr>
          <p:txBody>
            <a:bodyPr wrap="none" anchor="ctr"/>
            <a:lstStyle/>
            <a:p>
              <a:endParaRPr lang="fr-FR"/>
            </a:p>
          </p:txBody>
        </p:sp>
        <p:sp>
          <p:nvSpPr>
            <p:cNvPr id="69642" name="Oval 8"/>
            <p:cNvSpPr>
              <a:spLocks noChangeArrowheads="1"/>
            </p:cNvSpPr>
            <p:nvPr/>
          </p:nvSpPr>
          <p:spPr bwMode="auto">
            <a:xfrm>
              <a:off x="772" y="2596"/>
              <a:ext cx="184" cy="184"/>
            </a:xfrm>
            <a:prstGeom prst="ellipse">
              <a:avLst/>
            </a:prstGeom>
            <a:solidFill>
              <a:schemeClr val="accent1"/>
            </a:solidFill>
            <a:ln w="12700">
              <a:solidFill>
                <a:schemeClr val="tx1"/>
              </a:solidFill>
              <a:round/>
              <a:headEnd/>
              <a:tailEnd/>
            </a:ln>
          </p:spPr>
          <p:txBody>
            <a:bodyPr wrap="none" anchor="ctr"/>
            <a:lstStyle/>
            <a:p>
              <a:endParaRPr lang="fr-FR"/>
            </a:p>
          </p:txBody>
        </p:sp>
        <p:sp>
          <p:nvSpPr>
            <p:cNvPr id="69643" name="Oval 9"/>
            <p:cNvSpPr>
              <a:spLocks noChangeArrowheads="1"/>
            </p:cNvSpPr>
            <p:nvPr/>
          </p:nvSpPr>
          <p:spPr bwMode="auto">
            <a:xfrm>
              <a:off x="1836" y="1636"/>
              <a:ext cx="184" cy="184"/>
            </a:xfrm>
            <a:prstGeom prst="ellipse">
              <a:avLst/>
            </a:prstGeom>
            <a:solidFill>
              <a:schemeClr val="accent1"/>
            </a:solidFill>
            <a:ln w="12700">
              <a:solidFill>
                <a:schemeClr val="tx1"/>
              </a:solidFill>
              <a:round/>
              <a:headEnd/>
              <a:tailEnd/>
            </a:ln>
          </p:spPr>
          <p:txBody>
            <a:bodyPr wrap="none" anchor="ctr"/>
            <a:lstStyle/>
            <a:p>
              <a:endParaRPr lang="fr-FR"/>
            </a:p>
          </p:txBody>
        </p:sp>
        <p:sp>
          <p:nvSpPr>
            <p:cNvPr id="69644" name="Oval 10"/>
            <p:cNvSpPr>
              <a:spLocks noChangeArrowheads="1"/>
            </p:cNvSpPr>
            <p:nvPr/>
          </p:nvSpPr>
          <p:spPr bwMode="auto">
            <a:xfrm>
              <a:off x="1820" y="2028"/>
              <a:ext cx="184" cy="184"/>
            </a:xfrm>
            <a:prstGeom prst="ellipse">
              <a:avLst/>
            </a:prstGeom>
            <a:solidFill>
              <a:schemeClr val="accent1"/>
            </a:solidFill>
            <a:ln w="12700">
              <a:solidFill>
                <a:schemeClr val="tx1"/>
              </a:solidFill>
              <a:round/>
              <a:headEnd/>
              <a:tailEnd/>
            </a:ln>
          </p:spPr>
          <p:txBody>
            <a:bodyPr wrap="none" anchor="ctr"/>
            <a:lstStyle/>
            <a:p>
              <a:endParaRPr lang="fr-FR"/>
            </a:p>
          </p:txBody>
        </p:sp>
        <p:sp>
          <p:nvSpPr>
            <p:cNvPr id="69645" name="Oval 11"/>
            <p:cNvSpPr>
              <a:spLocks noChangeArrowheads="1"/>
            </p:cNvSpPr>
            <p:nvPr/>
          </p:nvSpPr>
          <p:spPr bwMode="auto">
            <a:xfrm>
              <a:off x="1828" y="2420"/>
              <a:ext cx="184" cy="184"/>
            </a:xfrm>
            <a:prstGeom prst="ellipse">
              <a:avLst/>
            </a:prstGeom>
            <a:solidFill>
              <a:schemeClr val="accent1"/>
            </a:solidFill>
            <a:ln w="12700">
              <a:solidFill>
                <a:schemeClr val="tx1"/>
              </a:solidFill>
              <a:round/>
              <a:headEnd/>
              <a:tailEnd/>
            </a:ln>
          </p:spPr>
          <p:txBody>
            <a:bodyPr wrap="none" anchor="ctr"/>
            <a:lstStyle/>
            <a:p>
              <a:endParaRPr lang="fr-FR"/>
            </a:p>
          </p:txBody>
        </p:sp>
        <p:sp>
          <p:nvSpPr>
            <p:cNvPr id="69646" name="Oval 12"/>
            <p:cNvSpPr>
              <a:spLocks noChangeArrowheads="1"/>
            </p:cNvSpPr>
            <p:nvPr/>
          </p:nvSpPr>
          <p:spPr bwMode="auto">
            <a:xfrm>
              <a:off x="3164" y="1924"/>
              <a:ext cx="184" cy="184"/>
            </a:xfrm>
            <a:prstGeom prst="ellipse">
              <a:avLst/>
            </a:prstGeom>
            <a:solidFill>
              <a:schemeClr val="accent1"/>
            </a:solidFill>
            <a:ln w="12700">
              <a:solidFill>
                <a:schemeClr val="tx1"/>
              </a:solidFill>
              <a:round/>
              <a:headEnd/>
              <a:tailEnd/>
            </a:ln>
          </p:spPr>
          <p:txBody>
            <a:bodyPr wrap="none" anchor="ctr"/>
            <a:lstStyle/>
            <a:p>
              <a:endParaRPr lang="fr-FR"/>
            </a:p>
          </p:txBody>
        </p:sp>
        <p:sp>
          <p:nvSpPr>
            <p:cNvPr id="69647" name="Line 13"/>
            <p:cNvSpPr>
              <a:spLocks noChangeShapeType="1"/>
            </p:cNvSpPr>
            <p:nvPr/>
          </p:nvSpPr>
          <p:spPr bwMode="auto">
            <a:xfrm>
              <a:off x="952" y="1288"/>
              <a:ext cx="888" cy="400"/>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69648" name="Line 14"/>
            <p:cNvSpPr>
              <a:spLocks noChangeShapeType="1"/>
            </p:cNvSpPr>
            <p:nvPr/>
          </p:nvSpPr>
          <p:spPr bwMode="auto">
            <a:xfrm>
              <a:off x="960" y="1624"/>
              <a:ext cx="880" cy="112"/>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69649" name="Line 15"/>
            <p:cNvSpPr>
              <a:spLocks noChangeShapeType="1"/>
            </p:cNvSpPr>
            <p:nvPr/>
          </p:nvSpPr>
          <p:spPr bwMode="auto">
            <a:xfrm>
              <a:off x="968" y="1992"/>
              <a:ext cx="832" cy="112"/>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69650" name="Line 16"/>
            <p:cNvSpPr>
              <a:spLocks noChangeShapeType="1"/>
            </p:cNvSpPr>
            <p:nvPr/>
          </p:nvSpPr>
          <p:spPr bwMode="auto">
            <a:xfrm flipV="1">
              <a:off x="976" y="1768"/>
              <a:ext cx="848" cy="208"/>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69651" name="Line 17"/>
            <p:cNvSpPr>
              <a:spLocks noChangeShapeType="1"/>
            </p:cNvSpPr>
            <p:nvPr/>
          </p:nvSpPr>
          <p:spPr bwMode="auto">
            <a:xfrm flipV="1">
              <a:off x="960" y="1792"/>
              <a:ext cx="880" cy="536"/>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69652" name="Line 18"/>
            <p:cNvSpPr>
              <a:spLocks noChangeShapeType="1"/>
            </p:cNvSpPr>
            <p:nvPr/>
          </p:nvSpPr>
          <p:spPr bwMode="auto">
            <a:xfrm flipV="1">
              <a:off x="968" y="1808"/>
              <a:ext cx="888" cy="864"/>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69653" name="Line 19"/>
            <p:cNvSpPr>
              <a:spLocks noChangeShapeType="1"/>
            </p:cNvSpPr>
            <p:nvPr/>
          </p:nvSpPr>
          <p:spPr bwMode="auto">
            <a:xfrm>
              <a:off x="944" y="1304"/>
              <a:ext cx="856" cy="768"/>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69654" name="Line 20"/>
            <p:cNvSpPr>
              <a:spLocks noChangeShapeType="1"/>
            </p:cNvSpPr>
            <p:nvPr/>
          </p:nvSpPr>
          <p:spPr bwMode="auto">
            <a:xfrm>
              <a:off x="928" y="1696"/>
              <a:ext cx="888" cy="392"/>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69655" name="Line 21"/>
            <p:cNvSpPr>
              <a:spLocks noChangeShapeType="1"/>
            </p:cNvSpPr>
            <p:nvPr/>
          </p:nvSpPr>
          <p:spPr bwMode="auto">
            <a:xfrm flipV="1">
              <a:off x="984" y="2144"/>
              <a:ext cx="808" cy="184"/>
            </a:xfrm>
            <a:prstGeom prst="line">
              <a:avLst/>
            </a:prstGeom>
            <a:noFill/>
            <a:ln w="12700">
              <a:solidFill>
                <a:schemeClr val="tx1"/>
              </a:solidFill>
              <a:round/>
              <a:headEnd type="none" w="sm" len="sm"/>
              <a:tailEnd type="none" w="sm" len="sm"/>
            </a:ln>
          </p:spPr>
          <p:txBody>
            <a:bodyPr wrap="none" anchor="ctr"/>
            <a:lstStyle/>
            <a:p>
              <a:endParaRPr lang="fr-FR"/>
            </a:p>
          </p:txBody>
        </p:sp>
        <p:sp>
          <p:nvSpPr>
            <p:cNvPr id="69656" name="Line 22"/>
            <p:cNvSpPr>
              <a:spLocks noChangeShapeType="1"/>
            </p:cNvSpPr>
            <p:nvPr/>
          </p:nvSpPr>
          <p:spPr bwMode="auto">
            <a:xfrm flipV="1">
              <a:off x="952" y="2176"/>
              <a:ext cx="856" cy="568"/>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69657" name="Line 23"/>
            <p:cNvSpPr>
              <a:spLocks noChangeShapeType="1"/>
            </p:cNvSpPr>
            <p:nvPr/>
          </p:nvSpPr>
          <p:spPr bwMode="auto">
            <a:xfrm>
              <a:off x="912" y="1344"/>
              <a:ext cx="904" cy="1112"/>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69658" name="Line 24"/>
            <p:cNvSpPr>
              <a:spLocks noChangeShapeType="1"/>
            </p:cNvSpPr>
            <p:nvPr/>
          </p:nvSpPr>
          <p:spPr bwMode="auto">
            <a:xfrm>
              <a:off x="960" y="1664"/>
              <a:ext cx="864" cy="824"/>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69659" name="Line 25"/>
            <p:cNvSpPr>
              <a:spLocks noChangeShapeType="1"/>
            </p:cNvSpPr>
            <p:nvPr/>
          </p:nvSpPr>
          <p:spPr bwMode="auto">
            <a:xfrm>
              <a:off x="968" y="2016"/>
              <a:ext cx="832" cy="480"/>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69660" name="Line 26"/>
            <p:cNvSpPr>
              <a:spLocks noChangeShapeType="1"/>
            </p:cNvSpPr>
            <p:nvPr/>
          </p:nvSpPr>
          <p:spPr bwMode="auto">
            <a:xfrm>
              <a:off x="976" y="2328"/>
              <a:ext cx="840" cy="184"/>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69661" name="Line 27"/>
            <p:cNvSpPr>
              <a:spLocks noChangeShapeType="1"/>
            </p:cNvSpPr>
            <p:nvPr/>
          </p:nvSpPr>
          <p:spPr bwMode="auto">
            <a:xfrm flipV="1">
              <a:off x="952" y="2544"/>
              <a:ext cx="840" cy="208"/>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69662" name="Line 28"/>
            <p:cNvSpPr>
              <a:spLocks noChangeShapeType="1"/>
            </p:cNvSpPr>
            <p:nvPr/>
          </p:nvSpPr>
          <p:spPr bwMode="auto">
            <a:xfrm>
              <a:off x="2024" y="1752"/>
              <a:ext cx="1112" cy="240"/>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69663" name="Line 29"/>
            <p:cNvSpPr>
              <a:spLocks noChangeShapeType="1"/>
            </p:cNvSpPr>
            <p:nvPr/>
          </p:nvSpPr>
          <p:spPr bwMode="auto">
            <a:xfrm flipV="1">
              <a:off x="2008" y="2048"/>
              <a:ext cx="1136" cy="80"/>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69664" name="Line 30"/>
            <p:cNvSpPr>
              <a:spLocks noChangeShapeType="1"/>
            </p:cNvSpPr>
            <p:nvPr/>
          </p:nvSpPr>
          <p:spPr bwMode="auto">
            <a:xfrm flipV="1">
              <a:off x="2032" y="2080"/>
              <a:ext cx="1120" cy="424"/>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69665" name="Line 31"/>
            <p:cNvSpPr>
              <a:spLocks noChangeShapeType="1"/>
            </p:cNvSpPr>
            <p:nvPr/>
          </p:nvSpPr>
          <p:spPr bwMode="auto">
            <a:xfrm>
              <a:off x="3376" y="2032"/>
              <a:ext cx="760" cy="0"/>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69666" name="Line 32"/>
            <p:cNvSpPr>
              <a:spLocks noChangeShapeType="1"/>
            </p:cNvSpPr>
            <p:nvPr/>
          </p:nvSpPr>
          <p:spPr bwMode="auto">
            <a:xfrm>
              <a:off x="320" y="1280"/>
              <a:ext cx="416" cy="0"/>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69667" name="Line 33"/>
            <p:cNvSpPr>
              <a:spLocks noChangeShapeType="1"/>
            </p:cNvSpPr>
            <p:nvPr/>
          </p:nvSpPr>
          <p:spPr bwMode="auto">
            <a:xfrm>
              <a:off x="352" y="1616"/>
              <a:ext cx="416" cy="0"/>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69668" name="Line 34"/>
            <p:cNvSpPr>
              <a:spLocks noChangeShapeType="1"/>
            </p:cNvSpPr>
            <p:nvPr/>
          </p:nvSpPr>
          <p:spPr bwMode="auto">
            <a:xfrm>
              <a:off x="360" y="1976"/>
              <a:ext cx="416" cy="0"/>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69669" name="Line 35"/>
            <p:cNvSpPr>
              <a:spLocks noChangeShapeType="1"/>
            </p:cNvSpPr>
            <p:nvPr/>
          </p:nvSpPr>
          <p:spPr bwMode="auto">
            <a:xfrm>
              <a:off x="336" y="2328"/>
              <a:ext cx="416" cy="0"/>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69670" name="Line 36"/>
            <p:cNvSpPr>
              <a:spLocks noChangeShapeType="1"/>
            </p:cNvSpPr>
            <p:nvPr/>
          </p:nvSpPr>
          <p:spPr bwMode="auto">
            <a:xfrm>
              <a:off x="352" y="2712"/>
              <a:ext cx="416" cy="0"/>
            </a:xfrm>
            <a:prstGeom prst="line">
              <a:avLst/>
            </a:prstGeom>
            <a:noFill/>
            <a:ln w="12700">
              <a:solidFill>
                <a:schemeClr val="tx1"/>
              </a:solidFill>
              <a:round/>
              <a:headEnd type="none" w="sm" len="sm"/>
              <a:tailEnd type="stealth" w="med" len="med"/>
            </a:ln>
          </p:spPr>
          <p:txBody>
            <a:bodyPr wrap="none" anchor="ctr"/>
            <a:lstStyle/>
            <a:p>
              <a:endParaRPr lang="fr-FR"/>
            </a:p>
          </p:txBody>
        </p:sp>
        <p:sp>
          <p:nvSpPr>
            <p:cNvPr id="40" name="Rectangle 37"/>
            <p:cNvSpPr>
              <a:spLocks noChangeArrowheads="1"/>
            </p:cNvSpPr>
            <p:nvPr/>
          </p:nvSpPr>
          <p:spPr bwMode="auto">
            <a:xfrm>
              <a:off x="606" y="2886"/>
              <a:ext cx="763" cy="396"/>
            </a:xfrm>
            <a:prstGeom prst="rect">
              <a:avLst/>
            </a:prstGeom>
            <a:noFill/>
            <a:ln w="9525">
              <a:noFill/>
              <a:miter lim="800000"/>
              <a:headEnd/>
              <a:tailEnd/>
            </a:ln>
            <a:effectLst/>
          </p:spPr>
          <p:txBody>
            <a:bodyPr wrap="none" lIns="92075" tIns="46038" rIns="92075" bIns="46038">
              <a:spAutoFit/>
            </a:bodyPr>
            <a:lstStyle/>
            <a:p>
              <a:pPr eaLnBrk="0" hangingPunct="0">
                <a:defRPr/>
              </a:pPr>
              <a:r>
                <a:rPr lang="fr-FR" sz="1400" dirty="0">
                  <a:latin typeface="Arial" charset="0"/>
                  <a:cs typeface="Arial" charset="0"/>
                </a:rPr>
                <a:t>Attributs de </a:t>
              </a:r>
            </a:p>
            <a:p>
              <a:pPr eaLnBrk="0" hangingPunct="0">
                <a:defRPr/>
              </a:pPr>
              <a:r>
                <a:rPr lang="fr-FR" sz="1400" dirty="0">
                  <a:latin typeface="Arial" charset="0"/>
                  <a:cs typeface="Arial" charset="0"/>
                </a:rPr>
                <a:t>description</a:t>
              </a:r>
            </a:p>
          </p:txBody>
        </p:sp>
        <p:sp>
          <p:nvSpPr>
            <p:cNvPr id="41" name="Rectangle 38"/>
            <p:cNvSpPr>
              <a:spLocks noChangeArrowheads="1"/>
            </p:cNvSpPr>
            <p:nvPr/>
          </p:nvSpPr>
          <p:spPr bwMode="auto">
            <a:xfrm>
              <a:off x="3182" y="2246"/>
              <a:ext cx="581" cy="339"/>
            </a:xfrm>
            <a:prstGeom prst="rect">
              <a:avLst/>
            </a:prstGeom>
            <a:noFill/>
            <a:ln w="9525">
              <a:noFill/>
              <a:miter lim="800000"/>
              <a:headEnd/>
              <a:tailEnd/>
            </a:ln>
            <a:effectLst/>
          </p:spPr>
          <p:txBody>
            <a:bodyPr wrap="none" lIns="92075" tIns="46038" rIns="92075" bIns="46038">
              <a:spAutoFit/>
            </a:bodyPr>
            <a:lstStyle/>
            <a:p>
              <a:pPr eaLnBrk="0" hangingPunct="0">
                <a:defRPr/>
              </a:pPr>
              <a:r>
                <a:rPr lang="fr-FR" sz="1400" dirty="0">
                  <a:latin typeface="Arial" charset="0"/>
                  <a:cs typeface="Arial" charset="0"/>
                </a:rPr>
                <a:t>valeur</a:t>
              </a:r>
            </a:p>
            <a:p>
              <a:pPr eaLnBrk="0" hangingPunct="0">
                <a:defRPr/>
              </a:pPr>
              <a:r>
                <a:rPr lang="fr-FR" sz="1400" i="1" dirty="0">
                  <a:latin typeface="Arial" charset="0"/>
                  <a:cs typeface="Arial" charset="0"/>
                </a:rPr>
                <a:t> </a:t>
              </a:r>
              <a:r>
                <a:rPr lang="fr-FR" sz="1400" dirty="0">
                  <a:latin typeface="Arial" charset="0"/>
                  <a:cs typeface="Arial" charset="0"/>
                </a:rPr>
                <a:t>de sortie</a:t>
              </a:r>
            </a:p>
          </p:txBody>
        </p:sp>
      </p:grpSp>
    </p:spTree>
    <p:extLst>
      <p:ext uri="{BB962C8B-B14F-4D97-AF65-F5344CB8AC3E}">
        <p14:creationId xmlns:p14="http://schemas.microsoft.com/office/powerpoint/2010/main" val="166946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fr-FR"/>
              <a:t>Data mining : Recherche de règles</a:t>
            </a:r>
            <a:endParaRPr lang="fr-FR" dirty="0"/>
          </a:p>
        </p:txBody>
      </p:sp>
      <p:sp>
        <p:nvSpPr>
          <p:cNvPr id="70659" name="Rectangle 3"/>
          <p:cNvSpPr>
            <a:spLocks noGrp="1" noChangeArrowheads="1"/>
          </p:cNvSpPr>
          <p:nvPr>
            <p:ph idx="1"/>
          </p:nvPr>
        </p:nvSpPr>
        <p:spPr/>
        <p:txBody>
          <a:bodyPr/>
          <a:lstStyle/>
          <a:p>
            <a:r>
              <a:rPr lang="fr-FR"/>
              <a:t>Règles d’associations : analyse du panier de la ménagère</a:t>
            </a:r>
          </a:p>
          <a:p>
            <a:pPr lvl="1"/>
            <a:r>
              <a:rPr lang="fr-FR"/>
              <a:t>« le jeudi, les clients achètent souvent en même temps des packs de bière et des couches. »</a:t>
            </a:r>
          </a:p>
          <a:p>
            <a:pPr lvl="1"/>
            <a:r>
              <a:rPr lang="fr-CA"/>
              <a:t>Y-a-t-il des liens de causalité entre l’achat d’un produit P et d’un autre produit P’ ?</a:t>
            </a:r>
            <a:endParaRPr lang="fr-FR"/>
          </a:p>
          <a:p>
            <a:endParaRPr lang="fr-FR"/>
          </a:p>
        </p:txBody>
      </p:sp>
      <p:sp>
        <p:nvSpPr>
          <p:cNvPr id="4" name="Espace réservé du numéro de diapositive 5"/>
          <p:cNvSpPr>
            <a:spLocks noGrp="1"/>
          </p:cNvSpPr>
          <p:nvPr>
            <p:ph type="sldNum" sz="quarter" idx="12"/>
          </p:nvPr>
        </p:nvSpPr>
        <p:spPr/>
        <p:txBody>
          <a:bodyPr/>
          <a:lstStyle/>
          <a:p>
            <a:fld id="{EC98A57A-08BD-4F29-8063-C99F48F2D36E}" type="slidenum">
              <a:rPr lang="fr-FR" smtClean="0"/>
              <a:pPr/>
              <a:t>23</a:t>
            </a:fld>
            <a:endParaRPr lang="fr-FR"/>
          </a:p>
        </p:txBody>
      </p:sp>
    </p:spTree>
    <p:extLst>
      <p:ext uri="{BB962C8B-B14F-4D97-AF65-F5344CB8AC3E}">
        <p14:creationId xmlns:p14="http://schemas.microsoft.com/office/powerpoint/2010/main" val="82607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fr-FR" dirty="0"/>
              <a:t>Data </a:t>
            </a:r>
            <a:r>
              <a:rPr lang="fr-FR" dirty="0" err="1"/>
              <a:t>mining</a:t>
            </a:r>
            <a:r>
              <a:rPr lang="fr-FR" dirty="0"/>
              <a:t> : Segmentation / partitionnement (</a:t>
            </a:r>
            <a:r>
              <a:rPr lang="fr-FR" dirty="0" err="1"/>
              <a:t>clustering</a:t>
            </a:r>
            <a:r>
              <a:rPr lang="fr-FR" dirty="0"/>
              <a:t>)</a:t>
            </a:r>
          </a:p>
        </p:txBody>
      </p:sp>
      <p:sp>
        <p:nvSpPr>
          <p:cNvPr id="71683" name="Rectangle 3"/>
          <p:cNvSpPr>
            <a:spLocks noGrp="1" noChangeArrowheads="1"/>
          </p:cNvSpPr>
          <p:nvPr>
            <p:ph idx="1"/>
          </p:nvPr>
        </p:nvSpPr>
        <p:spPr/>
        <p:txBody>
          <a:bodyPr/>
          <a:lstStyle/>
          <a:p>
            <a:r>
              <a:rPr lang="fr-FR"/>
              <a:t>Apprentissage non supervisé : les données ne sont pas classées, on isole des sous-groupes d’enregistrements similaires les uns aux autres (nuées dynamiques ou agrégation)</a:t>
            </a:r>
          </a:p>
          <a:p>
            <a:r>
              <a:rPr lang="fr-FR"/>
              <a:t>Un fois les clusters détectés, on pourra appliquer des techniques de modélisation sur chaque cluster</a:t>
            </a:r>
          </a:p>
        </p:txBody>
      </p:sp>
      <p:sp>
        <p:nvSpPr>
          <p:cNvPr id="4" name="Espace réservé du numéro de diapositive 5"/>
          <p:cNvSpPr>
            <a:spLocks noGrp="1"/>
          </p:cNvSpPr>
          <p:nvPr>
            <p:ph type="sldNum" sz="quarter" idx="12"/>
          </p:nvPr>
        </p:nvSpPr>
        <p:spPr/>
        <p:txBody>
          <a:bodyPr/>
          <a:lstStyle/>
          <a:p>
            <a:fld id="{7CDD0BDB-9CCA-4458-B72C-A093A1D4DF68}" type="slidenum">
              <a:rPr lang="fr-FR" smtClean="0"/>
              <a:pPr/>
              <a:t>24</a:t>
            </a:fld>
            <a:endParaRPr lang="fr-FR"/>
          </a:p>
        </p:txBody>
      </p:sp>
    </p:spTree>
    <p:extLst>
      <p:ext uri="{BB962C8B-B14F-4D97-AF65-F5344CB8AC3E}">
        <p14:creationId xmlns:p14="http://schemas.microsoft.com/office/powerpoint/2010/main" val="123006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9" name="Rectangle 5"/>
          <p:cNvSpPr>
            <a:spLocks noGrp="1" noChangeArrowheads="1"/>
          </p:cNvSpPr>
          <p:nvPr>
            <p:ph type="title"/>
          </p:nvPr>
        </p:nvSpPr>
        <p:spPr>
          <a:xfrm>
            <a:off x="611560" y="381000"/>
            <a:ext cx="7920880" cy="1137557"/>
          </a:xfrm>
        </p:spPr>
        <p:txBody>
          <a:bodyPr/>
          <a:lstStyle/>
          <a:p>
            <a:r>
              <a:rPr lang="fr-FR" dirty="0"/>
              <a:t>Clustering</a:t>
            </a:r>
          </a:p>
        </p:txBody>
      </p:sp>
      <p:sp>
        <p:nvSpPr>
          <p:cNvPr id="29" name="Espace réservé du numéro de diapositive 4"/>
          <p:cNvSpPr>
            <a:spLocks noGrp="1"/>
          </p:cNvSpPr>
          <p:nvPr>
            <p:ph type="sldNum" sz="quarter" idx="12"/>
          </p:nvPr>
        </p:nvSpPr>
        <p:spPr/>
        <p:txBody>
          <a:bodyPr/>
          <a:lstStyle/>
          <a:p>
            <a:fld id="{5951E75E-CBB5-4B80-8995-48FCE8E42560}" type="slidenum">
              <a:rPr lang="fr-FR" smtClean="0"/>
              <a:pPr/>
              <a:t>25</a:t>
            </a:fld>
            <a:endParaRPr lang="fr-FR"/>
          </a:p>
        </p:txBody>
      </p:sp>
      <p:sp>
        <p:nvSpPr>
          <p:cNvPr id="72708" name="Oval 2"/>
          <p:cNvSpPr>
            <a:spLocks noChangeArrowheads="1"/>
          </p:cNvSpPr>
          <p:nvPr/>
        </p:nvSpPr>
        <p:spPr bwMode="auto">
          <a:xfrm>
            <a:off x="920750" y="5249863"/>
            <a:ext cx="2654300" cy="825500"/>
          </a:xfrm>
          <a:prstGeom prst="ellipse">
            <a:avLst/>
          </a:prstGeom>
          <a:solidFill>
            <a:srgbClr val="FF99FF"/>
          </a:solidFill>
          <a:ln w="12700">
            <a:solidFill>
              <a:schemeClr val="tx1"/>
            </a:solidFill>
            <a:round/>
            <a:headEnd/>
            <a:tailEnd/>
          </a:ln>
        </p:spPr>
        <p:txBody>
          <a:bodyPr wrap="none" anchor="ctr"/>
          <a:lstStyle/>
          <a:p>
            <a:endParaRPr lang="fr-FR"/>
          </a:p>
        </p:txBody>
      </p:sp>
      <p:sp>
        <p:nvSpPr>
          <p:cNvPr id="72709" name="Oval 3"/>
          <p:cNvSpPr>
            <a:spLocks noChangeArrowheads="1"/>
          </p:cNvSpPr>
          <p:nvPr/>
        </p:nvSpPr>
        <p:spPr bwMode="auto">
          <a:xfrm>
            <a:off x="1911350" y="4030663"/>
            <a:ext cx="1892300" cy="1206500"/>
          </a:xfrm>
          <a:prstGeom prst="ellipse">
            <a:avLst/>
          </a:prstGeom>
          <a:solidFill>
            <a:schemeClr val="folHlink"/>
          </a:solidFill>
          <a:ln w="12700">
            <a:solidFill>
              <a:schemeClr val="tx1"/>
            </a:solidFill>
            <a:round/>
            <a:headEnd/>
            <a:tailEnd/>
          </a:ln>
        </p:spPr>
        <p:txBody>
          <a:bodyPr wrap="none" anchor="ctr"/>
          <a:lstStyle/>
          <a:p>
            <a:endParaRPr lang="fr-FR"/>
          </a:p>
        </p:txBody>
      </p:sp>
      <p:sp>
        <p:nvSpPr>
          <p:cNvPr id="72710" name="Oval 4"/>
          <p:cNvSpPr>
            <a:spLocks noChangeArrowheads="1"/>
          </p:cNvSpPr>
          <p:nvPr/>
        </p:nvSpPr>
        <p:spPr bwMode="auto">
          <a:xfrm>
            <a:off x="3892550" y="2887663"/>
            <a:ext cx="2501900" cy="2806700"/>
          </a:xfrm>
          <a:prstGeom prst="ellipse">
            <a:avLst/>
          </a:prstGeom>
          <a:solidFill>
            <a:schemeClr val="accent1"/>
          </a:solidFill>
          <a:ln w="12700">
            <a:solidFill>
              <a:schemeClr val="tx1"/>
            </a:solidFill>
            <a:round/>
            <a:headEnd/>
            <a:tailEnd/>
          </a:ln>
        </p:spPr>
        <p:txBody>
          <a:bodyPr wrap="none" anchor="ctr"/>
          <a:lstStyle/>
          <a:p>
            <a:endParaRPr lang="fr-FR"/>
          </a:p>
        </p:txBody>
      </p:sp>
      <p:sp>
        <p:nvSpPr>
          <p:cNvPr id="72711" name="Line 6"/>
          <p:cNvSpPr>
            <a:spLocks noChangeShapeType="1"/>
          </p:cNvSpPr>
          <p:nvPr/>
        </p:nvSpPr>
        <p:spPr bwMode="auto">
          <a:xfrm flipV="1">
            <a:off x="685800" y="2349500"/>
            <a:ext cx="0" cy="4035425"/>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72712" name="Line 7"/>
          <p:cNvSpPr>
            <a:spLocks noChangeShapeType="1"/>
          </p:cNvSpPr>
          <p:nvPr/>
        </p:nvSpPr>
        <p:spPr bwMode="auto">
          <a:xfrm>
            <a:off x="688975" y="6386513"/>
            <a:ext cx="6778625" cy="0"/>
          </a:xfrm>
          <a:prstGeom prst="line">
            <a:avLst/>
          </a:prstGeom>
          <a:noFill/>
          <a:ln w="12700">
            <a:solidFill>
              <a:schemeClr val="tx1"/>
            </a:solidFill>
            <a:round/>
            <a:headEnd type="none" w="sm" len="sm"/>
            <a:tailEnd type="stealth" w="med" len="lg"/>
          </a:ln>
        </p:spPr>
        <p:txBody>
          <a:bodyPr wrap="none" anchor="ctr"/>
          <a:lstStyle/>
          <a:p>
            <a:endParaRPr lang="fr-FR"/>
          </a:p>
        </p:txBody>
      </p:sp>
      <p:sp>
        <p:nvSpPr>
          <p:cNvPr id="72713" name="Rectangle 8"/>
          <p:cNvSpPr>
            <a:spLocks noChangeArrowheads="1"/>
          </p:cNvSpPr>
          <p:nvPr/>
        </p:nvSpPr>
        <p:spPr bwMode="auto">
          <a:xfrm>
            <a:off x="1203325" y="5670550"/>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72714" name="Rectangle 9"/>
          <p:cNvSpPr>
            <a:spLocks noChangeArrowheads="1"/>
          </p:cNvSpPr>
          <p:nvPr/>
        </p:nvSpPr>
        <p:spPr bwMode="auto">
          <a:xfrm>
            <a:off x="4267200" y="3581400"/>
            <a:ext cx="228600" cy="274638"/>
          </a:xfrm>
          <a:prstGeom prst="rect">
            <a:avLst/>
          </a:prstGeom>
          <a:noFill/>
          <a:ln w="9525">
            <a:noFill/>
            <a:miter lim="800000"/>
            <a:headEnd/>
            <a:tailEnd/>
          </a:ln>
        </p:spPr>
        <p:txBody>
          <a:bodyPr lIns="92075" tIns="46038" rIns="92075" bIns="46038">
            <a:spAutoFit/>
          </a:bodyPr>
          <a:lstStyle/>
          <a:p>
            <a:pPr eaLnBrk="0" hangingPunct="0"/>
            <a:r>
              <a:rPr lang="fr-FR" sz="1200">
                <a:latin typeface="Times New Roman" pitchFamily="18" charset="0"/>
              </a:rPr>
              <a:t>x</a:t>
            </a:r>
          </a:p>
        </p:txBody>
      </p:sp>
      <p:sp>
        <p:nvSpPr>
          <p:cNvPr id="72715" name="Rectangle 10"/>
          <p:cNvSpPr>
            <a:spLocks noChangeArrowheads="1"/>
          </p:cNvSpPr>
          <p:nvPr/>
        </p:nvSpPr>
        <p:spPr bwMode="auto">
          <a:xfrm>
            <a:off x="1508125" y="5213350"/>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72716" name="Rectangle 11"/>
          <p:cNvSpPr>
            <a:spLocks noChangeArrowheads="1"/>
          </p:cNvSpPr>
          <p:nvPr/>
        </p:nvSpPr>
        <p:spPr bwMode="auto">
          <a:xfrm>
            <a:off x="2422525" y="4756150"/>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72717" name="Rectangle 12"/>
          <p:cNvSpPr>
            <a:spLocks noChangeArrowheads="1"/>
          </p:cNvSpPr>
          <p:nvPr/>
        </p:nvSpPr>
        <p:spPr bwMode="auto">
          <a:xfrm>
            <a:off x="2193925" y="5365750"/>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72718" name="Rectangle 13"/>
          <p:cNvSpPr>
            <a:spLocks noChangeArrowheads="1"/>
          </p:cNvSpPr>
          <p:nvPr/>
        </p:nvSpPr>
        <p:spPr bwMode="auto">
          <a:xfrm>
            <a:off x="2955925" y="4908550"/>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72719" name="Rectangle 14"/>
          <p:cNvSpPr>
            <a:spLocks noChangeArrowheads="1"/>
          </p:cNvSpPr>
          <p:nvPr/>
        </p:nvSpPr>
        <p:spPr bwMode="auto">
          <a:xfrm>
            <a:off x="3032125" y="3994150"/>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72720" name="Rectangle 15"/>
          <p:cNvSpPr>
            <a:spLocks noChangeArrowheads="1"/>
          </p:cNvSpPr>
          <p:nvPr/>
        </p:nvSpPr>
        <p:spPr bwMode="auto">
          <a:xfrm>
            <a:off x="4860925" y="4603750"/>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72721" name="Rectangle 16"/>
          <p:cNvSpPr>
            <a:spLocks noChangeArrowheads="1"/>
          </p:cNvSpPr>
          <p:nvPr/>
        </p:nvSpPr>
        <p:spPr bwMode="auto">
          <a:xfrm>
            <a:off x="3946525" y="4375150"/>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72722" name="Rectangle 17"/>
          <p:cNvSpPr>
            <a:spLocks noChangeArrowheads="1"/>
          </p:cNvSpPr>
          <p:nvPr/>
        </p:nvSpPr>
        <p:spPr bwMode="auto">
          <a:xfrm>
            <a:off x="4556125" y="4070350"/>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72723" name="Rectangle 18"/>
          <p:cNvSpPr>
            <a:spLocks noChangeArrowheads="1"/>
          </p:cNvSpPr>
          <p:nvPr/>
        </p:nvSpPr>
        <p:spPr bwMode="auto">
          <a:xfrm>
            <a:off x="5013325" y="3536950"/>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72724" name="Rectangle 19"/>
          <p:cNvSpPr>
            <a:spLocks noChangeArrowheads="1"/>
          </p:cNvSpPr>
          <p:nvPr/>
        </p:nvSpPr>
        <p:spPr bwMode="auto">
          <a:xfrm>
            <a:off x="5546725" y="3308350"/>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72725" name="Rectangle 20"/>
          <p:cNvSpPr>
            <a:spLocks noChangeArrowheads="1"/>
          </p:cNvSpPr>
          <p:nvPr/>
        </p:nvSpPr>
        <p:spPr bwMode="auto">
          <a:xfrm>
            <a:off x="5546725" y="4146550"/>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72726" name="Rectangle 21"/>
          <p:cNvSpPr>
            <a:spLocks noChangeArrowheads="1"/>
          </p:cNvSpPr>
          <p:nvPr/>
        </p:nvSpPr>
        <p:spPr bwMode="auto">
          <a:xfrm>
            <a:off x="5394325" y="4832350"/>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72727" name="Rectangle 22"/>
          <p:cNvSpPr>
            <a:spLocks noChangeArrowheads="1"/>
          </p:cNvSpPr>
          <p:nvPr/>
        </p:nvSpPr>
        <p:spPr bwMode="auto">
          <a:xfrm>
            <a:off x="4403725" y="4832350"/>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72728" name="Rectangle 23"/>
          <p:cNvSpPr>
            <a:spLocks noChangeArrowheads="1"/>
          </p:cNvSpPr>
          <p:nvPr/>
        </p:nvSpPr>
        <p:spPr bwMode="auto">
          <a:xfrm>
            <a:off x="3336925" y="5594350"/>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72729" name="Rectangle 24"/>
          <p:cNvSpPr>
            <a:spLocks noChangeArrowheads="1"/>
          </p:cNvSpPr>
          <p:nvPr/>
        </p:nvSpPr>
        <p:spPr bwMode="auto">
          <a:xfrm>
            <a:off x="3489325" y="4832350"/>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72730" name="Rectangle 25"/>
          <p:cNvSpPr>
            <a:spLocks noChangeArrowheads="1"/>
          </p:cNvSpPr>
          <p:nvPr/>
        </p:nvSpPr>
        <p:spPr bwMode="auto">
          <a:xfrm>
            <a:off x="2803525" y="4603750"/>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72731" name="Rectangle 26"/>
          <p:cNvSpPr>
            <a:spLocks noChangeArrowheads="1"/>
          </p:cNvSpPr>
          <p:nvPr/>
        </p:nvSpPr>
        <p:spPr bwMode="auto">
          <a:xfrm>
            <a:off x="7070725" y="6381328"/>
            <a:ext cx="969817" cy="400752"/>
          </a:xfrm>
          <a:prstGeom prst="rect">
            <a:avLst/>
          </a:prstGeom>
          <a:noFill/>
          <a:ln w="9525">
            <a:noFill/>
            <a:miter lim="800000"/>
            <a:headEnd/>
            <a:tailEnd/>
          </a:ln>
        </p:spPr>
        <p:txBody>
          <a:bodyPr wrap="none" lIns="92075" tIns="46038" rIns="92075" bIns="46038">
            <a:spAutoFit/>
          </a:bodyPr>
          <a:lstStyle/>
          <a:p>
            <a:pPr eaLnBrk="0" hangingPunct="0"/>
            <a:r>
              <a:rPr lang="fr-FR" sz="2000" dirty="0">
                <a:latin typeface="Times New Roman" pitchFamily="18" charset="0"/>
              </a:rPr>
              <a:t>Revenu</a:t>
            </a:r>
          </a:p>
        </p:txBody>
      </p:sp>
      <p:sp>
        <p:nvSpPr>
          <p:cNvPr id="72732" name="Rectangle 27"/>
          <p:cNvSpPr>
            <a:spLocks noChangeArrowheads="1"/>
          </p:cNvSpPr>
          <p:nvPr/>
        </p:nvSpPr>
        <p:spPr bwMode="auto">
          <a:xfrm>
            <a:off x="683568" y="2276872"/>
            <a:ext cx="740587" cy="400752"/>
          </a:xfrm>
          <a:prstGeom prst="rect">
            <a:avLst/>
          </a:prstGeom>
          <a:noFill/>
          <a:ln w="9525">
            <a:noFill/>
            <a:miter lim="800000"/>
            <a:headEnd/>
            <a:tailEnd/>
          </a:ln>
        </p:spPr>
        <p:txBody>
          <a:bodyPr wrap="none" lIns="92075" tIns="46038" rIns="92075" bIns="46038">
            <a:spAutoFit/>
          </a:bodyPr>
          <a:lstStyle/>
          <a:p>
            <a:pPr eaLnBrk="0" hangingPunct="0"/>
            <a:r>
              <a:rPr lang="fr-FR" sz="2000" dirty="0">
                <a:latin typeface="Times New Roman" pitchFamily="18" charset="0"/>
              </a:rPr>
              <a:t>Dette</a:t>
            </a:r>
          </a:p>
        </p:txBody>
      </p:sp>
      <p:sp>
        <p:nvSpPr>
          <p:cNvPr id="72733" name="Rectangle 28"/>
          <p:cNvSpPr>
            <a:spLocks noChangeArrowheads="1"/>
          </p:cNvSpPr>
          <p:nvPr/>
        </p:nvSpPr>
        <p:spPr bwMode="auto">
          <a:xfrm>
            <a:off x="1889125" y="4527550"/>
            <a:ext cx="260350" cy="274638"/>
          </a:xfrm>
          <a:prstGeom prst="rect">
            <a:avLst/>
          </a:prstGeom>
          <a:noFill/>
          <a:ln w="9525">
            <a:noFill/>
            <a:miter lim="800000"/>
            <a:headEnd/>
            <a:tailEnd/>
          </a:ln>
        </p:spPr>
        <p:txBody>
          <a:bodyPr wrap="none" lIns="92075" tIns="46038" rIns="92075" bIns="46038">
            <a:spAutoFit/>
          </a:bodyPr>
          <a:lstStyle/>
          <a:p>
            <a:pPr eaLnBrk="0" hangingPunct="0"/>
            <a:r>
              <a:rPr lang="fr-FR" sz="1200">
                <a:latin typeface="Times New Roman" pitchFamily="18" charset="0"/>
              </a:rPr>
              <a:t>x</a:t>
            </a:r>
          </a:p>
        </p:txBody>
      </p:sp>
      <p:sp>
        <p:nvSpPr>
          <p:cNvPr id="30" name="Rectangle 29"/>
          <p:cNvSpPr/>
          <p:nvPr/>
        </p:nvSpPr>
        <p:spPr>
          <a:xfrm>
            <a:off x="1907704" y="1654174"/>
            <a:ext cx="6624736" cy="1015663"/>
          </a:xfrm>
          <a:prstGeom prst="rect">
            <a:avLst/>
          </a:prstGeom>
        </p:spPr>
        <p:txBody>
          <a:bodyPr wrap="square">
            <a:spAutoFit/>
          </a:bodyPr>
          <a:lstStyle/>
          <a:p>
            <a:pPr algn="just">
              <a:defRPr/>
            </a:pPr>
            <a:r>
              <a:rPr lang="fr-FR" sz="2000" b="1" i="1" dirty="0">
                <a:latin typeface="+mn-lt"/>
                <a:cs typeface="Arial" charset="0"/>
              </a:rPr>
              <a:t>Pas d’affectation à une classe connue au départ : on regroupe les individus par leur proximité en classes qui peuvent se recouper.</a:t>
            </a:r>
          </a:p>
        </p:txBody>
      </p:sp>
    </p:spTree>
    <p:extLst>
      <p:ext uri="{BB962C8B-B14F-4D97-AF65-F5344CB8AC3E}">
        <p14:creationId xmlns:p14="http://schemas.microsoft.com/office/powerpoint/2010/main" val="174371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fr-FR"/>
              <a:t>Supervisé vs NON supervisé</a:t>
            </a:r>
            <a:endParaRPr lang="fr-FR" dirty="0"/>
          </a:p>
        </p:txBody>
      </p:sp>
      <p:sp>
        <p:nvSpPr>
          <p:cNvPr id="73731" name="Rectangle 3"/>
          <p:cNvSpPr>
            <a:spLocks noGrp="1" noChangeArrowheads="1"/>
          </p:cNvSpPr>
          <p:nvPr>
            <p:ph idx="1"/>
          </p:nvPr>
        </p:nvSpPr>
        <p:spPr/>
        <p:txBody>
          <a:bodyPr/>
          <a:lstStyle/>
          <a:p>
            <a:r>
              <a:rPr lang="fr-FR" dirty="0"/>
              <a:t>La classification, la régression logistique sont des tâches supervisées</a:t>
            </a:r>
          </a:p>
          <a:p>
            <a:pPr lvl="1"/>
            <a:r>
              <a:rPr lang="fr-FR" dirty="0"/>
              <a:t>Data </a:t>
            </a:r>
            <a:r>
              <a:rPr lang="fr-FR" dirty="0" err="1"/>
              <a:t>mining</a:t>
            </a:r>
            <a:r>
              <a:rPr lang="fr-FR" dirty="0"/>
              <a:t> prédictif (on dispose d’une variable dépendante à prédire ou à estimer notée généralement par Y ).</a:t>
            </a:r>
          </a:p>
          <a:p>
            <a:r>
              <a:rPr lang="fr-FR" dirty="0"/>
              <a:t>Le </a:t>
            </a:r>
            <a:r>
              <a:rPr lang="fr-FR" dirty="0" err="1"/>
              <a:t>clustering</a:t>
            </a:r>
            <a:r>
              <a:rPr lang="fr-FR" dirty="0"/>
              <a:t>, la recherche de règles d’associations sont des tâches non supervisées</a:t>
            </a:r>
          </a:p>
          <a:p>
            <a:pPr lvl="1"/>
            <a:r>
              <a:rPr lang="fr-FR" dirty="0"/>
              <a:t>Data </a:t>
            </a:r>
            <a:r>
              <a:rPr lang="fr-FR" dirty="0" err="1"/>
              <a:t>mining</a:t>
            </a:r>
            <a:r>
              <a:rPr lang="fr-FR" dirty="0"/>
              <a:t> explicatif (on cherche plus à expliquer les relations entre les variables sans disposer d’une variable dépendante).</a:t>
            </a:r>
          </a:p>
        </p:txBody>
      </p:sp>
      <p:sp>
        <p:nvSpPr>
          <p:cNvPr id="4" name="Espace réservé du numéro de diapositive 5"/>
          <p:cNvSpPr>
            <a:spLocks noGrp="1"/>
          </p:cNvSpPr>
          <p:nvPr>
            <p:ph type="sldNum" sz="quarter" idx="12"/>
          </p:nvPr>
        </p:nvSpPr>
        <p:spPr/>
        <p:txBody>
          <a:bodyPr/>
          <a:lstStyle/>
          <a:p>
            <a:fld id="{81E7FDA9-F42E-4322-BCCD-0CAFA1851C46}" type="slidenum">
              <a:rPr lang="fr-FR" smtClean="0"/>
              <a:pPr/>
              <a:t>26</a:t>
            </a:fld>
            <a:endParaRPr lang="fr-FR"/>
          </a:p>
        </p:txBody>
      </p:sp>
    </p:spTree>
    <p:extLst>
      <p:ext uri="{BB962C8B-B14F-4D97-AF65-F5344CB8AC3E}">
        <p14:creationId xmlns:p14="http://schemas.microsoft.com/office/powerpoint/2010/main" val="322215491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fr-FR" dirty="0"/>
              <a:t>Validation dans le cas supervisé</a:t>
            </a:r>
          </a:p>
        </p:txBody>
      </p:sp>
      <p:sp>
        <p:nvSpPr>
          <p:cNvPr id="74755" name="Rectangle 3"/>
          <p:cNvSpPr>
            <a:spLocks noGrp="1" noChangeArrowheads="1"/>
          </p:cNvSpPr>
          <p:nvPr>
            <p:ph idx="1"/>
          </p:nvPr>
        </p:nvSpPr>
        <p:spPr/>
        <p:txBody>
          <a:bodyPr/>
          <a:lstStyle/>
          <a:p>
            <a:r>
              <a:rPr lang="fr-FR" dirty="0"/>
              <a:t>Validation par le test</a:t>
            </a:r>
          </a:p>
          <a:p>
            <a:pPr marL="365760" lvl="1" indent="0">
              <a:buNone/>
            </a:pPr>
            <a:r>
              <a:rPr lang="fr-FR" dirty="0"/>
              <a:t>                                 Ensemble d’apprentissage</a:t>
            </a:r>
          </a:p>
          <a:p>
            <a:pPr marL="365760" lvl="1" indent="0">
              <a:buNone/>
            </a:pPr>
            <a:r>
              <a:rPr lang="fr-FR" dirty="0"/>
              <a:t>  Données</a:t>
            </a:r>
          </a:p>
          <a:p>
            <a:pPr marL="365760" lvl="1" indent="0">
              <a:buNone/>
            </a:pPr>
            <a:r>
              <a:rPr lang="fr-FR" dirty="0"/>
              <a:t>                                 Ensemble de test   </a:t>
            </a:r>
          </a:p>
          <a:p>
            <a:pPr marL="365760" lvl="1" indent="0">
              <a:buNone/>
            </a:pPr>
            <a:r>
              <a:rPr lang="fr-FR" dirty="0"/>
              <a:t>   Construction d’un modèle sur l’ensemble d’apprentissage et test du modèle sur le jeu de test pour lequel les résultats sont connus</a:t>
            </a:r>
          </a:p>
        </p:txBody>
      </p:sp>
      <p:sp>
        <p:nvSpPr>
          <p:cNvPr id="6" name="Espace réservé du numéro de diapositive 5"/>
          <p:cNvSpPr>
            <a:spLocks noGrp="1"/>
          </p:cNvSpPr>
          <p:nvPr>
            <p:ph type="sldNum" sz="quarter" idx="12"/>
          </p:nvPr>
        </p:nvSpPr>
        <p:spPr/>
        <p:txBody>
          <a:bodyPr/>
          <a:lstStyle/>
          <a:p>
            <a:fld id="{8D8140DF-41F6-423E-A537-1C56759E2AB0}" type="slidenum">
              <a:rPr lang="fr-FR" smtClean="0"/>
              <a:pPr/>
              <a:t>27</a:t>
            </a:fld>
            <a:endParaRPr lang="fr-FR"/>
          </a:p>
        </p:txBody>
      </p:sp>
      <p:sp>
        <p:nvSpPr>
          <p:cNvPr id="74757" name="Line 4"/>
          <p:cNvSpPr>
            <a:spLocks noChangeShapeType="1"/>
          </p:cNvSpPr>
          <p:nvPr/>
        </p:nvSpPr>
        <p:spPr bwMode="auto">
          <a:xfrm flipV="1">
            <a:off x="2520777" y="2565400"/>
            <a:ext cx="728835" cy="326081"/>
          </a:xfrm>
          <a:prstGeom prst="line">
            <a:avLst/>
          </a:prstGeom>
          <a:noFill/>
          <a:ln w="9525">
            <a:solidFill>
              <a:schemeClr val="tx1"/>
            </a:solidFill>
            <a:round/>
            <a:headEnd/>
            <a:tailEnd type="triangle" w="med" len="med"/>
          </a:ln>
        </p:spPr>
        <p:txBody>
          <a:bodyPr/>
          <a:lstStyle/>
          <a:p>
            <a:endParaRPr lang="fr-FR"/>
          </a:p>
        </p:txBody>
      </p:sp>
      <p:sp>
        <p:nvSpPr>
          <p:cNvPr id="74758" name="Line 5"/>
          <p:cNvSpPr>
            <a:spLocks noChangeShapeType="1"/>
          </p:cNvSpPr>
          <p:nvPr/>
        </p:nvSpPr>
        <p:spPr bwMode="auto">
          <a:xfrm>
            <a:off x="2570205" y="3113902"/>
            <a:ext cx="706395" cy="315097"/>
          </a:xfrm>
          <a:prstGeom prst="line">
            <a:avLst/>
          </a:prstGeom>
          <a:noFill/>
          <a:ln w="9525">
            <a:solidFill>
              <a:schemeClr val="tx1"/>
            </a:solidFill>
            <a:round/>
            <a:headEnd/>
            <a:tailEnd type="triangle" w="med" len="med"/>
          </a:ln>
        </p:spPr>
        <p:txBody>
          <a:bodyPr/>
          <a:lstStyle/>
          <a:p>
            <a:endParaRPr lang="fr-FR"/>
          </a:p>
        </p:txBody>
      </p:sp>
    </p:spTree>
    <p:extLst>
      <p:ext uri="{BB962C8B-B14F-4D97-AF65-F5344CB8AC3E}">
        <p14:creationId xmlns:p14="http://schemas.microsoft.com/office/powerpoint/2010/main" val="297864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fr-FR" dirty="0"/>
              <a:t>Intégration de la connaissance</a:t>
            </a:r>
          </a:p>
        </p:txBody>
      </p:sp>
      <p:sp>
        <p:nvSpPr>
          <p:cNvPr id="75779" name="Rectangle 3"/>
          <p:cNvSpPr>
            <a:spLocks noGrp="1" noChangeArrowheads="1"/>
          </p:cNvSpPr>
          <p:nvPr>
            <p:ph idx="1"/>
          </p:nvPr>
        </p:nvSpPr>
        <p:spPr/>
        <p:txBody>
          <a:bodyPr/>
          <a:lstStyle/>
          <a:p>
            <a:endParaRPr lang="fr-FR"/>
          </a:p>
          <a:p>
            <a:r>
              <a:rPr lang="fr-FR"/>
              <a:t>Prise de décision grâce aux connaissances extraites</a:t>
            </a:r>
          </a:p>
          <a:p>
            <a:endParaRPr lang="fr-FR"/>
          </a:p>
          <a:p>
            <a:r>
              <a:rPr lang="fr-FR"/>
              <a:t> Les experts métiers sont essentiels pour donner du sens aux informations extraites !</a:t>
            </a:r>
          </a:p>
          <a:p>
            <a:endParaRPr lang="fr-FR" dirty="0"/>
          </a:p>
        </p:txBody>
      </p:sp>
      <p:sp>
        <p:nvSpPr>
          <p:cNvPr id="4" name="Espace réservé du numéro de diapositive 5"/>
          <p:cNvSpPr>
            <a:spLocks noGrp="1"/>
          </p:cNvSpPr>
          <p:nvPr>
            <p:ph type="sldNum" sz="quarter" idx="12"/>
          </p:nvPr>
        </p:nvSpPr>
        <p:spPr/>
        <p:txBody>
          <a:bodyPr/>
          <a:lstStyle/>
          <a:p>
            <a:fld id="{E7340203-12C5-46F4-BA55-994473DBA835}" type="slidenum">
              <a:rPr lang="fr-FR" smtClean="0"/>
              <a:pPr/>
              <a:t>28</a:t>
            </a:fld>
            <a:endParaRPr lang="fr-FR"/>
          </a:p>
        </p:txBody>
      </p:sp>
    </p:spTree>
    <p:extLst>
      <p:ext uri="{BB962C8B-B14F-4D97-AF65-F5344CB8AC3E}">
        <p14:creationId xmlns:p14="http://schemas.microsoft.com/office/powerpoint/2010/main" val="47402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fr-FR"/>
              <a:t>Logiciels de Data Mining</a:t>
            </a:r>
            <a:endParaRPr lang="fr-FR" dirty="0"/>
          </a:p>
        </p:txBody>
      </p:sp>
      <p:sp>
        <p:nvSpPr>
          <p:cNvPr id="79875" name="Rectangle 3"/>
          <p:cNvSpPr>
            <a:spLocks noGrp="1" noChangeArrowheads="1"/>
          </p:cNvSpPr>
          <p:nvPr>
            <p:ph idx="1"/>
          </p:nvPr>
        </p:nvSpPr>
        <p:spPr/>
        <p:txBody>
          <a:bodyPr>
            <a:normAutofit fontScale="85000" lnSpcReduction="20000"/>
          </a:bodyPr>
          <a:lstStyle/>
          <a:p>
            <a:r>
              <a:rPr lang="fr-FR" dirty="0"/>
              <a:t>Commerciaux</a:t>
            </a:r>
          </a:p>
          <a:p>
            <a:pPr lvl="1"/>
            <a:r>
              <a:rPr lang="fr-FR" dirty="0"/>
              <a:t>SAS </a:t>
            </a:r>
            <a:r>
              <a:rPr lang="fr-FR" dirty="0" err="1"/>
              <a:t>Interprise</a:t>
            </a:r>
            <a:r>
              <a:rPr lang="fr-FR" dirty="0"/>
              <a:t> Miner (http://www.sas.com/technologies/analytics/datamining/miner/)</a:t>
            </a:r>
          </a:p>
          <a:p>
            <a:pPr lvl="1"/>
            <a:r>
              <a:rPr lang="fr-FR" dirty="0"/>
              <a:t>SPSS </a:t>
            </a:r>
            <a:r>
              <a:rPr lang="fr-FR" dirty="0" err="1"/>
              <a:t>Clementine</a:t>
            </a:r>
            <a:r>
              <a:rPr lang="fr-FR" dirty="0"/>
              <a:t> (http://www.spss.com/SPSSBI/Clementine/)</a:t>
            </a:r>
          </a:p>
          <a:p>
            <a:pPr lvl="1"/>
            <a:r>
              <a:rPr lang="fr-FR" dirty="0" err="1"/>
              <a:t>Insightful</a:t>
            </a:r>
            <a:r>
              <a:rPr lang="fr-FR" dirty="0"/>
              <a:t> Miner (http://www.insightful.com/products/iminer/)</a:t>
            </a:r>
          </a:p>
          <a:p>
            <a:pPr lvl="1"/>
            <a:r>
              <a:rPr lang="fr-FR" dirty="0"/>
              <a:t>…</a:t>
            </a:r>
          </a:p>
          <a:p>
            <a:r>
              <a:rPr lang="fr-FR" dirty="0"/>
              <a:t>Gratuits</a:t>
            </a:r>
          </a:p>
          <a:p>
            <a:pPr lvl="1"/>
            <a:r>
              <a:rPr lang="fr-FR" dirty="0"/>
              <a:t>TANAGRA (http://eric.univ-lyon2.fr/~ricco/tanagra/)</a:t>
            </a:r>
          </a:p>
          <a:p>
            <a:pPr lvl="1"/>
            <a:r>
              <a:rPr lang="fr-CA" dirty="0"/>
              <a:t>ORANGE (http://www.ailab.si/orange)</a:t>
            </a:r>
          </a:p>
          <a:p>
            <a:pPr lvl="1"/>
            <a:r>
              <a:rPr lang="fr-CA" dirty="0"/>
              <a:t>WEKA (</a:t>
            </a:r>
            <a:r>
              <a:rPr lang="fr-CA" dirty="0">
                <a:hlinkClick r:id="rId3"/>
              </a:rPr>
              <a:t>http://www.cs.waikato.ac.nz/ml/weka/</a:t>
            </a:r>
            <a:r>
              <a:rPr lang="fr-CA" dirty="0"/>
              <a:t>)</a:t>
            </a:r>
          </a:p>
          <a:p>
            <a:pPr lvl="1"/>
            <a:r>
              <a:rPr lang="fr-CA" dirty="0"/>
              <a:t>R (http://</a:t>
            </a:r>
            <a:r>
              <a:rPr lang="fr-FR" dirty="0"/>
              <a:t>www.r-project.org/‎</a:t>
            </a:r>
            <a:r>
              <a:rPr lang="fr-CA" dirty="0"/>
              <a:t>)</a:t>
            </a:r>
          </a:p>
          <a:p>
            <a:pPr lvl="1"/>
            <a:r>
              <a:rPr lang="fr-CA" dirty="0"/>
              <a:t>…</a:t>
            </a:r>
            <a:endParaRPr lang="fr-FR" dirty="0"/>
          </a:p>
        </p:txBody>
      </p:sp>
      <p:sp>
        <p:nvSpPr>
          <p:cNvPr id="4" name="Espace réservé du numéro de diapositive 5"/>
          <p:cNvSpPr>
            <a:spLocks noGrp="1"/>
          </p:cNvSpPr>
          <p:nvPr>
            <p:ph type="sldNum" sz="quarter" idx="12"/>
          </p:nvPr>
        </p:nvSpPr>
        <p:spPr/>
        <p:txBody>
          <a:bodyPr/>
          <a:lstStyle/>
          <a:p>
            <a:fld id="{A9C3D5F3-81B4-4D28-8DD7-961788D53098}" type="slidenum">
              <a:rPr lang="fr-FR" smtClean="0"/>
              <a:pPr/>
              <a:t>29</a:t>
            </a:fld>
            <a:endParaRPr lang="fr-FR"/>
          </a:p>
        </p:txBody>
      </p:sp>
    </p:spTree>
    <p:extLst>
      <p:ext uri="{BB962C8B-B14F-4D97-AF65-F5344CB8AC3E}">
        <p14:creationId xmlns:p14="http://schemas.microsoft.com/office/powerpoint/2010/main" val="400057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9698" name="Rectangle 2"/>
          <p:cNvSpPr>
            <a:spLocks noGrp="1" noChangeArrowheads="1"/>
          </p:cNvSpPr>
          <p:nvPr>
            <p:ph type="title"/>
          </p:nvPr>
        </p:nvSpPr>
        <p:spPr/>
        <p:txBody>
          <a:bodyPr/>
          <a:lstStyle/>
          <a:p>
            <a:r>
              <a:rPr lang="fr-CA"/>
              <a:t>… au Data mining</a:t>
            </a:r>
            <a:endParaRPr lang="fr-FR" dirty="0"/>
          </a:p>
        </p:txBody>
      </p:sp>
      <p:sp>
        <p:nvSpPr>
          <p:cNvPr id="29699" name="Rectangle 3"/>
          <p:cNvSpPr>
            <a:spLocks noGrp="1" noChangeArrowheads="1"/>
          </p:cNvSpPr>
          <p:nvPr>
            <p:ph idx="1"/>
          </p:nvPr>
        </p:nvSpPr>
        <p:spPr/>
        <p:txBody>
          <a:bodyPr/>
          <a:lstStyle/>
          <a:p>
            <a:r>
              <a:rPr lang="fr-CA"/>
              <a:t>Des millions d’individus,</a:t>
            </a:r>
          </a:p>
          <a:p>
            <a:r>
              <a:rPr lang="fr-CA"/>
              <a:t>Des centaines de variables,</a:t>
            </a:r>
          </a:p>
          <a:p>
            <a:r>
              <a:rPr lang="fr-CA"/>
              <a:t>Données recueillies sans étude préalable,</a:t>
            </a:r>
          </a:p>
          <a:p>
            <a:r>
              <a:rPr lang="fr-CA"/>
              <a:t>Nécessité de calculs rapides,</a:t>
            </a:r>
          </a:p>
          <a:p>
            <a:r>
              <a:rPr lang="fr-CA"/>
              <a:t>Pas un échantillon aléatoire.</a:t>
            </a:r>
            <a:endParaRPr lang="fr-FR"/>
          </a:p>
        </p:txBody>
      </p:sp>
      <p:sp>
        <p:nvSpPr>
          <p:cNvPr id="4" name="Espace réservé du numéro de diapositive 5"/>
          <p:cNvSpPr>
            <a:spLocks noGrp="1"/>
          </p:cNvSpPr>
          <p:nvPr>
            <p:ph type="sldNum" sz="quarter" idx="12"/>
          </p:nvPr>
        </p:nvSpPr>
        <p:spPr/>
        <p:txBody>
          <a:bodyPr/>
          <a:lstStyle/>
          <a:p>
            <a:fld id="{BF0C47ED-971A-49F3-9C53-9ED2CD180BDE}" type="slidenum">
              <a:rPr lang="fr-FR" smtClean="0"/>
              <a:pPr/>
              <a:t>3</a:t>
            </a:fld>
            <a:endParaRPr lang="fr-FR"/>
          </a:p>
        </p:txBody>
      </p:sp>
    </p:spTree>
    <p:extLst>
      <p:ext uri="{BB962C8B-B14F-4D97-AF65-F5344CB8AC3E}">
        <p14:creationId xmlns:p14="http://schemas.microsoft.com/office/powerpoint/2010/main" val="284002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p:txBody>
          <a:bodyPr/>
          <a:lstStyle/>
          <a:p>
            <a:br>
              <a:rPr lang="fr-FR" sz="4800" dirty="0"/>
            </a:br>
            <a:r>
              <a:rPr lang="fr-FR" sz="4800" dirty="0"/>
              <a:t>Clustering – K-</a:t>
            </a:r>
            <a:r>
              <a:rPr lang="fr-FR" sz="4800" dirty="0" err="1"/>
              <a:t>means</a:t>
            </a:r>
            <a:endParaRPr lang="fr-FR" sz="4800" dirty="0"/>
          </a:p>
        </p:txBody>
      </p:sp>
      <p:sp>
        <p:nvSpPr>
          <p:cNvPr id="4" name="Espace réservé du numéro de diapositive 3"/>
          <p:cNvSpPr>
            <a:spLocks noGrp="1"/>
          </p:cNvSpPr>
          <p:nvPr>
            <p:ph type="sldNum" sz="quarter" idx="4294967295"/>
          </p:nvPr>
        </p:nvSpPr>
        <p:spPr>
          <a:xfrm>
            <a:off x="8382000" y="6356350"/>
            <a:ext cx="762000" cy="365125"/>
          </a:xfrm>
        </p:spPr>
        <p:txBody>
          <a:bodyPr/>
          <a:lstStyle/>
          <a:p>
            <a:pPr>
              <a:defRPr/>
            </a:pPr>
            <a:fld id="{8FB2EA06-56A6-4591-A2A3-59A9237E4CC8}" type="slidenum">
              <a:rPr lang="fr-FR" smtClean="0"/>
              <a:pPr>
                <a:defRPr/>
              </a:pPr>
              <a:t>30</a:t>
            </a:fld>
            <a:endParaRPr lang="fr-FR"/>
          </a:p>
        </p:txBody>
      </p:sp>
    </p:spTree>
    <p:extLst>
      <p:ext uri="{BB962C8B-B14F-4D97-AF65-F5344CB8AC3E}">
        <p14:creationId xmlns:p14="http://schemas.microsoft.com/office/powerpoint/2010/main" val="121964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re 1"/>
          <p:cNvSpPr>
            <a:spLocks noGrp="1"/>
          </p:cNvSpPr>
          <p:nvPr>
            <p:ph type="title"/>
          </p:nvPr>
        </p:nvSpPr>
        <p:spPr/>
        <p:txBody>
          <a:bodyPr/>
          <a:lstStyle/>
          <a:p>
            <a:r>
              <a:rPr lang="fr-FR" dirty="0"/>
              <a:t>Clustering</a:t>
            </a:r>
          </a:p>
        </p:txBody>
      </p:sp>
      <p:sp>
        <p:nvSpPr>
          <p:cNvPr id="3" name="Espace réservé du contenu 2"/>
          <p:cNvSpPr>
            <a:spLocks noGrp="1"/>
          </p:cNvSpPr>
          <p:nvPr>
            <p:ph idx="1"/>
          </p:nvPr>
        </p:nvSpPr>
        <p:spPr/>
        <p:txBody>
          <a:bodyPr>
            <a:normAutofit lnSpcReduction="10000"/>
          </a:bodyPr>
          <a:lstStyle/>
          <a:p>
            <a:r>
              <a:rPr lang="fr-FR"/>
              <a:t>Principes</a:t>
            </a:r>
          </a:p>
          <a:p>
            <a:pPr lvl="1"/>
            <a:r>
              <a:rPr lang="fr-FR"/>
              <a:t>Contexte non supervisé</a:t>
            </a:r>
          </a:p>
          <a:p>
            <a:pPr lvl="1"/>
            <a:r>
              <a:rPr lang="fr-FR"/>
              <a:t>« Révéler » l’organisation de motifs en groupes cohérents</a:t>
            </a:r>
          </a:p>
          <a:p>
            <a:pPr lvl="1"/>
            <a:r>
              <a:rPr lang="fr-FR"/>
              <a:t>Processus Subjectif</a:t>
            </a:r>
          </a:p>
          <a:p>
            <a:pPr lvl="1"/>
            <a:endParaRPr lang="fr-FR"/>
          </a:p>
          <a:p>
            <a:r>
              <a:rPr lang="fr-FR"/>
              <a:t>Disciplines : Biologie, Zoologie, Psychiatrie, Sociologie, Géologie, Géographie…</a:t>
            </a:r>
          </a:p>
          <a:p>
            <a:pPr lvl="1"/>
            <a:endParaRPr lang="fr-FR"/>
          </a:p>
          <a:p>
            <a:r>
              <a:rPr lang="fr-FR"/>
              <a:t>Synonymes : Apprentissage non supervisé, Taxonomie, Typologie, Partition</a:t>
            </a:r>
            <a:endParaRPr lang="fr-FR" dirty="0"/>
          </a:p>
        </p:txBody>
      </p:sp>
      <p:sp>
        <p:nvSpPr>
          <p:cNvPr id="4" name="Espace réservé du numéro de diapositive 3"/>
          <p:cNvSpPr>
            <a:spLocks noGrp="1"/>
          </p:cNvSpPr>
          <p:nvPr>
            <p:ph type="sldNum" sz="quarter" idx="12"/>
          </p:nvPr>
        </p:nvSpPr>
        <p:spPr/>
        <p:txBody>
          <a:bodyPr/>
          <a:lstStyle/>
          <a:p>
            <a:fld id="{C59D2BBB-EE7C-4CBD-904E-B6102C2B7E87}" type="slidenum">
              <a:rPr lang="fr-FR" smtClean="0"/>
              <a:pPr/>
              <a:t>31</a:t>
            </a:fld>
            <a:endParaRPr lang="fr-FR"/>
          </a:p>
        </p:txBody>
      </p:sp>
    </p:spTree>
    <p:extLst>
      <p:ext uri="{BB962C8B-B14F-4D97-AF65-F5344CB8AC3E}">
        <p14:creationId xmlns:p14="http://schemas.microsoft.com/office/powerpoint/2010/main" val="317693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lstStyle/>
          <a:p>
            <a:r>
              <a:rPr lang="en-US"/>
              <a:t>Qu’est-ce que le clustering ?</a:t>
            </a:r>
          </a:p>
        </p:txBody>
      </p:sp>
      <p:sp>
        <p:nvSpPr>
          <p:cNvPr id="1559555" name="Rectangle 3"/>
          <p:cNvSpPr>
            <a:spLocks noGrp="1" noChangeArrowheads="1"/>
          </p:cNvSpPr>
          <p:nvPr>
            <p:ph type="body" idx="1"/>
          </p:nvPr>
        </p:nvSpPr>
        <p:spPr/>
        <p:txBody>
          <a:bodyPr/>
          <a:lstStyle/>
          <a:p>
            <a:r>
              <a:rPr lang="fr-FR" dirty="0"/>
              <a:t>Groupe ou “Cluster”: un ensemble d’objets ou d’individus</a:t>
            </a:r>
          </a:p>
          <a:p>
            <a:pPr lvl="1"/>
            <a:r>
              <a:rPr lang="fr-FR" dirty="0"/>
              <a:t>Semblables entre eux à l’intérieur d’un groupe</a:t>
            </a:r>
          </a:p>
          <a:p>
            <a:pPr lvl="1"/>
            <a:r>
              <a:rPr lang="fr-FR" dirty="0"/>
              <a:t>Différents d’un groupe à l’autre</a:t>
            </a:r>
          </a:p>
          <a:p>
            <a:r>
              <a:rPr lang="fr-FR" dirty="0"/>
              <a:t>Segmentation  ou “Cluster </a:t>
            </a:r>
            <a:r>
              <a:rPr lang="fr-FR" dirty="0" err="1"/>
              <a:t>analysis</a:t>
            </a:r>
            <a:r>
              <a:rPr lang="fr-FR" dirty="0"/>
              <a:t>”</a:t>
            </a:r>
          </a:p>
          <a:p>
            <a:pPr lvl="1"/>
            <a:r>
              <a:rPr lang="fr-FR" dirty="0"/>
              <a:t>Classement des individus ou objets dans différents groupes ou segments</a:t>
            </a:r>
          </a:p>
          <a:p>
            <a:r>
              <a:rPr lang="fr-FR" dirty="0"/>
              <a:t>Le </a:t>
            </a:r>
            <a:r>
              <a:rPr lang="fr-FR" dirty="0" err="1"/>
              <a:t>clustering</a:t>
            </a:r>
            <a:r>
              <a:rPr lang="fr-FR" dirty="0"/>
              <a:t> est une technique non dirigée </a:t>
            </a:r>
            <a:br>
              <a:rPr lang="fr-FR" dirty="0"/>
            </a:br>
            <a:r>
              <a:rPr lang="fr-FR" dirty="0"/>
              <a:t>(</a:t>
            </a:r>
            <a:r>
              <a:rPr lang="fr-FR" dirty="0" err="1"/>
              <a:t>c-à-d</a:t>
            </a:r>
            <a:r>
              <a:rPr lang="fr-FR" dirty="0"/>
              <a:t>. il n’y a pas de variable “</a:t>
            </a:r>
            <a:r>
              <a:rPr lang="fr-FR" dirty="0" err="1"/>
              <a:t>target</a:t>
            </a:r>
            <a:r>
              <a:rPr lang="fr-FR" dirty="0"/>
              <a:t>”)</a:t>
            </a:r>
          </a:p>
        </p:txBody>
      </p:sp>
      <p:sp>
        <p:nvSpPr>
          <p:cNvPr id="4" name="Espace réservé du numéro de diapositive 5"/>
          <p:cNvSpPr>
            <a:spLocks noGrp="1"/>
          </p:cNvSpPr>
          <p:nvPr>
            <p:ph type="sldNum" sz="quarter" idx="12"/>
          </p:nvPr>
        </p:nvSpPr>
        <p:spPr/>
        <p:txBody>
          <a:bodyPr/>
          <a:lstStyle/>
          <a:p>
            <a:fld id="{A974E084-4302-4FEA-94B8-A5140F024DE5}" type="slidenum">
              <a:rPr lang="fr-FR" smtClean="0"/>
              <a:pPr/>
              <a:t>32</a:t>
            </a:fld>
            <a:endParaRPr lang="fr-FR"/>
          </a:p>
        </p:txBody>
      </p:sp>
    </p:spTree>
    <p:extLst>
      <p:ext uri="{BB962C8B-B14F-4D97-AF65-F5344CB8AC3E}">
        <p14:creationId xmlns:p14="http://schemas.microsoft.com/office/powerpoint/2010/main" val="661534244"/>
      </p:ext>
    </p:extLst>
  </p:cSld>
  <p:clrMapOvr>
    <a:masterClrMapping/>
  </p:clrMapOvr>
  <p:transition>
    <p:strips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p:txBody>
          <a:bodyPr/>
          <a:lstStyle/>
          <a:p>
            <a:r>
              <a:rPr lang="en-US"/>
              <a:t>Quelques applications du clustering</a:t>
            </a:r>
          </a:p>
        </p:txBody>
      </p:sp>
      <p:sp>
        <p:nvSpPr>
          <p:cNvPr id="84996" name="Rectangle 3"/>
          <p:cNvSpPr>
            <a:spLocks noGrp="1" noChangeArrowheads="1"/>
          </p:cNvSpPr>
          <p:nvPr>
            <p:ph type="body" idx="1"/>
          </p:nvPr>
        </p:nvSpPr>
        <p:spPr/>
        <p:txBody>
          <a:bodyPr/>
          <a:lstStyle/>
          <a:p>
            <a:r>
              <a:rPr lang="fr-FR"/>
              <a:t>Reconnaissance de forme non supervisée</a:t>
            </a:r>
          </a:p>
          <a:p>
            <a:r>
              <a:rPr lang="fr-FR"/>
              <a:t>Taxonomie  (biologie, zoologie)</a:t>
            </a:r>
          </a:p>
          <a:p>
            <a:r>
              <a:rPr lang="fr-FR"/>
              <a:t>Segmentation des marchés (marketing)</a:t>
            </a:r>
          </a:p>
          <a:p>
            <a:r>
              <a:rPr lang="fr-FR"/>
              <a:t>Geo-segmentation</a:t>
            </a:r>
          </a:p>
          <a:p>
            <a:r>
              <a:rPr lang="fr-FR"/>
              <a:t>WWW</a:t>
            </a:r>
          </a:p>
          <a:p>
            <a:pPr lvl="1"/>
            <a:r>
              <a:rPr lang="fr-FR"/>
              <a:t>classification des sites</a:t>
            </a:r>
          </a:p>
          <a:p>
            <a:pPr lvl="1"/>
            <a:r>
              <a:rPr lang="fr-FR"/>
              <a:t>classification des “Weblog” pour découvrir des profils d’accès semblables</a:t>
            </a:r>
          </a:p>
        </p:txBody>
      </p:sp>
      <p:sp>
        <p:nvSpPr>
          <p:cNvPr id="4" name="Espace réservé du numéro de diapositive 5"/>
          <p:cNvSpPr>
            <a:spLocks noGrp="1"/>
          </p:cNvSpPr>
          <p:nvPr>
            <p:ph type="sldNum" sz="quarter" idx="12"/>
          </p:nvPr>
        </p:nvSpPr>
        <p:spPr/>
        <p:txBody>
          <a:bodyPr/>
          <a:lstStyle/>
          <a:p>
            <a:fld id="{CCD34BD0-47C4-4EA6-BBDD-4C85B556DD30}" type="slidenum">
              <a:rPr lang="fr-FR" smtClean="0"/>
              <a:pPr/>
              <a:t>33</a:t>
            </a:fld>
            <a:endParaRPr lang="fr-FR"/>
          </a:p>
        </p:txBody>
      </p:sp>
    </p:spTree>
    <p:extLst>
      <p:ext uri="{BB962C8B-B14F-4D97-AF65-F5344CB8AC3E}">
        <p14:creationId xmlns:p14="http://schemas.microsoft.com/office/powerpoint/2010/main" val="72327304"/>
      </p:ext>
    </p:extLst>
  </p:cSld>
  <p:clrMapOvr>
    <a:masterClrMapping/>
  </p:clrMapOvr>
  <p:transition>
    <p:strips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530" name="Rectangle 2"/>
          <p:cNvSpPr>
            <a:spLocks noGrp="1" noChangeArrowheads="1"/>
          </p:cNvSpPr>
          <p:nvPr>
            <p:ph type="title"/>
          </p:nvPr>
        </p:nvSpPr>
        <p:spPr/>
        <p:txBody>
          <a:bodyPr/>
          <a:lstStyle/>
          <a:p>
            <a:r>
              <a:rPr lang="en-US"/>
              <a:t>Comment déterminer une bonne segmentation ?</a:t>
            </a:r>
            <a:endParaRPr lang="en-US" dirty="0"/>
          </a:p>
        </p:txBody>
      </p:sp>
      <p:sp>
        <p:nvSpPr>
          <p:cNvPr id="89092" name="Rectangle 3"/>
          <p:cNvSpPr>
            <a:spLocks noGrp="1" noChangeArrowheads="1"/>
          </p:cNvSpPr>
          <p:nvPr>
            <p:ph type="body" idx="1"/>
          </p:nvPr>
        </p:nvSpPr>
        <p:spPr/>
        <p:txBody>
          <a:bodyPr/>
          <a:lstStyle/>
          <a:p>
            <a:r>
              <a:rPr lang="fr-FR" dirty="0"/>
              <a:t>Un bon algorithme de classification fera en sorte qu’il y aura une :</a:t>
            </a:r>
          </a:p>
          <a:p>
            <a:pPr lvl="1"/>
            <a:r>
              <a:rPr lang="fr-FR" dirty="0"/>
              <a:t>petite variabilité intra-classe (</a:t>
            </a:r>
            <a:r>
              <a:rPr lang="fr-FR" dirty="0" err="1"/>
              <a:t>c-à-d</a:t>
            </a:r>
            <a:r>
              <a:rPr lang="fr-FR" dirty="0"/>
              <a:t> petite distance entre les individus d’un même groupe)</a:t>
            </a:r>
          </a:p>
          <a:p>
            <a:pPr lvl="1"/>
            <a:r>
              <a:rPr lang="fr-FR" dirty="0"/>
              <a:t>grande variabilité </a:t>
            </a:r>
            <a:r>
              <a:rPr lang="fr-FR" dirty="0" err="1"/>
              <a:t>inter-classe</a:t>
            </a:r>
            <a:r>
              <a:rPr lang="fr-FR" dirty="0"/>
              <a:t> (</a:t>
            </a:r>
            <a:r>
              <a:rPr lang="fr-FR" dirty="0" err="1"/>
              <a:t>c-à-d</a:t>
            </a:r>
            <a:r>
              <a:rPr lang="fr-FR" dirty="0"/>
              <a:t> grande distance entre les individus de groupes différents) </a:t>
            </a:r>
          </a:p>
          <a:p>
            <a:r>
              <a:rPr lang="fr-FR" dirty="0"/>
              <a:t>La qualité des résultats de la classification dépendra de la mesure de distance utilisée et de l’algorithme choisi pour l’implanter</a:t>
            </a:r>
          </a:p>
        </p:txBody>
      </p:sp>
      <p:sp>
        <p:nvSpPr>
          <p:cNvPr id="4" name="Espace réservé du numéro de diapositive 5"/>
          <p:cNvSpPr>
            <a:spLocks noGrp="1"/>
          </p:cNvSpPr>
          <p:nvPr>
            <p:ph type="sldNum" sz="quarter" idx="12"/>
          </p:nvPr>
        </p:nvSpPr>
        <p:spPr/>
        <p:txBody>
          <a:bodyPr/>
          <a:lstStyle/>
          <a:p>
            <a:fld id="{98901FC9-8335-46C3-A868-8496CCA3211A}" type="slidenum">
              <a:rPr lang="fr-FR" smtClean="0"/>
              <a:pPr/>
              <a:t>34</a:t>
            </a:fld>
            <a:endParaRPr lang="fr-FR"/>
          </a:p>
        </p:txBody>
      </p:sp>
    </p:spTree>
    <p:extLst>
      <p:ext uri="{BB962C8B-B14F-4D97-AF65-F5344CB8AC3E}">
        <p14:creationId xmlns:p14="http://schemas.microsoft.com/office/powerpoint/2010/main" val="1958549628"/>
      </p:ext>
    </p:extLst>
  </p:cSld>
  <p:clrMapOvr>
    <a:masterClrMapping/>
  </p:clrMapOvr>
  <p:transition>
    <p:strips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Grp="1" noChangeArrowheads="1"/>
          </p:cNvSpPr>
          <p:nvPr>
            <p:ph type="title"/>
          </p:nvPr>
        </p:nvSpPr>
        <p:spPr/>
        <p:txBody>
          <a:bodyPr/>
          <a:lstStyle/>
          <a:p>
            <a:r>
              <a:rPr lang="en-US">
                <a:sym typeface="Helvetica Neue" charset="0"/>
              </a:rPr>
              <a:t> Approches de Clustering</a:t>
            </a:r>
          </a:p>
        </p:txBody>
      </p:sp>
      <p:sp>
        <p:nvSpPr>
          <p:cNvPr id="105476" name="Rectangle 2"/>
          <p:cNvSpPr>
            <a:spLocks noGrp="1" noChangeArrowheads="1"/>
          </p:cNvSpPr>
          <p:nvPr>
            <p:ph type="body" idx="1"/>
          </p:nvPr>
        </p:nvSpPr>
        <p:spPr/>
        <p:txBody>
          <a:bodyPr/>
          <a:lstStyle/>
          <a:p>
            <a:r>
              <a:rPr lang="fr-FR" dirty="0"/>
              <a:t>Algorithmes de partitionnement: construire plusieurs partitions puis les évaluer selon certains critères</a:t>
            </a:r>
          </a:p>
          <a:p>
            <a:endParaRPr lang="fr-FR" dirty="0"/>
          </a:p>
          <a:p>
            <a:r>
              <a:rPr lang="fr-FR" dirty="0"/>
              <a:t>Algorithmes hiérarchiques: créer une décomposition hiérarchique des objets selon certains critères</a:t>
            </a:r>
          </a:p>
          <a:p>
            <a:endParaRPr lang="fr-FR" dirty="0"/>
          </a:p>
          <a:p>
            <a:r>
              <a:rPr lang="fr-FR" dirty="0"/>
              <a:t>Algorithmes basés sur la densité: basés sur des notions de connectivité et de densité</a:t>
            </a:r>
          </a:p>
        </p:txBody>
      </p:sp>
      <p:sp>
        <p:nvSpPr>
          <p:cNvPr id="4" name="Espace réservé du numéro de diapositive 3"/>
          <p:cNvSpPr>
            <a:spLocks noGrp="1"/>
          </p:cNvSpPr>
          <p:nvPr>
            <p:ph type="sldNum" sz="quarter" idx="12"/>
          </p:nvPr>
        </p:nvSpPr>
        <p:spPr/>
        <p:txBody>
          <a:bodyPr/>
          <a:lstStyle/>
          <a:p>
            <a:fld id="{AA1D6B87-C575-453A-8E19-4F82DBB6BE3E}" type="slidenum">
              <a:rPr lang="en-US" smtClean="0"/>
              <a:pPr/>
              <a:t>35</a:t>
            </a:fld>
            <a:endParaRPr lang="en-US"/>
          </a:p>
        </p:txBody>
      </p:sp>
    </p:spTree>
    <p:extLst>
      <p:ext uri="{BB962C8B-B14F-4D97-AF65-F5344CB8AC3E}">
        <p14:creationId xmlns:p14="http://schemas.microsoft.com/office/powerpoint/2010/main" val="1769124113"/>
      </p:ext>
    </p:extLst>
  </p:cSld>
  <p:clrMapOvr>
    <a:masterClrMapping/>
  </p:clrMapOvr>
  <p:transition spd="med">
    <p:cover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Grp="1" noChangeArrowheads="1"/>
          </p:cNvSpPr>
          <p:nvPr>
            <p:ph type="title"/>
          </p:nvPr>
        </p:nvSpPr>
        <p:spPr/>
        <p:txBody>
          <a:bodyPr/>
          <a:lstStyle/>
          <a:p>
            <a:r>
              <a:rPr lang="en-US">
                <a:sym typeface="Helvetica Neue" charset="0"/>
              </a:rPr>
              <a:t>Algorithmes à partionnement</a:t>
            </a:r>
          </a:p>
        </p:txBody>
      </p:sp>
      <p:sp>
        <p:nvSpPr>
          <p:cNvPr id="107524" name="Rectangle 2"/>
          <p:cNvSpPr>
            <a:spLocks noGrp="1" noChangeArrowheads="1"/>
          </p:cNvSpPr>
          <p:nvPr>
            <p:ph type="body" idx="1"/>
          </p:nvPr>
        </p:nvSpPr>
        <p:spPr/>
        <p:txBody>
          <a:bodyPr/>
          <a:lstStyle/>
          <a:p>
            <a:r>
              <a:rPr lang="fr-FR" dirty="0"/>
              <a:t>Construire une partition à k clusters d’une base D de n objets</a:t>
            </a:r>
          </a:p>
          <a:p>
            <a:r>
              <a:rPr lang="fr-FR" dirty="0"/>
              <a:t>Les k clusters doivent  optimiser le critère choisi</a:t>
            </a:r>
          </a:p>
          <a:p>
            <a:pPr lvl="1"/>
            <a:r>
              <a:rPr lang="fr-FR" dirty="0"/>
              <a:t>Global optimal: considérer toutes les k-partitions</a:t>
            </a:r>
          </a:p>
          <a:p>
            <a:pPr lvl="1"/>
            <a:r>
              <a:rPr lang="fr-FR" dirty="0" err="1"/>
              <a:t>Heuristic</a:t>
            </a:r>
            <a:r>
              <a:rPr lang="fr-FR" dirty="0"/>
              <a:t> </a:t>
            </a:r>
            <a:r>
              <a:rPr lang="fr-FR" dirty="0" err="1"/>
              <a:t>methods</a:t>
            </a:r>
            <a:r>
              <a:rPr lang="fr-FR" dirty="0"/>
              <a:t>: algorithmes k-</a:t>
            </a:r>
            <a:r>
              <a:rPr lang="fr-FR" dirty="0" err="1"/>
              <a:t>means</a:t>
            </a:r>
            <a:r>
              <a:rPr lang="fr-FR" dirty="0"/>
              <a:t> et k-</a:t>
            </a:r>
            <a:r>
              <a:rPr lang="fr-FR" dirty="0" err="1"/>
              <a:t>medoids</a:t>
            </a:r>
            <a:endParaRPr lang="fr-FR" dirty="0"/>
          </a:p>
          <a:p>
            <a:pPr lvl="1"/>
            <a:r>
              <a:rPr lang="fr-FR" dirty="0"/>
              <a:t>k-</a:t>
            </a:r>
            <a:r>
              <a:rPr lang="fr-FR" dirty="0" err="1"/>
              <a:t>means</a:t>
            </a:r>
            <a:r>
              <a:rPr lang="fr-FR" dirty="0"/>
              <a:t> (MacQueen’67) : chaque cluster est représenté par son centre</a:t>
            </a:r>
          </a:p>
          <a:p>
            <a:pPr lvl="1"/>
            <a:r>
              <a:rPr lang="fr-FR" dirty="0"/>
              <a:t>k-</a:t>
            </a:r>
            <a:r>
              <a:rPr lang="fr-FR" dirty="0" err="1"/>
              <a:t>medoids</a:t>
            </a:r>
            <a:r>
              <a:rPr lang="fr-FR" dirty="0"/>
              <a:t> or PAM (Partition </a:t>
            </a:r>
            <a:r>
              <a:rPr lang="fr-FR" dirty="0" err="1"/>
              <a:t>Around</a:t>
            </a:r>
            <a:r>
              <a:rPr lang="fr-FR" dirty="0"/>
              <a:t> </a:t>
            </a:r>
            <a:r>
              <a:rPr lang="fr-FR" dirty="0" err="1"/>
              <a:t>Medoids</a:t>
            </a:r>
            <a:r>
              <a:rPr lang="fr-FR" dirty="0"/>
              <a:t>) (Kaufman &amp; Rousseeuw’87) : chaque cluster est représenté par un de ses objets</a:t>
            </a:r>
          </a:p>
        </p:txBody>
      </p:sp>
      <p:sp>
        <p:nvSpPr>
          <p:cNvPr id="4" name="Espace réservé du numéro de diapositive 3"/>
          <p:cNvSpPr>
            <a:spLocks noGrp="1"/>
          </p:cNvSpPr>
          <p:nvPr>
            <p:ph type="sldNum" sz="quarter" idx="12"/>
          </p:nvPr>
        </p:nvSpPr>
        <p:spPr/>
        <p:txBody>
          <a:bodyPr/>
          <a:lstStyle/>
          <a:p>
            <a:fld id="{415698A0-765B-47C1-A7CD-7AC500F86B94}" type="slidenum">
              <a:rPr lang="en-US" smtClean="0"/>
              <a:pPr/>
              <a:t>36</a:t>
            </a:fld>
            <a:endParaRPr lang="en-US"/>
          </a:p>
        </p:txBody>
      </p:sp>
    </p:spTree>
    <p:extLst>
      <p:ext uri="{BB962C8B-B14F-4D97-AF65-F5344CB8AC3E}">
        <p14:creationId xmlns:p14="http://schemas.microsoft.com/office/powerpoint/2010/main" val="187037081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65"/>
          <p:cNvSpPr>
            <a:spLocks noGrp="1" noChangeArrowheads="1"/>
          </p:cNvSpPr>
          <p:nvPr>
            <p:ph type="title"/>
          </p:nvPr>
        </p:nvSpPr>
        <p:spPr/>
        <p:txBody>
          <a:bodyPr/>
          <a:lstStyle/>
          <a:p>
            <a:r>
              <a:rPr lang="fr-FR" dirty="0"/>
              <a:t>K-</a:t>
            </a:r>
            <a:r>
              <a:rPr lang="fr-FR" dirty="0" err="1"/>
              <a:t>Means</a:t>
            </a:r>
            <a:endParaRPr lang="fr-FR" dirty="0"/>
          </a:p>
        </p:txBody>
      </p:sp>
      <p:sp>
        <p:nvSpPr>
          <p:cNvPr id="144387" name="Rectangle 1066"/>
          <p:cNvSpPr>
            <a:spLocks noGrp="1" noChangeArrowheads="1"/>
          </p:cNvSpPr>
          <p:nvPr>
            <p:ph type="body" idx="1"/>
          </p:nvPr>
        </p:nvSpPr>
        <p:spPr/>
        <p:txBody>
          <a:bodyPr/>
          <a:lstStyle/>
          <a:p>
            <a:r>
              <a:rPr lang="fr-FR"/>
              <a:t>Méthode des  K-moyennes (MacQueen’67)</a:t>
            </a:r>
          </a:p>
          <a:p>
            <a:pPr lvl="1"/>
            <a:r>
              <a:rPr lang="fr-FR"/>
              <a:t>choisir K éléments initiaux "centres" des K groupes</a:t>
            </a:r>
          </a:p>
          <a:p>
            <a:pPr lvl="1"/>
            <a:r>
              <a:rPr lang="fr-FR"/>
              <a:t>placer les objets dans le groupe de centre le plus proche</a:t>
            </a:r>
          </a:p>
          <a:p>
            <a:pPr lvl="1"/>
            <a:r>
              <a:rPr lang="fr-FR"/>
              <a:t>recalculer le centre de gravité de chaque groupe</a:t>
            </a:r>
          </a:p>
          <a:p>
            <a:pPr lvl="1"/>
            <a:r>
              <a:rPr lang="fr-FR"/>
              <a:t>itérer l'algorithme jusqu'à ce que les objets ne changent plus de groupe</a:t>
            </a:r>
          </a:p>
          <a:p>
            <a:r>
              <a:rPr lang="fr-FR"/>
              <a:t>Encore appelée méthode des centres mobiles</a:t>
            </a:r>
          </a:p>
          <a:p>
            <a:endParaRPr lang="fr-FR"/>
          </a:p>
        </p:txBody>
      </p:sp>
    </p:spTree>
    <p:extLst>
      <p:ext uri="{BB962C8B-B14F-4D97-AF65-F5344CB8AC3E}">
        <p14:creationId xmlns:p14="http://schemas.microsoft.com/office/powerpoint/2010/main" val="349681722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ChangeArrowheads="1"/>
          </p:cNvSpPr>
          <p:nvPr/>
        </p:nvSpPr>
        <p:spPr bwMode="auto">
          <a:xfrm>
            <a:off x="457200" y="1219200"/>
            <a:ext cx="8077200" cy="5257800"/>
          </a:xfrm>
          <a:prstGeom prst="rect">
            <a:avLst/>
          </a:prstGeom>
          <a:noFill/>
          <a:ln w="9525">
            <a:noFill/>
            <a:miter lim="800000"/>
            <a:headEnd/>
            <a:tailEnd/>
          </a:ln>
        </p:spPr>
        <p:txBody>
          <a:bodyPr/>
          <a:lstStyle/>
          <a:p>
            <a:pPr eaLnBrk="0" hangingPunct="0"/>
            <a:endParaRPr lang="fr-FR"/>
          </a:p>
        </p:txBody>
      </p:sp>
      <p:sp>
        <p:nvSpPr>
          <p:cNvPr id="145411" name="Rectangle 4"/>
          <p:cNvSpPr>
            <a:spLocks noChangeArrowheads="1"/>
          </p:cNvSpPr>
          <p:nvPr/>
        </p:nvSpPr>
        <p:spPr bwMode="auto">
          <a:xfrm>
            <a:off x="3036888" y="5130800"/>
            <a:ext cx="184150" cy="457200"/>
          </a:xfrm>
          <a:prstGeom prst="rect">
            <a:avLst/>
          </a:prstGeom>
          <a:noFill/>
          <a:ln w="12700">
            <a:noFill/>
            <a:miter lim="800000"/>
            <a:headEnd/>
            <a:tailEnd/>
          </a:ln>
        </p:spPr>
        <p:txBody>
          <a:bodyPr wrap="none">
            <a:spAutoFit/>
          </a:bodyPr>
          <a:lstStyle/>
          <a:p>
            <a:pPr eaLnBrk="0" hangingPunct="0"/>
            <a:endParaRPr lang="fr-FR"/>
          </a:p>
        </p:txBody>
      </p:sp>
      <p:sp>
        <p:nvSpPr>
          <p:cNvPr id="145412" name="Rectangle 10"/>
          <p:cNvSpPr>
            <a:spLocks noGrp="1" noChangeArrowheads="1"/>
          </p:cNvSpPr>
          <p:nvPr>
            <p:ph type="title"/>
          </p:nvPr>
        </p:nvSpPr>
        <p:spPr/>
        <p:txBody>
          <a:bodyPr/>
          <a:lstStyle/>
          <a:p>
            <a:r>
              <a:rPr lang="fr-FR"/>
              <a:t>Algorithme</a:t>
            </a:r>
          </a:p>
        </p:txBody>
      </p:sp>
      <p:sp>
        <p:nvSpPr>
          <p:cNvPr id="145413" name="Rectangle 11"/>
          <p:cNvSpPr>
            <a:spLocks noGrp="1" noChangeArrowheads="1"/>
          </p:cNvSpPr>
          <p:nvPr>
            <p:ph type="body" idx="1"/>
          </p:nvPr>
        </p:nvSpPr>
        <p:spPr/>
        <p:txBody>
          <a:bodyPr>
            <a:normAutofit fontScale="92500" lnSpcReduction="10000"/>
          </a:bodyPr>
          <a:lstStyle/>
          <a:p>
            <a:r>
              <a:rPr lang="fr-FR"/>
              <a:t>Étapes:</a:t>
            </a:r>
          </a:p>
          <a:p>
            <a:pPr lvl="1"/>
            <a:r>
              <a:rPr lang="fr-FR"/>
              <a:t>fixer le nombre de clusters: k</a:t>
            </a:r>
          </a:p>
          <a:p>
            <a:pPr lvl="1"/>
            <a:r>
              <a:rPr lang="fr-FR"/>
              <a:t>choisir aléatoirement k tuples comme graines (centres)</a:t>
            </a:r>
          </a:p>
          <a:p>
            <a:pPr lvl="1"/>
            <a:r>
              <a:rPr lang="fr-FR"/>
              <a:t>assigner chaque tuple à la graine la plus proche</a:t>
            </a:r>
          </a:p>
          <a:p>
            <a:pPr lvl="1"/>
            <a:r>
              <a:rPr lang="fr-FR"/>
              <a:t>recalculer les k graines</a:t>
            </a:r>
          </a:p>
          <a:p>
            <a:pPr lvl="1"/>
            <a:r>
              <a:rPr lang="fr-FR"/>
              <a:t>tant que des tuples ont été changés</a:t>
            </a:r>
          </a:p>
          <a:p>
            <a:pPr lvl="2"/>
            <a:r>
              <a:rPr lang="fr-FR"/>
              <a:t>réassigner les tuples</a:t>
            </a:r>
          </a:p>
          <a:p>
            <a:pPr lvl="2"/>
            <a:r>
              <a:rPr lang="fr-FR"/>
              <a:t>recalculer les k graines</a:t>
            </a:r>
          </a:p>
          <a:p>
            <a:endParaRPr lang="fr-FR"/>
          </a:p>
          <a:p>
            <a:r>
              <a:rPr lang="fr-FR"/>
              <a:t>C'est l'Algorithme le plus utilisé</a:t>
            </a:r>
          </a:p>
        </p:txBody>
      </p:sp>
    </p:spTree>
    <p:extLst>
      <p:ext uri="{BB962C8B-B14F-4D97-AF65-F5344CB8AC3E}">
        <p14:creationId xmlns:p14="http://schemas.microsoft.com/office/powerpoint/2010/main" val="198808759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082675" y="2162175"/>
            <a:ext cx="2068513" cy="2035175"/>
            <a:chOff x="1082675" y="2162175"/>
            <a:chExt cx="2068513" cy="2035175"/>
          </a:xfrm>
        </p:grpSpPr>
        <p:sp>
          <p:nvSpPr>
            <p:cNvPr id="146434" name="Line 4"/>
            <p:cNvSpPr>
              <a:spLocks noChangeShapeType="1"/>
            </p:cNvSpPr>
            <p:nvPr/>
          </p:nvSpPr>
          <p:spPr bwMode="auto">
            <a:xfrm>
              <a:off x="1158875" y="2162175"/>
              <a:ext cx="0" cy="1470025"/>
            </a:xfrm>
            <a:prstGeom prst="line">
              <a:avLst/>
            </a:prstGeom>
            <a:noFill/>
            <a:ln w="9525">
              <a:solidFill>
                <a:schemeClr val="tx1"/>
              </a:solidFill>
              <a:round/>
              <a:headEnd type="triangle" w="med" len="lg"/>
              <a:tailEnd/>
            </a:ln>
          </p:spPr>
          <p:txBody>
            <a:bodyPr wrap="none" anchor="ctr"/>
            <a:lstStyle/>
            <a:p>
              <a:endParaRPr lang="en-US"/>
            </a:p>
          </p:txBody>
        </p:sp>
        <p:sp>
          <p:nvSpPr>
            <p:cNvPr id="146435" name="Line 5"/>
            <p:cNvSpPr>
              <a:spLocks noChangeShapeType="1"/>
            </p:cNvSpPr>
            <p:nvPr/>
          </p:nvSpPr>
          <p:spPr bwMode="auto">
            <a:xfrm>
              <a:off x="1158875" y="3632200"/>
              <a:ext cx="1992313" cy="0"/>
            </a:xfrm>
            <a:prstGeom prst="line">
              <a:avLst/>
            </a:prstGeom>
            <a:noFill/>
            <a:ln w="9525">
              <a:solidFill>
                <a:schemeClr val="tx1"/>
              </a:solidFill>
              <a:round/>
              <a:headEnd/>
              <a:tailEnd type="triangle" w="med" len="lg"/>
            </a:ln>
          </p:spPr>
          <p:txBody>
            <a:bodyPr wrap="none" anchor="ctr"/>
            <a:lstStyle/>
            <a:p>
              <a:endParaRPr lang="en-US"/>
            </a:p>
          </p:txBody>
        </p:sp>
        <p:sp>
          <p:nvSpPr>
            <p:cNvPr id="146436" name="Oval 6"/>
            <p:cNvSpPr>
              <a:spLocks noChangeArrowheads="1"/>
            </p:cNvSpPr>
            <p:nvPr/>
          </p:nvSpPr>
          <p:spPr bwMode="auto">
            <a:xfrm>
              <a:off x="1312863" y="3313113"/>
              <a:ext cx="150812" cy="125412"/>
            </a:xfrm>
            <a:prstGeom prst="ellipse">
              <a:avLst/>
            </a:prstGeom>
            <a:noFill/>
            <a:ln w="9525">
              <a:solidFill>
                <a:schemeClr val="tx1"/>
              </a:solidFill>
              <a:round/>
              <a:headEnd/>
              <a:tailEnd/>
            </a:ln>
          </p:spPr>
          <p:txBody>
            <a:bodyPr wrap="none" anchor="ctr"/>
            <a:lstStyle/>
            <a:p>
              <a:endParaRPr lang="fr-FR"/>
            </a:p>
          </p:txBody>
        </p:sp>
        <p:sp>
          <p:nvSpPr>
            <p:cNvPr id="146437" name="Oval 7"/>
            <p:cNvSpPr>
              <a:spLocks noChangeArrowheads="1"/>
            </p:cNvSpPr>
            <p:nvPr/>
          </p:nvSpPr>
          <p:spPr bwMode="auto">
            <a:xfrm>
              <a:off x="1771650" y="2992438"/>
              <a:ext cx="152400" cy="127000"/>
            </a:xfrm>
            <a:prstGeom prst="ellipse">
              <a:avLst/>
            </a:prstGeom>
            <a:noFill/>
            <a:ln w="9525">
              <a:solidFill>
                <a:schemeClr val="tx1"/>
              </a:solidFill>
              <a:round/>
              <a:headEnd/>
              <a:tailEnd/>
            </a:ln>
          </p:spPr>
          <p:txBody>
            <a:bodyPr wrap="none" anchor="ctr"/>
            <a:lstStyle/>
            <a:p>
              <a:endParaRPr lang="fr-FR"/>
            </a:p>
          </p:txBody>
        </p:sp>
        <p:sp>
          <p:nvSpPr>
            <p:cNvPr id="146438" name="Oval 8"/>
            <p:cNvSpPr>
              <a:spLocks noChangeArrowheads="1"/>
            </p:cNvSpPr>
            <p:nvPr/>
          </p:nvSpPr>
          <p:spPr bwMode="auto">
            <a:xfrm>
              <a:off x="1465263" y="2290763"/>
              <a:ext cx="152400" cy="125412"/>
            </a:xfrm>
            <a:prstGeom prst="ellipse">
              <a:avLst/>
            </a:prstGeom>
            <a:noFill/>
            <a:ln w="9525">
              <a:solidFill>
                <a:schemeClr val="tx1"/>
              </a:solidFill>
              <a:round/>
              <a:headEnd/>
              <a:tailEnd/>
            </a:ln>
          </p:spPr>
          <p:txBody>
            <a:bodyPr wrap="none" anchor="ctr"/>
            <a:lstStyle/>
            <a:p>
              <a:endParaRPr lang="fr-FR"/>
            </a:p>
          </p:txBody>
        </p:sp>
        <p:sp>
          <p:nvSpPr>
            <p:cNvPr id="146439" name="Oval 9"/>
            <p:cNvSpPr>
              <a:spLocks noChangeArrowheads="1"/>
            </p:cNvSpPr>
            <p:nvPr/>
          </p:nvSpPr>
          <p:spPr bwMode="auto">
            <a:xfrm>
              <a:off x="2157413" y="2481263"/>
              <a:ext cx="150812" cy="127000"/>
            </a:xfrm>
            <a:prstGeom prst="ellipse">
              <a:avLst/>
            </a:prstGeom>
            <a:solidFill>
              <a:srgbClr val="CCCCFF"/>
            </a:solidFill>
            <a:ln w="9525">
              <a:solidFill>
                <a:schemeClr val="tx1"/>
              </a:solidFill>
              <a:round/>
              <a:headEnd/>
              <a:tailEnd/>
            </a:ln>
          </p:spPr>
          <p:txBody>
            <a:bodyPr wrap="none" anchor="ctr"/>
            <a:lstStyle/>
            <a:p>
              <a:endParaRPr lang="fr-FR"/>
            </a:p>
          </p:txBody>
        </p:sp>
        <p:sp>
          <p:nvSpPr>
            <p:cNvPr id="146440" name="Oval 10"/>
            <p:cNvSpPr>
              <a:spLocks noChangeArrowheads="1"/>
            </p:cNvSpPr>
            <p:nvPr/>
          </p:nvSpPr>
          <p:spPr bwMode="auto">
            <a:xfrm>
              <a:off x="2443163" y="3011488"/>
              <a:ext cx="152400" cy="127000"/>
            </a:xfrm>
            <a:prstGeom prst="ellipse">
              <a:avLst/>
            </a:prstGeom>
            <a:noFill/>
            <a:ln w="9525">
              <a:solidFill>
                <a:schemeClr val="tx1"/>
              </a:solidFill>
              <a:round/>
              <a:headEnd/>
              <a:tailEnd/>
            </a:ln>
          </p:spPr>
          <p:txBody>
            <a:bodyPr wrap="none" anchor="ctr"/>
            <a:lstStyle/>
            <a:p>
              <a:endParaRPr lang="fr-FR"/>
            </a:p>
          </p:txBody>
        </p:sp>
        <p:sp>
          <p:nvSpPr>
            <p:cNvPr id="146441" name="Oval 11"/>
            <p:cNvSpPr>
              <a:spLocks noChangeArrowheads="1"/>
            </p:cNvSpPr>
            <p:nvPr/>
          </p:nvSpPr>
          <p:spPr bwMode="auto">
            <a:xfrm>
              <a:off x="2768600" y="2673350"/>
              <a:ext cx="150813" cy="127000"/>
            </a:xfrm>
            <a:prstGeom prst="ellipse">
              <a:avLst/>
            </a:prstGeom>
            <a:noFill/>
            <a:ln w="9525">
              <a:solidFill>
                <a:schemeClr val="tx1"/>
              </a:solidFill>
              <a:round/>
              <a:headEnd/>
              <a:tailEnd/>
            </a:ln>
          </p:spPr>
          <p:txBody>
            <a:bodyPr wrap="none" anchor="ctr"/>
            <a:lstStyle/>
            <a:p>
              <a:endParaRPr lang="fr-FR"/>
            </a:p>
          </p:txBody>
        </p:sp>
        <p:sp>
          <p:nvSpPr>
            <p:cNvPr id="146442" name="Oval 12"/>
            <p:cNvSpPr>
              <a:spLocks noChangeArrowheads="1"/>
            </p:cNvSpPr>
            <p:nvPr/>
          </p:nvSpPr>
          <p:spPr bwMode="auto">
            <a:xfrm>
              <a:off x="1695450" y="2609850"/>
              <a:ext cx="150813" cy="127000"/>
            </a:xfrm>
            <a:prstGeom prst="ellipse">
              <a:avLst/>
            </a:prstGeom>
            <a:noFill/>
            <a:ln w="9525">
              <a:solidFill>
                <a:schemeClr val="tx1"/>
              </a:solidFill>
              <a:round/>
              <a:headEnd/>
              <a:tailEnd/>
            </a:ln>
          </p:spPr>
          <p:txBody>
            <a:bodyPr wrap="none" anchor="ctr"/>
            <a:lstStyle/>
            <a:p>
              <a:endParaRPr lang="fr-FR"/>
            </a:p>
          </p:txBody>
        </p:sp>
        <p:sp>
          <p:nvSpPr>
            <p:cNvPr id="146443" name="Oval 13"/>
            <p:cNvSpPr>
              <a:spLocks noChangeArrowheads="1"/>
            </p:cNvSpPr>
            <p:nvPr/>
          </p:nvSpPr>
          <p:spPr bwMode="auto">
            <a:xfrm>
              <a:off x="1389063" y="3121025"/>
              <a:ext cx="150812" cy="127000"/>
            </a:xfrm>
            <a:prstGeom prst="ellipse">
              <a:avLst/>
            </a:prstGeom>
            <a:solidFill>
              <a:srgbClr val="0000FF"/>
            </a:solidFill>
            <a:ln w="9525">
              <a:solidFill>
                <a:schemeClr val="tx1"/>
              </a:solidFill>
              <a:round/>
              <a:headEnd/>
              <a:tailEnd/>
            </a:ln>
          </p:spPr>
          <p:txBody>
            <a:bodyPr wrap="none" anchor="ctr"/>
            <a:lstStyle/>
            <a:p>
              <a:endParaRPr lang="fr-FR"/>
            </a:p>
          </p:txBody>
        </p:sp>
        <p:sp>
          <p:nvSpPr>
            <p:cNvPr id="146444" name="Oval 14"/>
            <p:cNvSpPr>
              <a:spLocks noChangeArrowheads="1"/>
            </p:cNvSpPr>
            <p:nvPr/>
          </p:nvSpPr>
          <p:spPr bwMode="auto">
            <a:xfrm>
              <a:off x="2768600" y="3248025"/>
              <a:ext cx="150813" cy="127000"/>
            </a:xfrm>
            <a:prstGeom prst="ellipse">
              <a:avLst/>
            </a:prstGeom>
            <a:solidFill>
              <a:srgbClr val="993300"/>
            </a:solidFill>
            <a:ln w="9525">
              <a:solidFill>
                <a:schemeClr val="tx1"/>
              </a:solidFill>
              <a:round/>
              <a:headEnd/>
              <a:tailEnd/>
            </a:ln>
          </p:spPr>
          <p:txBody>
            <a:bodyPr wrap="none" anchor="ctr"/>
            <a:lstStyle/>
            <a:p>
              <a:endParaRPr lang="fr-FR"/>
            </a:p>
          </p:txBody>
        </p:sp>
        <p:sp>
          <p:nvSpPr>
            <p:cNvPr id="146445" name="Text Box 15"/>
            <p:cNvSpPr txBox="1">
              <a:spLocks noChangeArrowheads="1"/>
            </p:cNvSpPr>
            <p:nvPr/>
          </p:nvSpPr>
          <p:spPr bwMode="auto">
            <a:xfrm>
              <a:off x="1082675" y="3800475"/>
              <a:ext cx="1916113" cy="396875"/>
            </a:xfrm>
            <a:prstGeom prst="rect">
              <a:avLst/>
            </a:prstGeom>
            <a:noFill/>
            <a:ln w="9525">
              <a:noFill/>
              <a:miter lim="800000"/>
              <a:headEnd/>
              <a:tailEnd/>
            </a:ln>
          </p:spPr>
          <p:txBody>
            <a:bodyPr wrap="none">
              <a:spAutoFit/>
            </a:bodyPr>
            <a:lstStyle/>
            <a:p>
              <a:pPr eaLnBrk="0" hangingPunct="0"/>
              <a:r>
                <a:rPr lang="fr-FR" sz="2000"/>
                <a:t>Choisir 2 graines</a:t>
              </a:r>
            </a:p>
          </p:txBody>
        </p:sp>
      </p:grpSp>
      <p:grpSp>
        <p:nvGrpSpPr>
          <p:cNvPr id="4" name="Groupe 3"/>
          <p:cNvGrpSpPr/>
          <p:nvPr/>
        </p:nvGrpSpPr>
        <p:grpSpPr>
          <a:xfrm>
            <a:off x="4740275" y="2162175"/>
            <a:ext cx="2098675" cy="2062163"/>
            <a:chOff x="4740275" y="2162175"/>
            <a:chExt cx="2098675" cy="2062163"/>
          </a:xfrm>
        </p:grpSpPr>
        <p:sp>
          <p:nvSpPr>
            <p:cNvPr id="146446" name="Text Box 16"/>
            <p:cNvSpPr txBox="1">
              <a:spLocks noChangeArrowheads="1"/>
            </p:cNvSpPr>
            <p:nvPr/>
          </p:nvSpPr>
          <p:spPr bwMode="auto">
            <a:xfrm>
              <a:off x="4740275" y="3827463"/>
              <a:ext cx="2098675" cy="396875"/>
            </a:xfrm>
            <a:prstGeom prst="rect">
              <a:avLst/>
            </a:prstGeom>
            <a:noFill/>
            <a:ln w="9525">
              <a:noFill/>
              <a:miter lim="800000"/>
              <a:headEnd/>
              <a:tailEnd/>
            </a:ln>
          </p:spPr>
          <p:txBody>
            <a:bodyPr wrap="none">
              <a:spAutoFit/>
            </a:bodyPr>
            <a:lstStyle/>
            <a:p>
              <a:pPr eaLnBrk="0" hangingPunct="0"/>
              <a:r>
                <a:rPr lang="fr-FR" sz="2000"/>
                <a:t>Assigner les tuples</a:t>
              </a:r>
            </a:p>
          </p:txBody>
        </p:sp>
        <p:sp>
          <p:nvSpPr>
            <p:cNvPr id="146448" name="Line 19"/>
            <p:cNvSpPr>
              <a:spLocks noChangeShapeType="1"/>
            </p:cNvSpPr>
            <p:nvPr/>
          </p:nvSpPr>
          <p:spPr bwMode="auto">
            <a:xfrm>
              <a:off x="4816475" y="2162175"/>
              <a:ext cx="0" cy="1470025"/>
            </a:xfrm>
            <a:prstGeom prst="line">
              <a:avLst/>
            </a:prstGeom>
            <a:noFill/>
            <a:ln w="9525">
              <a:solidFill>
                <a:schemeClr val="tx1"/>
              </a:solidFill>
              <a:round/>
              <a:headEnd type="triangle" w="med" len="lg"/>
              <a:tailEnd/>
            </a:ln>
          </p:spPr>
          <p:txBody>
            <a:bodyPr wrap="none" anchor="ctr"/>
            <a:lstStyle/>
            <a:p>
              <a:endParaRPr lang="en-US"/>
            </a:p>
          </p:txBody>
        </p:sp>
        <p:sp>
          <p:nvSpPr>
            <p:cNvPr id="146449" name="Line 20"/>
            <p:cNvSpPr>
              <a:spLocks noChangeShapeType="1"/>
            </p:cNvSpPr>
            <p:nvPr/>
          </p:nvSpPr>
          <p:spPr bwMode="auto">
            <a:xfrm>
              <a:off x="4816475" y="3632200"/>
              <a:ext cx="1992313" cy="0"/>
            </a:xfrm>
            <a:prstGeom prst="line">
              <a:avLst/>
            </a:prstGeom>
            <a:noFill/>
            <a:ln w="9525">
              <a:solidFill>
                <a:schemeClr val="tx1"/>
              </a:solidFill>
              <a:round/>
              <a:headEnd/>
              <a:tailEnd type="triangle" w="med" len="lg"/>
            </a:ln>
          </p:spPr>
          <p:txBody>
            <a:bodyPr wrap="none" anchor="ctr"/>
            <a:lstStyle/>
            <a:p>
              <a:endParaRPr lang="en-US"/>
            </a:p>
          </p:txBody>
        </p:sp>
        <p:sp>
          <p:nvSpPr>
            <p:cNvPr id="146450" name="Oval 21"/>
            <p:cNvSpPr>
              <a:spLocks noChangeArrowheads="1"/>
            </p:cNvSpPr>
            <p:nvPr/>
          </p:nvSpPr>
          <p:spPr bwMode="auto">
            <a:xfrm>
              <a:off x="4970463" y="3313113"/>
              <a:ext cx="150812" cy="125412"/>
            </a:xfrm>
            <a:prstGeom prst="ellipse">
              <a:avLst/>
            </a:prstGeom>
            <a:noFill/>
            <a:ln w="9525">
              <a:solidFill>
                <a:schemeClr val="tx1"/>
              </a:solidFill>
              <a:round/>
              <a:headEnd/>
              <a:tailEnd/>
            </a:ln>
          </p:spPr>
          <p:txBody>
            <a:bodyPr wrap="none" anchor="ctr"/>
            <a:lstStyle/>
            <a:p>
              <a:endParaRPr lang="fr-FR"/>
            </a:p>
          </p:txBody>
        </p:sp>
        <p:sp>
          <p:nvSpPr>
            <p:cNvPr id="146451" name="Oval 22"/>
            <p:cNvSpPr>
              <a:spLocks noChangeArrowheads="1"/>
            </p:cNvSpPr>
            <p:nvPr/>
          </p:nvSpPr>
          <p:spPr bwMode="auto">
            <a:xfrm>
              <a:off x="5429250" y="2992438"/>
              <a:ext cx="152400" cy="127000"/>
            </a:xfrm>
            <a:prstGeom prst="ellipse">
              <a:avLst/>
            </a:prstGeom>
            <a:noFill/>
            <a:ln w="9525">
              <a:solidFill>
                <a:schemeClr val="tx1"/>
              </a:solidFill>
              <a:round/>
              <a:headEnd/>
              <a:tailEnd/>
            </a:ln>
          </p:spPr>
          <p:txBody>
            <a:bodyPr wrap="none" anchor="ctr"/>
            <a:lstStyle/>
            <a:p>
              <a:endParaRPr lang="fr-FR"/>
            </a:p>
          </p:txBody>
        </p:sp>
        <p:sp>
          <p:nvSpPr>
            <p:cNvPr id="146452" name="Oval 23"/>
            <p:cNvSpPr>
              <a:spLocks noChangeArrowheads="1"/>
            </p:cNvSpPr>
            <p:nvPr/>
          </p:nvSpPr>
          <p:spPr bwMode="auto">
            <a:xfrm>
              <a:off x="5122863" y="2290763"/>
              <a:ext cx="152400" cy="125412"/>
            </a:xfrm>
            <a:prstGeom prst="ellipse">
              <a:avLst/>
            </a:prstGeom>
            <a:noFill/>
            <a:ln w="9525">
              <a:solidFill>
                <a:schemeClr val="tx1"/>
              </a:solidFill>
              <a:round/>
              <a:headEnd/>
              <a:tailEnd/>
            </a:ln>
          </p:spPr>
          <p:txBody>
            <a:bodyPr wrap="none" anchor="ctr"/>
            <a:lstStyle/>
            <a:p>
              <a:endParaRPr lang="fr-FR"/>
            </a:p>
          </p:txBody>
        </p:sp>
        <p:sp>
          <p:nvSpPr>
            <p:cNvPr id="146453" name="Oval 24"/>
            <p:cNvSpPr>
              <a:spLocks noChangeArrowheads="1"/>
            </p:cNvSpPr>
            <p:nvPr/>
          </p:nvSpPr>
          <p:spPr bwMode="auto">
            <a:xfrm>
              <a:off x="5815013" y="2481263"/>
              <a:ext cx="150812" cy="127000"/>
            </a:xfrm>
            <a:prstGeom prst="ellipse">
              <a:avLst/>
            </a:prstGeom>
            <a:solidFill>
              <a:srgbClr val="CCCCFF"/>
            </a:solidFill>
            <a:ln w="9525">
              <a:solidFill>
                <a:schemeClr val="tx1"/>
              </a:solidFill>
              <a:round/>
              <a:headEnd/>
              <a:tailEnd/>
            </a:ln>
          </p:spPr>
          <p:txBody>
            <a:bodyPr wrap="none" anchor="ctr"/>
            <a:lstStyle/>
            <a:p>
              <a:endParaRPr lang="fr-FR"/>
            </a:p>
          </p:txBody>
        </p:sp>
        <p:sp>
          <p:nvSpPr>
            <p:cNvPr id="146454" name="Oval 25"/>
            <p:cNvSpPr>
              <a:spLocks noChangeArrowheads="1"/>
            </p:cNvSpPr>
            <p:nvPr/>
          </p:nvSpPr>
          <p:spPr bwMode="auto">
            <a:xfrm>
              <a:off x="6143625" y="3025775"/>
              <a:ext cx="152400" cy="127000"/>
            </a:xfrm>
            <a:prstGeom prst="ellipse">
              <a:avLst/>
            </a:prstGeom>
            <a:noFill/>
            <a:ln w="9525">
              <a:solidFill>
                <a:schemeClr val="tx1"/>
              </a:solidFill>
              <a:round/>
              <a:headEnd/>
              <a:tailEnd/>
            </a:ln>
          </p:spPr>
          <p:txBody>
            <a:bodyPr wrap="none" anchor="ctr"/>
            <a:lstStyle/>
            <a:p>
              <a:endParaRPr lang="fr-FR"/>
            </a:p>
          </p:txBody>
        </p:sp>
        <p:sp>
          <p:nvSpPr>
            <p:cNvPr id="146455" name="Oval 26"/>
            <p:cNvSpPr>
              <a:spLocks noChangeArrowheads="1"/>
            </p:cNvSpPr>
            <p:nvPr/>
          </p:nvSpPr>
          <p:spPr bwMode="auto">
            <a:xfrm>
              <a:off x="6426200" y="2673350"/>
              <a:ext cx="150813" cy="127000"/>
            </a:xfrm>
            <a:prstGeom prst="ellipse">
              <a:avLst/>
            </a:prstGeom>
            <a:noFill/>
            <a:ln w="9525">
              <a:solidFill>
                <a:schemeClr val="tx1"/>
              </a:solidFill>
              <a:round/>
              <a:headEnd/>
              <a:tailEnd/>
            </a:ln>
          </p:spPr>
          <p:txBody>
            <a:bodyPr wrap="none" anchor="ctr"/>
            <a:lstStyle/>
            <a:p>
              <a:endParaRPr lang="fr-FR"/>
            </a:p>
          </p:txBody>
        </p:sp>
        <p:sp>
          <p:nvSpPr>
            <p:cNvPr id="146456" name="Oval 27"/>
            <p:cNvSpPr>
              <a:spLocks noChangeArrowheads="1"/>
            </p:cNvSpPr>
            <p:nvPr/>
          </p:nvSpPr>
          <p:spPr bwMode="auto">
            <a:xfrm>
              <a:off x="5353050" y="2609850"/>
              <a:ext cx="150813" cy="127000"/>
            </a:xfrm>
            <a:prstGeom prst="ellipse">
              <a:avLst/>
            </a:prstGeom>
            <a:noFill/>
            <a:ln w="9525">
              <a:solidFill>
                <a:schemeClr val="tx1"/>
              </a:solidFill>
              <a:round/>
              <a:headEnd/>
              <a:tailEnd/>
            </a:ln>
          </p:spPr>
          <p:txBody>
            <a:bodyPr wrap="none" anchor="ctr"/>
            <a:lstStyle/>
            <a:p>
              <a:endParaRPr lang="fr-FR"/>
            </a:p>
          </p:txBody>
        </p:sp>
        <p:sp>
          <p:nvSpPr>
            <p:cNvPr id="146457" name="Oval 28"/>
            <p:cNvSpPr>
              <a:spLocks noChangeArrowheads="1"/>
            </p:cNvSpPr>
            <p:nvPr/>
          </p:nvSpPr>
          <p:spPr bwMode="auto">
            <a:xfrm>
              <a:off x="5046663" y="3121025"/>
              <a:ext cx="150812" cy="127000"/>
            </a:xfrm>
            <a:prstGeom prst="ellipse">
              <a:avLst/>
            </a:prstGeom>
            <a:solidFill>
              <a:srgbClr val="0000FF"/>
            </a:solidFill>
            <a:ln w="9525">
              <a:solidFill>
                <a:schemeClr val="tx1"/>
              </a:solidFill>
              <a:round/>
              <a:headEnd/>
              <a:tailEnd/>
            </a:ln>
          </p:spPr>
          <p:txBody>
            <a:bodyPr wrap="none" anchor="ctr"/>
            <a:lstStyle/>
            <a:p>
              <a:endParaRPr lang="fr-FR"/>
            </a:p>
          </p:txBody>
        </p:sp>
        <p:sp>
          <p:nvSpPr>
            <p:cNvPr id="146458" name="Oval 29"/>
            <p:cNvSpPr>
              <a:spLocks noChangeArrowheads="1"/>
            </p:cNvSpPr>
            <p:nvPr/>
          </p:nvSpPr>
          <p:spPr bwMode="auto">
            <a:xfrm>
              <a:off x="6426200" y="3248025"/>
              <a:ext cx="150813" cy="127000"/>
            </a:xfrm>
            <a:prstGeom prst="ellipse">
              <a:avLst/>
            </a:prstGeom>
            <a:solidFill>
              <a:srgbClr val="993300"/>
            </a:solidFill>
            <a:ln w="9525">
              <a:solidFill>
                <a:schemeClr val="tx1"/>
              </a:solidFill>
              <a:round/>
              <a:headEnd/>
              <a:tailEnd/>
            </a:ln>
          </p:spPr>
          <p:txBody>
            <a:bodyPr wrap="none" anchor="ctr"/>
            <a:lstStyle/>
            <a:p>
              <a:endParaRPr lang="fr-FR"/>
            </a:p>
          </p:txBody>
        </p:sp>
        <p:sp>
          <p:nvSpPr>
            <p:cNvPr id="146470" name="Line 41"/>
            <p:cNvSpPr>
              <a:spLocks noChangeShapeType="1"/>
            </p:cNvSpPr>
            <p:nvPr/>
          </p:nvSpPr>
          <p:spPr bwMode="auto">
            <a:xfrm>
              <a:off x="5654675" y="2162175"/>
              <a:ext cx="1588" cy="1470025"/>
            </a:xfrm>
            <a:prstGeom prst="line">
              <a:avLst/>
            </a:prstGeom>
            <a:noFill/>
            <a:ln w="28575">
              <a:solidFill>
                <a:schemeClr val="tx1"/>
              </a:solidFill>
              <a:round/>
              <a:headEnd/>
              <a:tailEnd/>
            </a:ln>
          </p:spPr>
          <p:txBody>
            <a:bodyPr wrap="none" anchor="ctr"/>
            <a:lstStyle/>
            <a:p>
              <a:endParaRPr lang="en-US"/>
            </a:p>
          </p:txBody>
        </p:sp>
      </p:grpSp>
      <p:grpSp>
        <p:nvGrpSpPr>
          <p:cNvPr id="6" name="Groupe 5"/>
          <p:cNvGrpSpPr/>
          <p:nvPr/>
        </p:nvGrpSpPr>
        <p:grpSpPr>
          <a:xfrm>
            <a:off x="4816475" y="4600575"/>
            <a:ext cx="2309813" cy="1985963"/>
            <a:chOff x="4816475" y="4600575"/>
            <a:chExt cx="2309813" cy="1985963"/>
          </a:xfrm>
        </p:grpSpPr>
        <p:sp>
          <p:nvSpPr>
            <p:cNvPr id="146475" name="Line 47"/>
            <p:cNvSpPr>
              <a:spLocks noChangeShapeType="1"/>
            </p:cNvSpPr>
            <p:nvPr/>
          </p:nvSpPr>
          <p:spPr bwMode="auto">
            <a:xfrm>
              <a:off x="4816475" y="4600575"/>
              <a:ext cx="0" cy="1470025"/>
            </a:xfrm>
            <a:prstGeom prst="line">
              <a:avLst/>
            </a:prstGeom>
            <a:noFill/>
            <a:ln w="9525">
              <a:solidFill>
                <a:schemeClr val="tx1"/>
              </a:solidFill>
              <a:round/>
              <a:headEnd type="triangle" w="med" len="lg"/>
              <a:tailEnd/>
            </a:ln>
          </p:spPr>
          <p:txBody>
            <a:bodyPr wrap="none" anchor="ctr"/>
            <a:lstStyle/>
            <a:p>
              <a:endParaRPr lang="en-US"/>
            </a:p>
          </p:txBody>
        </p:sp>
        <p:sp>
          <p:nvSpPr>
            <p:cNvPr id="146476" name="Line 48"/>
            <p:cNvSpPr>
              <a:spLocks noChangeShapeType="1"/>
            </p:cNvSpPr>
            <p:nvPr/>
          </p:nvSpPr>
          <p:spPr bwMode="auto">
            <a:xfrm>
              <a:off x="4816475" y="6070600"/>
              <a:ext cx="1992313" cy="0"/>
            </a:xfrm>
            <a:prstGeom prst="line">
              <a:avLst/>
            </a:prstGeom>
            <a:noFill/>
            <a:ln w="9525">
              <a:solidFill>
                <a:schemeClr val="tx1"/>
              </a:solidFill>
              <a:round/>
              <a:headEnd/>
              <a:tailEnd type="triangle" w="med" len="lg"/>
            </a:ln>
          </p:spPr>
          <p:txBody>
            <a:bodyPr wrap="none" anchor="ctr"/>
            <a:lstStyle/>
            <a:p>
              <a:endParaRPr lang="en-US"/>
            </a:p>
          </p:txBody>
        </p:sp>
        <p:sp>
          <p:nvSpPr>
            <p:cNvPr id="146477" name="Oval 49"/>
            <p:cNvSpPr>
              <a:spLocks noChangeArrowheads="1"/>
            </p:cNvSpPr>
            <p:nvPr/>
          </p:nvSpPr>
          <p:spPr bwMode="auto">
            <a:xfrm>
              <a:off x="4970463" y="5751513"/>
              <a:ext cx="150812" cy="125412"/>
            </a:xfrm>
            <a:prstGeom prst="ellipse">
              <a:avLst/>
            </a:prstGeom>
            <a:noFill/>
            <a:ln w="9525">
              <a:solidFill>
                <a:schemeClr val="tx1"/>
              </a:solidFill>
              <a:round/>
              <a:headEnd/>
              <a:tailEnd/>
            </a:ln>
          </p:spPr>
          <p:txBody>
            <a:bodyPr wrap="none" anchor="ctr"/>
            <a:lstStyle/>
            <a:p>
              <a:endParaRPr lang="fr-FR"/>
            </a:p>
          </p:txBody>
        </p:sp>
        <p:sp>
          <p:nvSpPr>
            <p:cNvPr id="146478" name="Oval 50"/>
            <p:cNvSpPr>
              <a:spLocks noChangeArrowheads="1"/>
            </p:cNvSpPr>
            <p:nvPr/>
          </p:nvSpPr>
          <p:spPr bwMode="auto">
            <a:xfrm>
              <a:off x="5429250" y="5430838"/>
              <a:ext cx="152400" cy="127000"/>
            </a:xfrm>
            <a:prstGeom prst="ellipse">
              <a:avLst/>
            </a:prstGeom>
            <a:noFill/>
            <a:ln w="9525">
              <a:solidFill>
                <a:schemeClr val="tx1"/>
              </a:solidFill>
              <a:round/>
              <a:headEnd/>
              <a:tailEnd/>
            </a:ln>
          </p:spPr>
          <p:txBody>
            <a:bodyPr wrap="none" anchor="ctr"/>
            <a:lstStyle/>
            <a:p>
              <a:endParaRPr lang="fr-FR"/>
            </a:p>
          </p:txBody>
        </p:sp>
        <p:sp>
          <p:nvSpPr>
            <p:cNvPr id="146479" name="Oval 51"/>
            <p:cNvSpPr>
              <a:spLocks noChangeArrowheads="1"/>
            </p:cNvSpPr>
            <p:nvPr/>
          </p:nvSpPr>
          <p:spPr bwMode="auto">
            <a:xfrm>
              <a:off x="5122863" y="4729163"/>
              <a:ext cx="152400" cy="125412"/>
            </a:xfrm>
            <a:prstGeom prst="ellipse">
              <a:avLst/>
            </a:prstGeom>
            <a:noFill/>
            <a:ln w="9525">
              <a:solidFill>
                <a:schemeClr val="tx1"/>
              </a:solidFill>
              <a:round/>
              <a:headEnd/>
              <a:tailEnd/>
            </a:ln>
          </p:spPr>
          <p:txBody>
            <a:bodyPr wrap="none" anchor="ctr"/>
            <a:lstStyle/>
            <a:p>
              <a:endParaRPr lang="fr-FR"/>
            </a:p>
          </p:txBody>
        </p:sp>
        <p:sp>
          <p:nvSpPr>
            <p:cNvPr id="146480" name="Oval 52"/>
            <p:cNvSpPr>
              <a:spLocks noChangeArrowheads="1"/>
            </p:cNvSpPr>
            <p:nvPr/>
          </p:nvSpPr>
          <p:spPr bwMode="auto">
            <a:xfrm>
              <a:off x="5737225" y="4919663"/>
              <a:ext cx="152400" cy="127000"/>
            </a:xfrm>
            <a:prstGeom prst="ellipse">
              <a:avLst/>
            </a:prstGeom>
            <a:solidFill>
              <a:srgbClr val="CCCCFF"/>
            </a:solidFill>
            <a:ln w="9525">
              <a:solidFill>
                <a:schemeClr val="tx1"/>
              </a:solidFill>
              <a:round/>
              <a:headEnd/>
              <a:tailEnd/>
            </a:ln>
          </p:spPr>
          <p:txBody>
            <a:bodyPr wrap="none" anchor="ctr"/>
            <a:lstStyle/>
            <a:p>
              <a:endParaRPr lang="fr-FR"/>
            </a:p>
          </p:txBody>
        </p:sp>
        <p:sp>
          <p:nvSpPr>
            <p:cNvPr id="146481" name="Oval 53"/>
            <p:cNvSpPr>
              <a:spLocks noChangeArrowheads="1"/>
            </p:cNvSpPr>
            <p:nvPr/>
          </p:nvSpPr>
          <p:spPr bwMode="auto">
            <a:xfrm>
              <a:off x="6042025" y="5303838"/>
              <a:ext cx="152400" cy="127000"/>
            </a:xfrm>
            <a:prstGeom prst="ellipse">
              <a:avLst/>
            </a:prstGeom>
            <a:noFill/>
            <a:ln w="9525">
              <a:solidFill>
                <a:schemeClr val="tx1"/>
              </a:solidFill>
              <a:round/>
              <a:headEnd/>
              <a:tailEnd/>
            </a:ln>
          </p:spPr>
          <p:txBody>
            <a:bodyPr wrap="none" anchor="ctr"/>
            <a:lstStyle/>
            <a:p>
              <a:endParaRPr lang="fr-FR"/>
            </a:p>
          </p:txBody>
        </p:sp>
        <p:sp>
          <p:nvSpPr>
            <p:cNvPr id="146482" name="Oval 54"/>
            <p:cNvSpPr>
              <a:spLocks noChangeArrowheads="1"/>
            </p:cNvSpPr>
            <p:nvPr/>
          </p:nvSpPr>
          <p:spPr bwMode="auto">
            <a:xfrm>
              <a:off x="6426200" y="5111750"/>
              <a:ext cx="150813" cy="127000"/>
            </a:xfrm>
            <a:prstGeom prst="ellipse">
              <a:avLst/>
            </a:prstGeom>
            <a:noFill/>
            <a:ln w="9525">
              <a:solidFill>
                <a:schemeClr val="tx1"/>
              </a:solidFill>
              <a:round/>
              <a:headEnd/>
              <a:tailEnd/>
            </a:ln>
          </p:spPr>
          <p:txBody>
            <a:bodyPr wrap="none" anchor="ctr"/>
            <a:lstStyle/>
            <a:p>
              <a:endParaRPr lang="fr-FR"/>
            </a:p>
          </p:txBody>
        </p:sp>
        <p:sp>
          <p:nvSpPr>
            <p:cNvPr id="146483" name="Oval 55"/>
            <p:cNvSpPr>
              <a:spLocks noChangeArrowheads="1"/>
            </p:cNvSpPr>
            <p:nvPr/>
          </p:nvSpPr>
          <p:spPr bwMode="auto">
            <a:xfrm>
              <a:off x="5353050" y="5048250"/>
              <a:ext cx="150813" cy="127000"/>
            </a:xfrm>
            <a:prstGeom prst="ellipse">
              <a:avLst/>
            </a:prstGeom>
            <a:noFill/>
            <a:ln w="9525">
              <a:solidFill>
                <a:schemeClr val="tx1"/>
              </a:solidFill>
              <a:round/>
              <a:headEnd/>
              <a:tailEnd/>
            </a:ln>
          </p:spPr>
          <p:txBody>
            <a:bodyPr wrap="none" anchor="ctr"/>
            <a:lstStyle/>
            <a:p>
              <a:endParaRPr lang="fr-FR"/>
            </a:p>
          </p:txBody>
        </p:sp>
        <p:sp>
          <p:nvSpPr>
            <p:cNvPr id="146484" name="Oval 56"/>
            <p:cNvSpPr>
              <a:spLocks noChangeArrowheads="1"/>
            </p:cNvSpPr>
            <p:nvPr/>
          </p:nvSpPr>
          <p:spPr bwMode="auto">
            <a:xfrm>
              <a:off x="5046663" y="5111750"/>
              <a:ext cx="150812" cy="127000"/>
            </a:xfrm>
            <a:prstGeom prst="ellipse">
              <a:avLst/>
            </a:prstGeom>
            <a:solidFill>
              <a:srgbClr val="0000FF"/>
            </a:solidFill>
            <a:ln w="9525">
              <a:solidFill>
                <a:schemeClr val="tx1"/>
              </a:solidFill>
              <a:round/>
              <a:headEnd/>
              <a:tailEnd/>
            </a:ln>
          </p:spPr>
          <p:txBody>
            <a:bodyPr wrap="none" anchor="ctr"/>
            <a:lstStyle/>
            <a:p>
              <a:endParaRPr lang="fr-FR"/>
            </a:p>
          </p:txBody>
        </p:sp>
        <p:sp>
          <p:nvSpPr>
            <p:cNvPr id="146485" name="Oval 57"/>
            <p:cNvSpPr>
              <a:spLocks noChangeArrowheads="1"/>
            </p:cNvSpPr>
            <p:nvPr/>
          </p:nvSpPr>
          <p:spPr bwMode="auto">
            <a:xfrm>
              <a:off x="6273800" y="5305425"/>
              <a:ext cx="152400" cy="125413"/>
            </a:xfrm>
            <a:prstGeom prst="ellipse">
              <a:avLst/>
            </a:prstGeom>
            <a:solidFill>
              <a:srgbClr val="993300"/>
            </a:solidFill>
            <a:ln w="9525">
              <a:solidFill>
                <a:schemeClr val="tx1"/>
              </a:solidFill>
              <a:round/>
              <a:headEnd/>
              <a:tailEnd/>
            </a:ln>
          </p:spPr>
          <p:txBody>
            <a:bodyPr wrap="none" anchor="ctr"/>
            <a:lstStyle/>
            <a:p>
              <a:endParaRPr lang="fr-FR"/>
            </a:p>
          </p:txBody>
        </p:sp>
        <p:sp>
          <p:nvSpPr>
            <p:cNvPr id="146486" name="Line 58"/>
            <p:cNvSpPr>
              <a:spLocks noChangeShapeType="1"/>
            </p:cNvSpPr>
            <p:nvPr/>
          </p:nvSpPr>
          <p:spPr bwMode="auto">
            <a:xfrm>
              <a:off x="5965825" y="4600575"/>
              <a:ext cx="0" cy="1470025"/>
            </a:xfrm>
            <a:prstGeom prst="line">
              <a:avLst/>
            </a:prstGeom>
            <a:noFill/>
            <a:ln w="28575">
              <a:solidFill>
                <a:schemeClr val="tx1"/>
              </a:solidFill>
              <a:round/>
              <a:headEnd/>
              <a:tailEnd/>
            </a:ln>
          </p:spPr>
          <p:txBody>
            <a:bodyPr wrap="none" anchor="ctr"/>
            <a:lstStyle/>
            <a:p>
              <a:endParaRPr lang="en-US"/>
            </a:p>
          </p:txBody>
        </p:sp>
        <p:sp>
          <p:nvSpPr>
            <p:cNvPr id="146487" name="Text Box 59"/>
            <p:cNvSpPr txBox="1">
              <a:spLocks noChangeArrowheads="1"/>
            </p:cNvSpPr>
            <p:nvPr/>
          </p:nvSpPr>
          <p:spPr bwMode="auto">
            <a:xfrm>
              <a:off x="4816475" y="6189663"/>
              <a:ext cx="2309813" cy="396875"/>
            </a:xfrm>
            <a:prstGeom prst="rect">
              <a:avLst/>
            </a:prstGeom>
            <a:noFill/>
            <a:ln w="9525">
              <a:noFill/>
              <a:miter lim="800000"/>
              <a:headEnd/>
              <a:tailEnd/>
            </a:ln>
          </p:spPr>
          <p:txBody>
            <a:bodyPr wrap="none">
              <a:spAutoFit/>
            </a:bodyPr>
            <a:lstStyle/>
            <a:p>
              <a:pPr eaLnBrk="0" hangingPunct="0"/>
              <a:r>
                <a:rPr lang="fr-FR" sz="2000"/>
                <a:t>Réassigner les tuples</a:t>
              </a:r>
            </a:p>
          </p:txBody>
        </p:sp>
      </p:grpSp>
      <p:grpSp>
        <p:nvGrpSpPr>
          <p:cNvPr id="5" name="Groupe 4"/>
          <p:cNvGrpSpPr/>
          <p:nvPr/>
        </p:nvGrpSpPr>
        <p:grpSpPr>
          <a:xfrm>
            <a:off x="1143000" y="4495800"/>
            <a:ext cx="2717800" cy="2028825"/>
            <a:chOff x="1143000" y="4495800"/>
            <a:chExt cx="2717800" cy="2028825"/>
          </a:xfrm>
        </p:grpSpPr>
        <p:sp>
          <p:nvSpPr>
            <p:cNvPr id="146447" name="Text Box 17"/>
            <p:cNvSpPr txBox="1">
              <a:spLocks noChangeArrowheads="1"/>
            </p:cNvSpPr>
            <p:nvPr/>
          </p:nvSpPr>
          <p:spPr bwMode="auto">
            <a:xfrm>
              <a:off x="1143000" y="6127750"/>
              <a:ext cx="2717800" cy="396875"/>
            </a:xfrm>
            <a:prstGeom prst="rect">
              <a:avLst/>
            </a:prstGeom>
            <a:noFill/>
            <a:ln w="9525">
              <a:noFill/>
              <a:miter lim="800000"/>
              <a:headEnd/>
              <a:tailEnd/>
            </a:ln>
          </p:spPr>
          <p:txBody>
            <a:bodyPr wrap="none">
              <a:spAutoFit/>
            </a:bodyPr>
            <a:lstStyle/>
            <a:p>
              <a:pPr eaLnBrk="0" hangingPunct="0"/>
              <a:r>
                <a:rPr lang="fr-FR" sz="2000"/>
                <a:t>Recalculer les centroïdes</a:t>
              </a:r>
              <a:endParaRPr lang="fr-FR"/>
            </a:p>
          </p:txBody>
        </p:sp>
        <p:sp>
          <p:nvSpPr>
            <p:cNvPr id="146459" name="Line 30"/>
            <p:cNvSpPr>
              <a:spLocks noChangeShapeType="1"/>
            </p:cNvSpPr>
            <p:nvPr/>
          </p:nvSpPr>
          <p:spPr bwMode="auto">
            <a:xfrm>
              <a:off x="1158875" y="4600575"/>
              <a:ext cx="1588" cy="1470025"/>
            </a:xfrm>
            <a:prstGeom prst="line">
              <a:avLst/>
            </a:prstGeom>
            <a:noFill/>
            <a:ln w="9525">
              <a:solidFill>
                <a:schemeClr val="tx1"/>
              </a:solidFill>
              <a:round/>
              <a:headEnd type="triangle" w="med" len="lg"/>
              <a:tailEnd/>
            </a:ln>
          </p:spPr>
          <p:txBody>
            <a:bodyPr wrap="none" anchor="ctr"/>
            <a:lstStyle/>
            <a:p>
              <a:endParaRPr lang="en-US"/>
            </a:p>
          </p:txBody>
        </p:sp>
        <p:sp>
          <p:nvSpPr>
            <p:cNvPr id="146460" name="Line 31"/>
            <p:cNvSpPr>
              <a:spLocks noChangeShapeType="1"/>
            </p:cNvSpPr>
            <p:nvPr/>
          </p:nvSpPr>
          <p:spPr bwMode="auto">
            <a:xfrm>
              <a:off x="1158875" y="6070600"/>
              <a:ext cx="1992313" cy="1588"/>
            </a:xfrm>
            <a:prstGeom prst="line">
              <a:avLst/>
            </a:prstGeom>
            <a:noFill/>
            <a:ln w="9525">
              <a:solidFill>
                <a:schemeClr val="tx1"/>
              </a:solidFill>
              <a:round/>
              <a:headEnd/>
              <a:tailEnd type="triangle" w="med" len="lg"/>
            </a:ln>
          </p:spPr>
          <p:txBody>
            <a:bodyPr wrap="none" anchor="ctr"/>
            <a:lstStyle/>
            <a:p>
              <a:endParaRPr lang="en-US"/>
            </a:p>
          </p:txBody>
        </p:sp>
        <p:sp>
          <p:nvSpPr>
            <p:cNvPr id="146461" name="Oval 32"/>
            <p:cNvSpPr>
              <a:spLocks noChangeArrowheads="1"/>
            </p:cNvSpPr>
            <p:nvPr/>
          </p:nvSpPr>
          <p:spPr bwMode="auto">
            <a:xfrm>
              <a:off x="1311275" y="5715000"/>
              <a:ext cx="150813" cy="125413"/>
            </a:xfrm>
            <a:prstGeom prst="ellipse">
              <a:avLst/>
            </a:prstGeom>
            <a:noFill/>
            <a:ln w="9525">
              <a:solidFill>
                <a:schemeClr val="tx1"/>
              </a:solidFill>
              <a:round/>
              <a:headEnd/>
              <a:tailEnd/>
            </a:ln>
          </p:spPr>
          <p:txBody>
            <a:bodyPr wrap="none" anchor="ctr"/>
            <a:lstStyle/>
            <a:p>
              <a:endParaRPr lang="fr-FR"/>
            </a:p>
          </p:txBody>
        </p:sp>
        <p:sp>
          <p:nvSpPr>
            <p:cNvPr id="146462" name="Oval 33"/>
            <p:cNvSpPr>
              <a:spLocks noChangeArrowheads="1"/>
            </p:cNvSpPr>
            <p:nvPr/>
          </p:nvSpPr>
          <p:spPr bwMode="auto">
            <a:xfrm>
              <a:off x="1768475" y="5334000"/>
              <a:ext cx="150813" cy="125413"/>
            </a:xfrm>
            <a:prstGeom prst="ellipse">
              <a:avLst/>
            </a:prstGeom>
            <a:noFill/>
            <a:ln w="9525">
              <a:solidFill>
                <a:schemeClr val="tx1"/>
              </a:solidFill>
              <a:round/>
              <a:headEnd/>
              <a:tailEnd/>
            </a:ln>
          </p:spPr>
          <p:txBody>
            <a:bodyPr wrap="none" anchor="ctr"/>
            <a:lstStyle/>
            <a:p>
              <a:endParaRPr lang="fr-FR"/>
            </a:p>
          </p:txBody>
        </p:sp>
        <p:sp>
          <p:nvSpPr>
            <p:cNvPr id="146463" name="Oval 34"/>
            <p:cNvSpPr>
              <a:spLocks noChangeArrowheads="1"/>
            </p:cNvSpPr>
            <p:nvPr/>
          </p:nvSpPr>
          <p:spPr bwMode="auto">
            <a:xfrm>
              <a:off x="1463675" y="4495800"/>
              <a:ext cx="150813" cy="125413"/>
            </a:xfrm>
            <a:prstGeom prst="ellipse">
              <a:avLst/>
            </a:prstGeom>
            <a:noFill/>
            <a:ln w="9525">
              <a:solidFill>
                <a:schemeClr val="tx1"/>
              </a:solidFill>
              <a:round/>
              <a:headEnd/>
              <a:tailEnd/>
            </a:ln>
          </p:spPr>
          <p:txBody>
            <a:bodyPr wrap="none" anchor="ctr"/>
            <a:lstStyle/>
            <a:p>
              <a:endParaRPr lang="fr-FR"/>
            </a:p>
          </p:txBody>
        </p:sp>
        <p:sp>
          <p:nvSpPr>
            <p:cNvPr id="146464" name="Oval 35"/>
            <p:cNvSpPr>
              <a:spLocks noChangeArrowheads="1"/>
            </p:cNvSpPr>
            <p:nvPr/>
          </p:nvSpPr>
          <p:spPr bwMode="auto">
            <a:xfrm>
              <a:off x="2074863" y="4724400"/>
              <a:ext cx="150812" cy="125413"/>
            </a:xfrm>
            <a:prstGeom prst="ellipse">
              <a:avLst/>
            </a:prstGeom>
            <a:solidFill>
              <a:srgbClr val="CCCCFF"/>
            </a:solidFill>
            <a:ln w="9525">
              <a:solidFill>
                <a:schemeClr val="tx1"/>
              </a:solidFill>
              <a:round/>
              <a:headEnd/>
              <a:tailEnd/>
            </a:ln>
          </p:spPr>
          <p:txBody>
            <a:bodyPr wrap="none" anchor="ctr"/>
            <a:lstStyle/>
            <a:p>
              <a:endParaRPr lang="fr-FR"/>
            </a:p>
          </p:txBody>
        </p:sp>
        <p:sp>
          <p:nvSpPr>
            <p:cNvPr id="146465" name="Oval 36"/>
            <p:cNvSpPr>
              <a:spLocks noChangeArrowheads="1"/>
            </p:cNvSpPr>
            <p:nvPr/>
          </p:nvSpPr>
          <p:spPr bwMode="auto">
            <a:xfrm>
              <a:off x="2422525" y="5399088"/>
              <a:ext cx="150813" cy="125412"/>
            </a:xfrm>
            <a:prstGeom prst="ellipse">
              <a:avLst/>
            </a:prstGeom>
            <a:noFill/>
            <a:ln w="9525">
              <a:solidFill>
                <a:schemeClr val="tx1"/>
              </a:solidFill>
              <a:round/>
              <a:headEnd/>
              <a:tailEnd/>
            </a:ln>
          </p:spPr>
          <p:txBody>
            <a:bodyPr wrap="none" anchor="ctr"/>
            <a:lstStyle/>
            <a:p>
              <a:endParaRPr lang="fr-FR"/>
            </a:p>
          </p:txBody>
        </p:sp>
        <p:sp>
          <p:nvSpPr>
            <p:cNvPr id="146466" name="Oval 37"/>
            <p:cNvSpPr>
              <a:spLocks noChangeArrowheads="1"/>
            </p:cNvSpPr>
            <p:nvPr/>
          </p:nvSpPr>
          <p:spPr bwMode="auto">
            <a:xfrm>
              <a:off x="2759075" y="4953000"/>
              <a:ext cx="150813" cy="125413"/>
            </a:xfrm>
            <a:prstGeom prst="ellipse">
              <a:avLst/>
            </a:prstGeom>
            <a:noFill/>
            <a:ln w="9525">
              <a:solidFill>
                <a:schemeClr val="tx1"/>
              </a:solidFill>
              <a:round/>
              <a:headEnd/>
              <a:tailEnd/>
            </a:ln>
          </p:spPr>
          <p:txBody>
            <a:bodyPr wrap="none" anchor="ctr"/>
            <a:lstStyle/>
            <a:p>
              <a:endParaRPr lang="fr-FR"/>
            </a:p>
          </p:txBody>
        </p:sp>
        <p:sp>
          <p:nvSpPr>
            <p:cNvPr id="146467" name="Oval 38"/>
            <p:cNvSpPr>
              <a:spLocks noChangeArrowheads="1"/>
            </p:cNvSpPr>
            <p:nvPr/>
          </p:nvSpPr>
          <p:spPr bwMode="auto">
            <a:xfrm>
              <a:off x="1692275" y="4876800"/>
              <a:ext cx="150813" cy="125413"/>
            </a:xfrm>
            <a:prstGeom prst="ellipse">
              <a:avLst/>
            </a:prstGeom>
            <a:noFill/>
            <a:ln w="9525">
              <a:solidFill>
                <a:schemeClr val="tx1"/>
              </a:solidFill>
              <a:round/>
              <a:headEnd/>
              <a:tailEnd/>
            </a:ln>
          </p:spPr>
          <p:txBody>
            <a:bodyPr wrap="none" anchor="ctr"/>
            <a:lstStyle/>
            <a:p>
              <a:endParaRPr lang="fr-FR"/>
            </a:p>
          </p:txBody>
        </p:sp>
        <p:sp>
          <p:nvSpPr>
            <p:cNvPr id="146468" name="Oval 39"/>
            <p:cNvSpPr>
              <a:spLocks noChangeArrowheads="1"/>
            </p:cNvSpPr>
            <p:nvPr/>
          </p:nvSpPr>
          <p:spPr bwMode="auto">
            <a:xfrm>
              <a:off x="1387475" y="5486400"/>
              <a:ext cx="150813" cy="125413"/>
            </a:xfrm>
            <a:prstGeom prst="ellipse">
              <a:avLst/>
            </a:prstGeom>
            <a:solidFill>
              <a:srgbClr val="0000FF"/>
            </a:solidFill>
            <a:ln w="9525">
              <a:solidFill>
                <a:schemeClr val="tx1"/>
              </a:solidFill>
              <a:round/>
              <a:headEnd/>
              <a:tailEnd/>
            </a:ln>
          </p:spPr>
          <p:txBody>
            <a:bodyPr wrap="none" anchor="ctr"/>
            <a:lstStyle/>
            <a:p>
              <a:endParaRPr lang="fr-FR"/>
            </a:p>
          </p:txBody>
        </p:sp>
        <p:sp>
          <p:nvSpPr>
            <p:cNvPr id="146469" name="Oval 40"/>
            <p:cNvSpPr>
              <a:spLocks noChangeArrowheads="1"/>
            </p:cNvSpPr>
            <p:nvPr/>
          </p:nvSpPr>
          <p:spPr bwMode="auto">
            <a:xfrm>
              <a:off x="2759075" y="5638800"/>
              <a:ext cx="150813" cy="125413"/>
            </a:xfrm>
            <a:prstGeom prst="ellipse">
              <a:avLst/>
            </a:prstGeom>
            <a:solidFill>
              <a:srgbClr val="993300"/>
            </a:solidFill>
            <a:ln w="9525">
              <a:solidFill>
                <a:schemeClr val="tx1"/>
              </a:solidFill>
              <a:round/>
              <a:headEnd/>
              <a:tailEnd/>
            </a:ln>
          </p:spPr>
          <p:txBody>
            <a:bodyPr wrap="none" anchor="ctr"/>
            <a:lstStyle/>
            <a:p>
              <a:endParaRPr lang="fr-FR"/>
            </a:p>
          </p:txBody>
        </p:sp>
        <p:sp>
          <p:nvSpPr>
            <p:cNvPr id="146471" name="Oval 42"/>
            <p:cNvSpPr>
              <a:spLocks noChangeArrowheads="1"/>
            </p:cNvSpPr>
            <p:nvPr/>
          </p:nvSpPr>
          <p:spPr bwMode="auto">
            <a:xfrm>
              <a:off x="1387475" y="4953000"/>
              <a:ext cx="150813" cy="125413"/>
            </a:xfrm>
            <a:prstGeom prst="ellipse">
              <a:avLst/>
            </a:prstGeom>
            <a:solidFill>
              <a:srgbClr val="0000FF"/>
            </a:solidFill>
            <a:ln w="9525">
              <a:solidFill>
                <a:schemeClr val="tx1"/>
              </a:solidFill>
              <a:round/>
              <a:headEnd/>
              <a:tailEnd/>
            </a:ln>
          </p:spPr>
          <p:txBody>
            <a:bodyPr wrap="none" anchor="ctr"/>
            <a:lstStyle/>
            <a:p>
              <a:endParaRPr lang="fr-FR"/>
            </a:p>
          </p:txBody>
        </p:sp>
        <p:sp>
          <p:nvSpPr>
            <p:cNvPr id="146472" name="Line 43"/>
            <p:cNvSpPr>
              <a:spLocks noChangeShapeType="1"/>
            </p:cNvSpPr>
            <p:nvPr/>
          </p:nvSpPr>
          <p:spPr bwMode="auto">
            <a:xfrm flipV="1">
              <a:off x="1463675" y="5129213"/>
              <a:ext cx="1588" cy="255587"/>
            </a:xfrm>
            <a:prstGeom prst="line">
              <a:avLst/>
            </a:prstGeom>
            <a:noFill/>
            <a:ln w="38100" cmpd="dbl">
              <a:solidFill>
                <a:schemeClr val="tx1"/>
              </a:solidFill>
              <a:round/>
              <a:headEnd/>
              <a:tailEnd type="stealth" w="lg" len="med"/>
            </a:ln>
          </p:spPr>
          <p:txBody>
            <a:bodyPr wrap="none" anchor="ctr"/>
            <a:lstStyle/>
            <a:p>
              <a:endParaRPr lang="en-US"/>
            </a:p>
          </p:txBody>
        </p:sp>
        <p:sp>
          <p:nvSpPr>
            <p:cNvPr id="146473" name="Oval 44"/>
            <p:cNvSpPr>
              <a:spLocks noChangeArrowheads="1"/>
            </p:cNvSpPr>
            <p:nvPr/>
          </p:nvSpPr>
          <p:spPr bwMode="auto">
            <a:xfrm>
              <a:off x="2608263" y="5106988"/>
              <a:ext cx="150812" cy="125412"/>
            </a:xfrm>
            <a:prstGeom prst="ellipse">
              <a:avLst/>
            </a:prstGeom>
            <a:solidFill>
              <a:srgbClr val="993300"/>
            </a:solidFill>
            <a:ln w="9525">
              <a:solidFill>
                <a:schemeClr val="tx1"/>
              </a:solidFill>
              <a:round/>
              <a:headEnd/>
              <a:tailEnd/>
            </a:ln>
          </p:spPr>
          <p:txBody>
            <a:bodyPr wrap="none" anchor="ctr"/>
            <a:lstStyle/>
            <a:p>
              <a:endParaRPr lang="fr-FR"/>
            </a:p>
          </p:txBody>
        </p:sp>
        <p:sp>
          <p:nvSpPr>
            <p:cNvPr id="146474" name="Line 45"/>
            <p:cNvSpPr>
              <a:spLocks noChangeShapeType="1"/>
            </p:cNvSpPr>
            <p:nvPr/>
          </p:nvSpPr>
          <p:spPr bwMode="auto">
            <a:xfrm>
              <a:off x="2682875" y="5294313"/>
              <a:ext cx="152400" cy="319087"/>
            </a:xfrm>
            <a:prstGeom prst="line">
              <a:avLst/>
            </a:prstGeom>
            <a:noFill/>
            <a:ln w="38100" cmpd="dbl">
              <a:solidFill>
                <a:schemeClr val="tx1"/>
              </a:solidFill>
              <a:round/>
              <a:headEnd type="stealth" w="lg" len="med"/>
              <a:tailEnd/>
            </a:ln>
          </p:spPr>
          <p:txBody>
            <a:bodyPr wrap="none" anchor="ctr"/>
            <a:lstStyle/>
            <a:p>
              <a:endParaRPr lang="en-US"/>
            </a:p>
          </p:txBody>
        </p:sp>
        <p:sp>
          <p:nvSpPr>
            <p:cNvPr id="146488" name="Line 60"/>
            <p:cNvSpPr>
              <a:spLocks noChangeShapeType="1"/>
            </p:cNvSpPr>
            <p:nvPr/>
          </p:nvSpPr>
          <p:spPr bwMode="auto">
            <a:xfrm>
              <a:off x="1997075" y="4600575"/>
              <a:ext cx="1588" cy="1470025"/>
            </a:xfrm>
            <a:prstGeom prst="line">
              <a:avLst/>
            </a:prstGeom>
            <a:noFill/>
            <a:ln w="28575">
              <a:solidFill>
                <a:schemeClr val="tx1"/>
              </a:solidFill>
              <a:round/>
              <a:headEnd/>
              <a:tailEnd/>
            </a:ln>
          </p:spPr>
          <p:txBody>
            <a:bodyPr wrap="none" anchor="ctr"/>
            <a:lstStyle/>
            <a:p>
              <a:endParaRPr lang="en-US"/>
            </a:p>
          </p:txBody>
        </p:sp>
      </p:grpSp>
      <p:sp>
        <p:nvSpPr>
          <p:cNvPr id="146489" name="Rectangle 61"/>
          <p:cNvSpPr>
            <a:spLocks noGrp="1" noChangeArrowheads="1"/>
          </p:cNvSpPr>
          <p:nvPr>
            <p:ph type="title"/>
          </p:nvPr>
        </p:nvSpPr>
        <p:spPr/>
        <p:txBody>
          <a:bodyPr/>
          <a:lstStyle/>
          <a:p>
            <a:r>
              <a:rPr lang="fr-FR"/>
              <a:t>Exemple de K-Means (k=2)</a:t>
            </a:r>
          </a:p>
        </p:txBody>
      </p:sp>
    </p:spTree>
    <p:extLst>
      <p:ext uri="{BB962C8B-B14F-4D97-AF65-F5344CB8AC3E}">
        <p14:creationId xmlns:p14="http://schemas.microsoft.com/office/powerpoint/2010/main" val="7602598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6" name="Connecteur droit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25954" name="Rectangle 4098"/>
          <p:cNvSpPr>
            <a:spLocks noGrp="1" noChangeArrowheads="1"/>
          </p:cNvSpPr>
          <p:nvPr>
            <p:ph type="title"/>
          </p:nvPr>
        </p:nvSpPr>
        <p:spPr/>
        <p:txBody>
          <a:bodyPr/>
          <a:lstStyle/>
          <a:p>
            <a:r>
              <a:rPr lang="fr-CA"/>
              <a:t>Systèmes d’information et data mining</a:t>
            </a:r>
            <a:endParaRPr lang="fr-CA" dirty="0"/>
          </a:p>
        </p:txBody>
      </p:sp>
      <p:sp>
        <p:nvSpPr>
          <p:cNvPr id="125955" name="Rectangle 4099"/>
          <p:cNvSpPr>
            <a:spLocks noGrp="1" noChangeArrowheads="1"/>
          </p:cNvSpPr>
          <p:nvPr>
            <p:ph idx="1"/>
          </p:nvPr>
        </p:nvSpPr>
        <p:spPr/>
        <p:txBody>
          <a:bodyPr/>
          <a:lstStyle/>
          <a:p>
            <a:r>
              <a:rPr lang="fr-CA" dirty="0"/>
              <a:t>Les données forment le cœur des processus de base dans la plupart des entreprises.</a:t>
            </a:r>
          </a:p>
          <a:p>
            <a:r>
              <a:rPr lang="fr-CA" dirty="0"/>
              <a:t>L’archivage des données crée la mémoire de l’entreprise.</a:t>
            </a:r>
          </a:p>
          <a:p>
            <a:r>
              <a:rPr lang="fr-CA" dirty="0"/>
              <a:t>L’exploitation des données « data </a:t>
            </a:r>
            <a:r>
              <a:rPr lang="fr-CA" dirty="0" err="1"/>
              <a:t>mining</a:t>
            </a:r>
            <a:r>
              <a:rPr lang="fr-CA" dirty="0"/>
              <a:t> » crée l’intelligence de l’entreprise.</a:t>
            </a:r>
          </a:p>
        </p:txBody>
      </p:sp>
      <p:sp>
        <p:nvSpPr>
          <p:cNvPr id="4" name="Espace réservé du numéro de diapositive 5"/>
          <p:cNvSpPr>
            <a:spLocks noGrp="1"/>
          </p:cNvSpPr>
          <p:nvPr>
            <p:ph type="sldNum" sz="quarter" idx="12"/>
          </p:nvPr>
        </p:nvSpPr>
        <p:spPr/>
        <p:txBody>
          <a:bodyPr/>
          <a:lstStyle/>
          <a:p>
            <a:fld id="{3BAD93A8-90ED-4A84-95F8-C6A8C0C8B1DB}" type="slidenum">
              <a:rPr lang="fr-FR" smtClean="0"/>
              <a:pPr/>
              <a:t>4</a:t>
            </a:fld>
            <a:endParaRPr lang="fr-FR"/>
          </a:p>
        </p:txBody>
      </p:sp>
    </p:spTree>
    <p:extLst>
      <p:ext uri="{BB962C8B-B14F-4D97-AF65-F5344CB8AC3E}">
        <p14:creationId xmlns:p14="http://schemas.microsoft.com/office/powerpoint/2010/main" val="139433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K-</a:t>
            </a:r>
            <a:r>
              <a:rPr lang="fr-FR" dirty="0" err="1"/>
              <a:t>Means</a:t>
            </a:r>
            <a:r>
              <a:rPr lang="fr-FR" dirty="0"/>
              <a:t> : Distance</a:t>
            </a:r>
          </a:p>
        </p:txBody>
      </p:sp>
      <p:sp>
        <p:nvSpPr>
          <p:cNvPr id="3" name="Espace réservé du contenu 2"/>
          <p:cNvSpPr>
            <a:spLocks noGrp="1"/>
          </p:cNvSpPr>
          <p:nvPr>
            <p:ph idx="1"/>
          </p:nvPr>
        </p:nvSpPr>
        <p:spPr/>
        <p:txBody>
          <a:bodyPr/>
          <a:lstStyle/>
          <a:p>
            <a:r>
              <a:rPr lang="fr-FR" dirty="0"/>
              <a:t>Distance Euclidienne</a:t>
            </a:r>
          </a:p>
          <a:p>
            <a:pPr lvl="1"/>
            <a:r>
              <a:rPr lang="fr-FR" dirty="0"/>
              <a:t>La plus utilisée</a:t>
            </a:r>
          </a:p>
          <a:p>
            <a:pPr lvl="1"/>
            <a:r>
              <a:rPr lang="fr-FR" dirty="0"/>
              <a:t>Définit des groupes sphériques</a:t>
            </a:r>
          </a:p>
          <a:p>
            <a:pPr lvl="1"/>
            <a:endParaRPr lang="fr-FR" dirty="0"/>
          </a:p>
        </p:txBody>
      </p:sp>
      <p:sp>
        <p:nvSpPr>
          <p:cNvPr id="4" name="Espace réservé du numéro de diapositive 3"/>
          <p:cNvSpPr>
            <a:spLocks noGrp="1"/>
          </p:cNvSpPr>
          <p:nvPr>
            <p:ph type="sldNum" sz="quarter" idx="12"/>
          </p:nvPr>
        </p:nvSpPr>
        <p:spPr/>
        <p:txBody>
          <a:bodyPr/>
          <a:lstStyle/>
          <a:p>
            <a:pPr>
              <a:defRPr/>
            </a:pPr>
            <a:fld id="{9B9BEE20-5294-4D57-B670-2C87905F5D0B}" type="slidenum">
              <a:rPr lang="fr-FR" smtClean="0"/>
              <a:pPr>
                <a:defRPr/>
              </a:pPr>
              <a:t>40</a:t>
            </a:fld>
            <a:endParaRPr lang="fr-FR"/>
          </a:p>
        </p:txBody>
      </p:sp>
    </p:spTree>
    <p:extLst>
      <p:ext uri="{BB962C8B-B14F-4D97-AF65-F5344CB8AC3E}">
        <p14:creationId xmlns:p14="http://schemas.microsoft.com/office/powerpoint/2010/main" val="374082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2"/>
          <p:cNvSpPr>
            <a:spLocks noGrp="1" noChangeArrowheads="1"/>
          </p:cNvSpPr>
          <p:nvPr>
            <p:ph type="title"/>
          </p:nvPr>
        </p:nvSpPr>
        <p:spPr/>
        <p:txBody>
          <a:bodyPr/>
          <a:lstStyle/>
          <a:p>
            <a:r>
              <a:rPr lang="en-US"/>
              <a:t>K-means Clustering Demo</a:t>
            </a:r>
          </a:p>
        </p:txBody>
      </p:sp>
      <p:sp>
        <p:nvSpPr>
          <p:cNvPr id="194564" name="Rectangle 3"/>
          <p:cNvSpPr>
            <a:spLocks noGrp="1" noChangeArrowheads="1"/>
          </p:cNvSpPr>
          <p:nvPr>
            <p:ph type="body" idx="1"/>
          </p:nvPr>
        </p:nvSpPr>
        <p:spPr/>
        <p:txBody>
          <a:bodyPr/>
          <a:lstStyle/>
          <a:p>
            <a:r>
              <a:rPr lang="en-US" dirty="0"/>
              <a:t>Clustering demo:</a:t>
            </a:r>
          </a:p>
          <a:p>
            <a:endParaRPr lang="en-US" dirty="0"/>
          </a:p>
          <a:p>
            <a:pPr lvl="1"/>
            <a:r>
              <a:rPr lang="en-US" dirty="0"/>
              <a:t>http://home.deib.polimi.it/matteucc/Clustering/tutorial_html/AppletKM.html</a:t>
            </a:r>
          </a:p>
        </p:txBody>
      </p:sp>
      <p:sp>
        <p:nvSpPr>
          <p:cNvPr id="4" name="Espace réservé du numéro de diapositive 5"/>
          <p:cNvSpPr>
            <a:spLocks noGrp="1"/>
          </p:cNvSpPr>
          <p:nvPr>
            <p:ph type="sldNum" sz="quarter" idx="12"/>
          </p:nvPr>
        </p:nvSpPr>
        <p:spPr/>
        <p:txBody>
          <a:bodyPr/>
          <a:lstStyle/>
          <a:p>
            <a:fld id="{1664A62D-66BA-439D-95BD-D08F8F427BEF}" type="slidenum">
              <a:rPr lang="fr-FR" smtClean="0"/>
              <a:pPr/>
              <a:t>41</a:t>
            </a:fld>
            <a:endParaRPr lang="fr-FR"/>
          </a:p>
        </p:txBody>
      </p:sp>
    </p:spTree>
    <p:extLst>
      <p:ext uri="{BB962C8B-B14F-4D97-AF65-F5344CB8AC3E}">
        <p14:creationId xmlns:p14="http://schemas.microsoft.com/office/powerpoint/2010/main" val="314677298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2"/>
          <p:cNvSpPr>
            <a:spLocks noGrp="1" noChangeArrowheads="1"/>
          </p:cNvSpPr>
          <p:nvPr>
            <p:ph type="title"/>
          </p:nvPr>
        </p:nvSpPr>
        <p:spPr/>
        <p:txBody>
          <a:bodyPr/>
          <a:lstStyle/>
          <a:p>
            <a:r>
              <a:rPr lang="fr-CA"/>
              <a:t>Avantages de K-means</a:t>
            </a:r>
          </a:p>
        </p:txBody>
      </p:sp>
      <p:sp>
        <p:nvSpPr>
          <p:cNvPr id="196612" name="Rectangle 3"/>
          <p:cNvSpPr>
            <a:spLocks noGrp="1" noChangeArrowheads="1"/>
          </p:cNvSpPr>
          <p:nvPr>
            <p:ph type="body" idx="1"/>
          </p:nvPr>
        </p:nvSpPr>
        <p:spPr/>
        <p:txBody>
          <a:bodyPr/>
          <a:lstStyle/>
          <a:p>
            <a:r>
              <a:rPr lang="fr-FR" dirty="0"/>
              <a:t>Converge</a:t>
            </a:r>
          </a:p>
          <a:p>
            <a:r>
              <a:rPr lang="fr-FR" dirty="0"/>
              <a:t>Rapidité : on ne compare pas toutes les observations entre elles mais par rapport aux centres de classes</a:t>
            </a:r>
          </a:p>
          <a:p>
            <a:r>
              <a:rPr lang="fr-FR" dirty="0"/>
              <a:t>Permet de détecter les valeurs extrêmes et de les isoler</a:t>
            </a:r>
          </a:p>
          <a:p>
            <a:r>
              <a:rPr lang="fr-FR" dirty="0"/>
              <a:t>Est pratique quand il y a un très grand nombre d’observations (des milliers)</a:t>
            </a:r>
          </a:p>
        </p:txBody>
      </p:sp>
      <p:sp>
        <p:nvSpPr>
          <p:cNvPr id="4" name="Espace réservé du numéro de diapositive 5"/>
          <p:cNvSpPr>
            <a:spLocks noGrp="1"/>
          </p:cNvSpPr>
          <p:nvPr>
            <p:ph type="sldNum" sz="quarter" idx="12"/>
          </p:nvPr>
        </p:nvSpPr>
        <p:spPr/>
        <p:txBody>
          <a:bodyPr/>
          <a:lstStyle/>
          <a:p>
            <a:fld id="{504AC6FD-6AD2-4AC0-A03F-C3C07244069A}" type="slidenum">
              <a:rPr lang="fr-FR" smtClean="0"/>
              <a:pPr/>
              <a:t>42</a:t>
            </a:fld>
            <a:endParaRPr lang="fr-FR"/>
          </a:p>
        </p:txBody>
      </p:sp>
    </p:spTree>
    <p:extLst>
      <p:ext uri="{BB962C8B-B14F-4D97-AF65-F5344CB8AC3E}">
        <p14:creationId xmlns:p14="http://schemas.microsoft.com/office/powerpoint/2010/main" val="247401803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2"/>
          <p:cNvSpPr>
            <a:spLocks noGrp="1" noChangeArrowheads="1"/>
          </p:cNvSpPr>
          <p:nvPr>
            <p:ph type="title"/>
          </p:nvPr>
        </p:nvSpPr>
        <p:spPr/>
        <p:txBody>
          <a:bodyPr/>
          <a:lstStyle/>
          <a:p>
            <a:r>
              <a:rPr lang="fr-CA"/>
              <a:t>Inconvénients de K-means</a:t>
            </a:r>
            <a:endParaRPr lang="fr-CA" dirty="0"/>
          </a:p>
        </p:txBody>
      </p:sp>
      <p:sp>
        <p:nvSpPr>
          <p:cNvPr id="197636" name="Rectangle 3"/>
          <p:cNvSpPr>
            <a:spLocks noGrp="1" noChangeArrowheads="1"/>
          </p:cNvSpPr>
          <p:nvPr>
            <p:ph type="body" idx="1"/>
          </p:nvPr>
        </p:nvSpPr>
        <p:spPr/>
        <p:txBody>
          <a:bodyPr>
            <a:normAutofit fontScale="92500" lnSpcReduction="20000"/>
          </a:bodyPr>
          <a:lstStyle/>
          <a:p>
            <a:r>
              <a:rPr lang="fr-FR" dirty="0"/>
              <a:t>Obligation de fixer à priori le nombre de classes ou clusters</a:t>
            </a:r>
          </a:p>
          <a:p>
            <a:r>
              <a:rPr lang="fr-FR" dirty="0"/>
              <a:t>Dépendance au choix des centres initiaux (</a:t>
            </a:r>
            <a:r>
              <a:rPr lang="fr-FR" dirty="0" err="1"/>
              <a:t>seeds</a:t>
            </a:r>
            <a:r>
              <a:rPr lang="fr-FR" dirty="0"/>
              <a:t>)</a:t>
            </a:r>
          </a:p>
          <a:p>
            <a:r>
              <a:rPr lang="fr-FR" dirty="0"/>
              <a:t>Ne détecte bien que les formes convexes (surtout sphériques de même taille).</a:t>
            </a:r>
          </a:p>
          <a:p>
            <a:r>
              <a:rPr lang="fr-FR" dirty="0"/>
              <a:t>Mauvaise prise en compte des "</a:t>
            </a:r>
            <a:r>
              <a:rPr lang="fr-FR" dirty="0" err="1"/>
              <a:t>outliers</a:t>
            </a:r>
            <a:r>
              <a:rPr lang="fr-FR" dirty="0"/>
              <a:t>"</a:t>
            </a:r>
          </a:p>
          <a:p>
            <a:pPr lvl="1"/>
            <a:r>
              <a:rPr lang="fr-FR" dirty="0"/>
              <a:t>points extrêmes en dehors des groupes</a:t>
            </a:r>
          </a:p>
          <a:p>
            <a:pPr marL="365760" lvl="1" indent="0">
              <a:buNone/>
            </a:pPr>
            <a:r>
              <a:rPr lang="fr-FR" dirty="0"/>
              <a:t>-&gt; fausses les moyennes et donc les centres</a:t>
            </a:r>
          </a:p>
          <a:p>
            <a:r>
              <a:rPr lang="fr-FR" dirty="0"/>
              <a:t>Convergence plus ou moins rapide</a:t>
            </a:r>
          </a:p>
          <a:p>
            <a:r>
              <a:rPr lang="fr-FR" dirty="0"/>
              <a:t>Amélioration:</a:t>
            </a:r>
          </a:p>
          <a:p>
            <a:pPr lvl="1"/>
            <a:r>
              <a:rPr lang="fr-FR" dirty="0"/>
              <a:t>utilisation de points centraux (</a:t>
            </a:r>
            <a:r>
              <a:rPr lang="fr-FR" dirty="0" err="1"/>
              <a:t>médoïdes</a:t>
            </a:r>
            <a:r>
              <a:rPr lang="fr-FR" dirty="0"/>
              <a:t>)</a:t>
            </a:r>
          </a:p>
        </p:txBody>
      </p:sp>
      <p:sp>
        <p:nvSpPr>
          <p:cNvPr id="4" name="Espace réservé du numéro de diapositive 5"/>
          <p:cNvSpPr>
            <a:spLocks noGrp="1"/>
          </p:cNvSpPr>
          <p:nvPr>
            <p:ph type="sldNum" sz="quarter" idx="12"/>
          </p:nvPr>
        </p:nvSpPr>
        <p:spPr/>
        <p:txBody>
          <a:bodyPr/>
          <a:lstStyle/>
          <a:p>
            <a:fld id="{1E354348-6232-49C3-8DA0-18042EC6D461}" type="slidenum">
              <a:rPr lang="fr-FR" smtClean="0"/>
              <a:pPr/>
              <a:t>43</a:t>
            </a:fld>
            <a:endParaRPr lang="fr-FR"/>
          </a:p>
        </p:txBody>
      </p:sp>
    </p:spTree>
    <p:extLst>
      <p:ext uri="{BB962C8B-B14F-4D97-AF65-F5344CB8AC3E}">
        <p14:creationId xmlns:p14="http://schemas.microsoft.com/office/powerpoint/2010/main" val="85907668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Quelques algorithmes</a:t>
            </a:r>
          </a:p>
        </p:txBody>
      </p:sp>
      <p:sp>
        <p:nvSpPr>
          <p:cNvPr id="3" name="Espace réservé du contenu 2"/>
          <p:cNvSpPr>
            <a:spLocks noGrp="1"/>
          </p:cNvSpPr>
          <p:nvPr>
            <p:ph idx="1"/>
          </p:nvPr>
        </p:nvSpPr>
        <p:spPr/>
        <p:txBody>
          <a:bodyPr>
            <a:normAutofit fontScale="70000" lnSpcReduction="20000"/>
          </a:bodyPr>
          <a:lstStyle/>
          <a:p>
            <a:r>
              <a:rPr lang="fr-FR" dirty="0"/>
              <a:t>Méthodes hiérarchiques</a:t>
            </a:r>
          </a:p>
          <a:p>
            <a:pPr lvl="1"/>
            <a:r>
              <a:rPr lang="fr-FR" dirty="0"/>
              <a:t>Ascendantes (</a:t>
            </a:r>
            <a:r>
              <a:rPr lang="fr-FR" dirty="0" err="1"/>
              <a:t>agglomératives</a:t>
            </a:r>
            <a:r>
              <a:rPr lang="fr-FR" dirty="0"/>
              <a:t>)</a:t>
            </a:r>
          </a:p>
          <a:p>
            <a:pPr lvl="1"/>
            <a:r>
              <a:rPr lang="fr-FR" dirty="0"/>
              <a:t>Descendantes (</a:t>
            </a:r>
            <a:r>
              <a:rPr lang="fr-FR" dirty="0" err="1"/>
              <a:t>divisives</a:t>
            </a:r>
            <a:r>
              <a:rPr lang="fr-FR" dirty="0"/>
              <a:t>)</a:t>
            </a:r>
          </a:p>
          <a:p>
            <a:r>
              <a:rPr lang="fr-FR" dirty="0"/>
              <a:t>Méthodes de partitionnement</a:t>
            </a:r>
          </a:p>
          <a:p>
            <a:pPr lvl="1"/>
            <a:r>
              <a:rPr lang="fr-FR" dirty="0"/>
              <a:t>Centres mobiles, K-</a:t>
            </a:r>
            <a:r>
              <a:rPr lang="fr-FR" dirty="0" err="1"/>
              <a:t>means</a:t>
            </a:r>
            <a:r>
              <a:rPr lang="fr-FR" dirty="0"/>
              <a:t>, nuées dynamiques</a:t>
            </a:r>
          </a:p>
          <a:p>
            <a:pPr lvl="1"/>
            <a:r>
              <a:rPr lang="fr-FR" dirty="0"/>
              <a:t>K-modes, k-prototypes, k-représentants (</a:t>
            </a:r>
            <a:r>
              <a:rPr lang="fr-FR" dirty="0" err="1"/>
              <a:t>médoids</a:t>
            </a:r>
            <a:r>
              <a:rPr lang="fr-FR" dirty="0"/>
              <a:t>)</a:t>
            </a:r>
          </a:p>
          <a:p>
            <a:pPr lvl="1"/>
            <a:r>
              <a:rPr lang="fr-FR" dirty="0"/>
              <a:t>Réseaux de </a:t>
            </a:r>
            <a:r>
              <a:rPr lang="fr-FR" dirty="0" err="1"/>
              <a:t>Kohonen</a:t>
            </a:r>
            <a:endParaRPr lang="fr-FR" dirty="0"/>
          </a:p>
          <a:p>
            <a:pPr lvl="1"/>
            <a:r>
              <a:rPr lang="fr-FR" dirty="0"/>
              <a:t>Méthodes basées sur une notion de densité</a:t>
            </a:r>
          </a:p>
          <a:p>
            <a:pPr lvl="1"/>
            <a:r>
              <a:rPr lang="fr-FR" dirty="0"/>
              <a:t>Méthode « de Condorcet »</a:t>
            </a:r>
          </a:p>
          <a:p>
            <a:r>
              <a:rPr lang="fr-FR" dirty="0"/>
              <a:t>Méthodes mixtes</a:t>
            </a:r>
          </a:p>
          <a:p>
            <a:r>
              <a:rPr lang="fr-FR" dirty="0"/>
              <a:t>Analyse floue (</a:t>
            </a:r>
            <a:r>
              <a:rPr lang="fr-FR" dirty="0" err="1"/>
              <a:t>fuzzy</a:t>
            </a:r>
            <a:r>
              <a:rPr lang="fr-FR" dirty="0"/>
              <a:t> </a:t>
            </a:r>
            <a:r>
              <a:rPr lang="fr-FR" dirty="0" err="1"/>
              <a:t>clustering</a:t>
            </a:r>
            <a:r>
              <a:rPr lang="fr-FR" dirty="0"/>
              <a:t>)</a:t>
            </a:r>
          </a:p>
          <a:p>
            <a:r>
              <a:rPr lang="fr-FR" dirty="0"/>
              <a:t>…</a:t>
            </a:r>
          </a:p>
        </p:txBody>
      </p:sp>
      <p:sp>
        <p:nvSpPr>
          <p:cNvPr id="4" name="Espace réservé du numéro de diapositive 3"/>
          <p:cNvSpPr>
            <a:spLocks noGrp="1"/>
          </p:cNvSpPr>
          <p:nvPr>
            <p:ph type="sldNum" sz="quarter" idx="12"/>
          </p:nvPr>
        </p:nvSpPr>
        <p:spPr/>
        <p:txBody>
          <a:bodyPr/>
          <a:lstStyle/>
          <a:p>
            <a:pPr>
              <a:defRPr/>
            </a:pPr>
            <a:fld id="{9B9BEE20-5294-4D57-B670-2C87905F5D0B}" type="slidenum">
              <a:rPr lang="fr-FR" smtClean="0"/>
              <a:pPr>
                <a:defRPr/>
              </a:pPr>
              <a:t>44</a:t>
            </a:fld>
            <a:endParaRPr lang="fr-FR"/>
          </a:p>
        </p:txBody>
      </p:sp>
    </p:spTree>
    <p:extLst>
      <p:ext uri="{BB962C8B-B14F-4D97-AF65-F5344CB8AC3E}">
        <p14:creationId xmlns:p14="http://schemas.microsoft.com/office/powerpoint/2010/main" val="14530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p:txBody>
          <a:bodyPr/>
          <a:lstStyle/>
          <a:p>
            <a:br>
              <a:rPr lang="fr-FR"/>
            </a:br>
            <a:r>
              <a:rPr lang="fr-FR"/>
              <a:t>Arbres de Décision</a:t>
            </a:r>
            <a:endParaRPr lang="fr-FR" dirty="0"/>
          </a:p>
        </p:txBody>
      </p:sp>
      <p:sp>
        <p:nvSpPr>
          <p:cNvPr id="4" name="Espace réservé du numéro de diapositive 3"/>
          <p:cNvSpPr>
            <a:spLocks noGrp="1"/>
          </p:cNvSpPr>
          <p:nvPr>
            <p:ph type="sldNum" sz="quarter" idx="4294967295"/>
          </p:nvPr>
        </p:nvSpPr>
        <p:spPr>
          <a:xfrm>
            <a:off x="8382000" y="6356350"/>
            <a:ext cx="762000" cy="365125"/>
          </a:xfrm>
        </p:spPr>
        <p:txBody>
          <a:bodyPr/>
          <a:lstStyle/>
          <a:p>
            <a:pPr>
              <a:defRPr/>
            </a:pPr>
            <a:fld id="{8FB2EA06-56A6-4591-A2A3-59A9237E4CC8}" type="slidenum">
              <a:rPr lang="fr-FR" smtClean="0"/>
              <a:pPr>
                <a:defRPr/>
              </a:pPr>
              <a:t>45</a:t>
            </a:fld>
            <a:endParaRPr lang="fr-F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Apprentissage supervisé</a:t>
            </a:r>
          </a:p>
        </p:txBody>
      </p:sp>
      <p:sp>
        <p:nvSpPr>
          <p:cNvPr id="3" name="Espace réservé du contenu 2"/>
          <p:cNvSpPr>
            <a:spLocks noGrp="1"/>
          </p:cNvSpPr>
          <p:nvPr>
            <p:ph idx="1"/>
          </p:nvPr>
        </p:nvSpPr>
        <p:spPr/>
        <p:txBody>
          <a:bodyPr/>
          <a:lstStyle/>
          <a:p>
            <a:r>
              <a:rPr lang="fr-FR" dirty="0"/>
              <a:t>Construction d’un modèle (boîte noire) qui prend en entrée des données et qui fourni en sortie une réponse</a:t>
            </a:r>
          </a:p>
        </p:txBody>
      </p:sp>
      <p:sp>
        <p:nvSpPr>
          <p:cNvPr id="4" name="Espace réservé du numéro de diapositive 3"/>
          <p:cNvSpPr>
            <a:spLocks noGrp="1"/>
          </p:cNvSpPr>
          <p:nvPr>
            <p:ph type="sldNum" sz="quarter" idx="12"/>
          </p:nvPr>
        </p:nvSpPr>
        <p:spPr/>
        <p:txBody>
          <a:bodyPr/>
          <a:lstStyle/>
          <a:p>
            <a:pPr>
              <a:defRPr/>
            </a:pPr>
            <a:fld id="{9B9BEE20-5294-4D57-B670-2C87905F5D0B}" type="slidenum">
              <a:rPr lang="fr-FR" smtClean="0"/>
              <a:pPr>
                <a:defRPr/>
              </a:pPr>
              <a:t>46</a:t>
            </a:fld>
            <a:endParaRPr lang="fr-FR"/>
          </a:p>
        </p:txBody>
      </p:sp>
      <p:sp>
        <p:nvSpPr>
          <p:cNvPr id="5" name="Cube 4"/>
          <p:cNvSpPr/>
          <p:nvPr/>
        </p:nvSpPr>
        <p:spPr>
          <a:xfrm>
            <a:off x="4104230" y="3364315"/>
            <a:ext cx="1872208" cy="1368152"/>
          </a:xfrm>
          <a:prstGeom prst="cub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i="1" dirty="0">
                <a:solidFill>
                  <a:schemeClr val="accent3">
                    <a:lumMod val="75000"/>
                  </a:schemeClr>
                </a:solidFill>
              </a:rPr>
              <a:t>Modèle appris</a:t>
            </a:r>
          </a:p>
        </p:txBody>
      </p:sp>
      <p:grpSp>
        <p:nvGrpSpPr>
          <p:cNvPr id="34" name="Groupe 33"/>
          <p:cNvGrpSpPr/>
          <p:nvPr/>
        </p:nvGrpSpPr>
        <p:grpSpPr>
          <a:xfrm>
            <a:off x="1466680" y="3356992"/>
            <a:ext cx="1773454" cy="1440160"/>
            <a:chOff x="899592" y="3356992"/>
            <a:chExt cx="1773454" cy="1440160"/>
          </a:xfrm>
        </p:grpSpPr>
        <p:sp>
          <p:nvSpPr>
            <p:cNvPr id="7" name="Étoile à 5 branches 6"/>
            <p:cNvSpPr/>
            <p:nvPr/>
          </p:nvSpPr>
          <p:spPr>
            <a:xfrm>
              <a:off x="951026" y="3511295"/>
              <a:ext cx="154303" cy="15430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Étoile à 5 branches 7"/>
            <p:cNvSpPr/>
            <p:nvPr/>
          </p:nvSpPr>
          <p:spPr>
            <a:xfrm>
              <a:off x="899592" y="3871335"/>
              <a:ext cx="154303" cy="15430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Étoile à 5 branches 8"/>
            <p:cNvSpPr/>
            <p:nvPr/>
          </p:nvSpPr>
          <p:spPr>
            <a:xfrm>
              <a:off x="1671106" y="3665598"/>
              <a:ext cx="154303" cy="15430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Étoile à 5 branches 9"/>
            <p:cNvSpPr/>
            <p:nvPr/>
          </p:nvSpPr>
          <p:spPr>
            <a:xfrm>
              <a:off x="1208198" y="4179941"/>
              <a:ext cx="154303" cy="15430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Étoile à 5 branches 10"/>
            <p:cNvSpPr/>
            <p:nvPr/>
          </p:nvSpPr>
          <p:spPr>
            <a:xfrm>
              <a:off x="1362500" y="3665598"/>
              <a:ext cx="154303" cy="15430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Étoile à 5 branches 11"/>
            <p:cNvSpPr/>
            <p:nvPr/>
          </p:nvSpPr>
          <p:spPr>
            <a:xfrm>
              <a:off x="899592" y="4334243"/>
              <a:ext cx="154303" cy="15430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Étoile à 5 branches 12"/>
            <p:cNvSpPr/>
            <p:nvPr/>
          </p:nvSpPr>
          <p:spPr>
            <a:xfrm>
              <a:off x="1465369" y="4539981"/>
              <a:ext cx="154303" cy="15430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Étoile à 5 branches 13"/>
            <p:cNvSpPr/>
            <p:nvPr/>
          </p:nvSpPr>
          <p:spPr>
            <a:xfrm>
              <a:off x="1465369" y="3974203"/>
              <a:ext cx="154303" cy="15430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Étoile à 5 branches 14"/>
            <p:cNvSpPr/>
            <p:nvPr/>
          </p:nvSpPr>
          <p:spPr>
            <a:xfrm>
              <a:off x="2031146" y="3819901"/>
              <a:ext cx="154303" cy="15430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Étoile à 5 branches 15"/>
            <p:cNvSpPr/>
            <p:nvPr/>
          </p:nvSpPr>
          <p:spPr>
            <a:xfrm>
              <a:off x="1568238" y="4282809"/>
              <a:ext cx="154303" cy="15430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Étoile à 5 branches 16"/>
            <p:cNvSpPr/>
            <p:nvPr/>
          </p:nvSpPr>
          <p:spPr>
            <a:xfrm>
              <a:off x="1465369" y="3356992"/>
              <a:ext cx="154303" cy="15430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isocèle 17"/>
            <p:cNvSpPr/>
            <p:nvPr/>
          </p:nvSpPr>
          <p:spPr>
            <a:xfrm>
              <a:off x="2339752" y="3614163"/>
              <a:ext cx="178991" cy="15430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isocèle 18"/>
            <p:cNvSpPr/>
            <p:nvPr/>
          </p:nvSpPr>
          <p:spPr>
            <a:xfrm>
              <a:off x="1876843" y="4231375"/>
              <a:ext cx="178991" cy="15430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p:cNvSpPr/>
            <p:nvPr/>
          </p:nvSpPr>
          <p:spPr>
            <a:xfrm>
              <a:off x="1876843" y="3408426"/>
              <a:ext cx="178991" cy="15430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p:cNvSpPr/>
            <p:nvPr/>
          </p:nvSpPr>
          <p:spPr>
            <a:xfrm>
              <a:off x="2339752" y="4077072"/>
              <a:ext cx="178991" cy="15430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p:cNvSpPr/>
            <p:nvPr/>
          </p:nvSpPr>
          <p:spPr>
            <a:xfrm>
              <a:off x="2185449" y="4282809"/>
              <a:ext cx="178991" cy="15430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Triangle isocèle 22"/>
            <p:cNvSpPr/>
            <p:nvPr/>
          </p:nvSpPr>
          <p:spPr>
            <a:xfrm>
              <a:off x="1722540" y="4642849"/>
              <a:ext cx="178991" cy="15430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iangle isocèle 23"/>
            <p:cNvSpPr/>
            <p:nvPr/>
          </p:nvSpPr>
          <p:spPr>
            <a:xfrm>
              <a:off x="2134015" y="4642849"/>
              <a:ext cx="178991" cy="15430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riangle isocèle 24"/>
            <p:cNvSpPr/>
            <p:nvPr/>
          </p:nvSpPr>
          <p:spPr>
            <a:xfrm>
              <a:off x="2494055" y="4437112"/>
              <a:ext cx="178991" cy="15430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e 34"/>
          <p:cNvGrpSpPr/>
          <p:nvPr/>
        </p:nvGrpSpPr>
        <p:grpSpPr>
          <a:xfrm>
            <a:off x="2392497" y="5992650"/>
            <a:ext cx="936104" cy="432048"/>
            <a:chOff x="1372787" y="6044952"/>
            <a:chExt cx="936104" cy="432048"/>
          </a:xfrm>
        </p:grpSpPr>
        <p:sp>
          <p:nvSpPr>
            <p:cNvPr id="26" name="Rectangle 25"/>
            <p:cNvSpPr/>
            <p:nvPr/>
          </p:nvSpPr>
          <p:spPr>
            <a:xfrm>
              <a:off x="1372787" y="6044952"/>
              <a:ext cx="144016"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1732827" y="6044952"/>
              <a:ext cx="144016"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2164875" y="6044952"/>
              <a:ext cx="144016"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1804835" y="6332984"/>
              <a:ext cx="144016"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1" name="Connecteur droit avec flèche 30"/>
          <p:cNvCxnSpPr/>
          <p:nvPr/>
        </p:nvCxnSpPr>
        <p:spPr>
          <a:xfrm>
            <a:off x="3312142" y="4128506"/>
            <a:ext cx="648072" cy="0"/>
          </a:xfrm>
          <a:prstGeom prst="straightConnector1">
            <a:avLst/>
          </a:prstGeom>
          <a:ln w="19050" cmpd="sng">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6264470" y="4128506"/>
            <a:ext cx="648072" cy="0"/>
          </a:xfrm>
          <a:prstGeom prst="straightConnector1">
            <a:avLst/>
          </a:prstGeom>
          <a:ln w="19050" cmpd="sng">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6984550" y="3657798"/>
            <a:ext cx="1691906" cy="923330"/>
          </a:xfrm>
          <a:prstGeom prst="rect">
            <a:avLst/>
          </a:prstGeom>
          <a:noFill/>
        </p:spPr>
        <p:txBody>
          <a:bodyPr wrap="square" rtlCol="0">
            <a:spAutoFit/>
          </a:bodyPr>
          <a:lstStyle/>
          <a:p>
            <a:pPr>
              <a:lnSpc>
                <a:spcPct val="90000"/>
              </a:lnSpc>
            </a:pPr>
            <a:r>
              <a:rPr lang="fr-FR" sz="2000" b="1" i="1" dirty="0">
                <a:solidFill>
                  <a:schemeClr val="accent3">
                    <a:lumMod val="75000"/>
                  </a:schemeClr>
                </a:solidFill>
              </a:rPr>
              <a:t>Réponse : étoile ou triangle</a:t>
            </a:r>
          </a:p>
        </p:txBody>
      </p:sp>
      <p:cxnSp>
        <p:nvCxnSpPr>
          <p:cNvPr id="36" name="Connecteur droit avec flèche 35"/>
          <p:cNvCxnSpPr/>
          <p:nvPr/>
        </p:nvCxnSpPr>
        <p:spPr>
          <a:xfrm flipV="1">
            <a:off x="3554389" y="5085184"/>
            <a:ext cx="513555" cy="648072"/>
          </a:xfrm>
          <a:prstGeom prst="straightConnector1">
            <a:avLst/>
          </a:prstGeom>
          <a:ln w="19050" cmpd="sng">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4008768" y="5363924"/>
            <a:ext cx="1830611" cy="646331"/>
          </a:xfrm>
          <a:prstGeom prst="rect">
            <a:avLst/>
          </a:prstGeom>
          <a:noFill/>
        </p:spPr>
        <p:txBody>
          <a:bodyPr wrap="square" rtlCol="0">
            <a:spAutoFit/>
          </a:bodyPr>
          <a:lstStyle/>
          <a:p>
            <a:pPr>
              <a:lnSpc>
                <a:spcPct val="90000"/>
              </a:lnSpc>
            </a:pPr>
            <a:r>
              <a:rPr lang="fr-FR" sz="2000" b="1" i="1" dirty="0">
                <a:solidFill>
                  <a:schemeClr val="accent3">
                    <a:lumMod val="75000"/>
                  </a:schemeClr>
                </a:solidFill>
              </a:rPr>
              <a:t>Étoile ou triangle ?</a:t>
            </a:r>
          </a:p>
        </p:txBody>
      </p:sp>
      <p:grpSp>
        <p:nvGrpSpPr>
          <p:cNvPr id="79" name="Groupe 78"/>
          <p:cNvGrpSpPr/>
          <p:nvPr/>
        </p:nvGrpSpPr>
        <p:grpSpPr>
          <a:xfrm>
            <a:off x="5976438" y="4825291"/>
            <a:ext cx="2442679" cy="1455391"/>
            <a:chOff x="5976438" y="4797152"/>
            <a:chExt cx="2442679" cy="1455391"/>
          </a:xfrm>
        </p:grpSpPr>
        <p:cxnSp>
          <p:nvCxnSpPr>
            <p:cNvPr id="76" name="Connecteur droit avec flèche 75"/>
            <p:cNvCxnSpPr/>
            <p:nvPr/>
          </p:nvCxnSpPr>
          <p:spPr>
            <a:xfrm>
              <a:off x="5976438" y="4797152"/>
              <a:ext cx="1008112" cy="792088"/>
            </a:xfrm>
            <a:prstGeom prst="straightConnector1">
              <a:avLst/>
            </a:prstGeom>
            <a:ln w="19050" cmpd="sng">
              <a:solidFill>
                <a:schemeClr val="accent2">
                  <a:lumMod val="75000"/>
                </a:schemeClr>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78" name="ZoneTexte 77"/>
            <p:cNvSpPr txBox="1"/>
            <p:nvPr/>
          </p:nvSpPr>
          <p:spPr>
            <a:xfrm>
              <a:off x="6588506" y="5606212"/>
              <a:ext cx="1830611" cy="646331"/>
            </a:xfrm>
            <a:prstGeom prst="rect">
              <a:avLst/>
            </a:prstGeom>
            <a:noFill/>
          </p:spPr>
          <p:txBody>
            <a:bodyPr wrap="square" rtlCol="0">
              <a:spAutoFit/>
            </a:bodyPr>
            <a:lstStyle/>
            <a:p>
              <a:pPr>
                <a:lnSpc>
                  <a:spcPct val="90000"/>
                </a:lnSpc>
              </a:pPr>
              <a:r>
                <a:rPr lang="fr-FR" sz="2000" b="1" i="1" dirty="0" err="1">
                  <a:solidFill>
                    <a:schemeClr val="accent2">
                      <a:lumMod val="75000"/>
                    </a:schemeClr>
                  </a:solidFill>
                </a:rPr>
                <a:t>Random</a:t>
              </a:r>
              <a:r>
                <a:rPr lang="fr-FR" sz="2000" b="1" i="1" dirty="0">
                  <a:solidFill>
                    <a:schemeClr val="accent2">
                      <a:lumMod val="75000"/>
                    </a:schemeClr>
                  </a:solidFill>
                </a:rPr>
                <a:t> Forest</a:t>
              </a:r>
            </a:p>
          </p:txBody>
        </p:sp>
      </p:grpSp>
    </p:spTree>
    <p:extLst>
      <p:ext uri="{BB962C8B-B14F-4D97-AF65-F5344CB8AC3E}">
        <p14:creationId xmlns:p14="http://schemas.microsoft.com/office/powerpoint/2010/main" val="131137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Types de données</a:t>
            </a:r>
            <a:endParaRPr lang="fr-FR" dirty="0"/>
          </a:p>
        </p:txBody>
      </p:sp>
      <p:sp>
        <p:nvSpPr>
          <p:cNvPr id="3" name="Espace réservé du contenu 2"/>
          <p:cNvSpPr>
            <a:spLocks noGrp="1"/>
          </p:cNvSpPr>
          <p:nvPr>
            <p:ph idx="1"/>
          </p:nvPr>
        </p:nvSpPr>
        <p:spPr/>
        <p:txBody>
          <a:bodyPr>
            <a:normAutofit fontScale="92500" lnSpcReduction="20000"/>
          </a:bodyPr>
          <a:lstStyle/>
          <a:p>
            <a:r>
              <a:rPr lang="fr-FR"/>
              <a:t>Discrètes énumératives (couleur, code postal, etc.)</a:t>
            </a:r>
          </a:p>
          <a:p>
            <a:r>
              <a:rPr lang="fr-FR"/>
              <a:t>Discrètes ordonnées (classe de salaire ou d’âge)</a:t>
            </a:r>
          </a:p>
          <a:p>
            <a:r>
              <a:rPr lang="fr-FR"/>
              <a:t>Continues: revenu, temps, température</a:t>
            </a:r>
          </a:p>
          <a:p>
            <a:r>
              <a:rPr lang="fr-FR"/>
              <a:t>Dates transformation en variables énumératives ordonnées</a:t>
            </a:r>
          </a:p>
          <a:p>
            <a:r>
              <a:rPr lang="fr-FR"/>
              <a:t>Image et vidéo: extraction de "features"</a:t>
            </a:r>
          </a:p>
          <a:p>
            <a:r>
              <a:rPr lang="fr-FR"/>
              <a:t>Données structurées: XML, etc.</a:t>
            </a:r>
          </a:p>
          <a:p>
            <a:r>
              <a:rPr lang="fr-FR"/>
              <a:t>Textuelles: faire un histogramme par mots clés</a:t>
            </a:r>
          </a:p>
          <a:p>
            <a:r>
              <a:rPr lang="fr-FR"/>
              <a:t>On peut transformer "facilement" continue </a:t>
            </a:r>
            <a:r>
              <a:rPr lang="fr-FR">
                <a:sym typeface="Symbol"/>
              </a:rPr>
              <a:t>discret binaire</a:t>
            </a:r>
            <a:endParaRPr lang="fr-FR"/>
          </a:p>
          <a:p>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47</a:t>
            </a:fld>
            <a:endParaRPr lang="fr-F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Arbres de décision - Analogie</a:t>
            </a:r>
          </a:p>
        </p:txBody>
      </p:sp>
      <p:sp>
        <p:nvSpPr>
          <p:cNvPr id="4" name="Espace réservé du numéro de diapositive 3"/>
          <p:cNvSpPr>
            <a:spLocks noGrp="1"/>
          </p:cNvSpPr>
          <p:nvPr>
            <p:ph type="sldNum" sz="quarter" idx="12"/>
          </p:nvPr>
        </p:nvSpPr>
        <p:spPr/>
        <p:txBody>
          <a:bodyPr/>
          <a:lstStyle/>
          <a:p>
            <a:pPr>
              <a:defRPr/>
            </a:pPr>
            <a:fld id="{9B9BEE20-5294-4D57-B670-2C87905F5D0B}" type="slidenum">
              <a:rPr lang="fr-FR" smtClean="0"/>
              <a:pPr>
                <a:defRPr/>
              </a:pPr>
              <a:t>48</a:t>
            </a:fld>
            <a:endParaRPr lang="fr-FR"/>
          </a:p>
        </p:txBody>
      </p:sp>
      <p:pic>
        <p:nvPicPr>
          <p:cNvPr id="799746" name="Picture 2" descr="http://medias.lepost.fr/ill/2011/01/30/h-4-2388432-12963720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668" y="1774514"/>
            <a:ext cx="5976664" cy="474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84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Généralités – Arbre de décision</a:t>
            </a:r>
          </a:p>
        </p:txBody>
      </p:sp>
      <p:sp>
        <p:nvSpPr>
          <p:cNvPr id="3" name="Espace réservé du contenu 2"/>
          <p:cNvSpPr>
            <a:spLocks noGrp="1"/>
          </p:cNvSpPr>
          <p:nvPr>
            <p:ph idx="1"/>
          </p:nvPr>
        </p:nvSpPr>
        <p:spPr/>
        <p:txBody>
          <a:bodyPr>
            <a:normAutofit fontScale="85000" lnSpcReduction="20000"/>
          </a:bodyPr>
          <a:lstStyle/>
          <a:p>
            <a:r>
              <a:rPr lang="fr-FR" dirty="0"/>
              <a:t>Arbre de décision : </a:t>
            </a:r>
            <a:r>
              <a:rPr lang="fr-FR" dirty="0" err="1"/>
              <a:t>classifieur</a:t>
            </a:r>
            <a:r>
              <a:rPr lang="fr-FR" dirty="0"/>
              <a:t> simple et graphique</a:t>
            </a:r>
          </a:p>
          <a:p>
            <a:pPr lvl="1"/>
            <a:r>
              <a:rPr lang="fr-FR" dirty="0"/>
              <a:t>Lisibilité</a:t>
            </a:r>
          </a:p>
          <a:p>
            <a:pPr lvl="1"/>
            <a:r>
              <a:rPr lang="fr-FR" dirty="0"/>
              <a:t>Rapidité d’apprentissage et d’exécution</a:t>
            </a:r>
          </a:p>
          <a:p>
            <a:r>
              <a:rPr lang="fr-FR" dirty="0"/>
              <a:t>Objectifs</a:t>
            </a:r>
          </a:p>
          <a:p>
            <a:pPr lvl="1"/>
            <a:r>
              <a:rPr lang="fr-FR" dirty="0"/>
              <a:t>Répartir une population d’individus en groupes homogènes </a:t>
            </a:r>
          </a:p>
          <a:p>
            <a:pPr lvl="1"/>
            <a:r>
              <a:rPr lang="fr-FR" dirty="0"/>
              <a:t>Selon un ensemble de variables discriminantes</a:t>
            </a:r>
          </a:p>
          <a:p>
            <a:pPr lvl="1"/>
            <a:r>
              <a:rPr lang="fr-FR" dirty="0"/>
              <a:t>En fonction d’un objectif connu (apprentissage supervisé)</a:t>
            </a:r>
          </a:p>
          <a:p>
            <a:r>
              <a:rPr lang="fr-FR" dirty="0"/>
              <a:t>Prédire les valeurs prises par la variable à prédire à partir d’un ensemble de descripteurs</a:t>
            </a:r>
          </a:p>
          <a:p>
            <a:pPr lvl="1"/>
            <a:r>
              <a:rPr lang="fr-FR" dirty="0"/>
              <a:t>Variable à prédire = objectif, variable cible, variable d’intérêt, attribut classe, variable de sortie</a:t>
            </a:r>
          </a:p>
          <a:p>
            <a:pPr lvl="1"/>
            <a:r>
              <a:rPr lang="fr-FR" dirty="0"/>
              <a:t>Descripteur = variables prédictives, variables discriminantes</a:t>
            </a:r>
          </a:p>
          <a:p>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49</a:t>
            </a:fld>
            <a:endParaRPr lang="fr-F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1746" name="Rectangle 2"/>
          <p:cNvSpPr>
            <a:spLocks noGrp="1" noChangeArrowheads="1"/>
          </p:cNvSpPr>
          <p:nvPr>
            <p:ph type="title"/>
          </p:nvPr>
        </p:nvSpPr>
        <p:spPr/>
        <p:txBody>
          <a:bodyPr/>
          <a:lstStyle/>
          <a:p>
            <a:r>
              <a:rPr lang="fr-CA"/>
              <a:t>Définition de l’exploitation des données (data mining)</a:t>
            </a:r>
            <a:endParaRPr lang="fr-FR" dirty="0"/>
          </a:p>
        </p:txBody>
      </p:sp>
      <p:sp>
        <p:nvSpPr>
          <p:cNvPr id="31747" name="Rectangle 3"/>
          <p:cNvSpPr>
            <a:spLocks noGrp="1" noChangeArrowheads="1"/>
          </p:cNvSpPr>
          <p:nvPr>
            <p:ph idx="1"/>
          </p:nvPr>
        </p:nvSpPr>
        <p:spPr/>
        <p:txBody>
          <a:bodyPr/>
          <a:lstStyle/>
          <a:p>
            <a:r>
              <a:rPr lang="fr-CA"/>
              <a:t>L’exploration des données ou data mining est l’analyse de grandes quantités de données afin de découvrir des formes et des règles significatives en utilisant des moyens automatiques ou semi-automatiques basés sur l’analyse statistique et l’apprentissage automatique .</a:t>
            </a:r>
          </a:p>
          <a:p>
            <a:r>
              <a:rPr lang="fr-CA"/>
              <a:t>(Berry et Linoff, 1997)</a:t>
            </a:r>
          </a:p>
          <a:p>
            <a:endParaRPr lang="fr-FR" dirty="0"/>
          </a:p>
        </p:txBody>
      </p:sp>
      <p:sp>
        <p:nvSpPr>
          <p:cNvPr id="4" name="Espace réservé du numéro de diapositive 5"/>
          <p:cNvSpPr>
            <a:spLocks noGrp="1"/>
          </p:cNvSpPr>
          <p:nvPr>
            <p:ph type="sldNum" sz="quarter" idx="12"/>
          </p:nvPr>
        </p:nvSpPr>
        <p:spPr/>
        <p:txBody>
          <a:bodyPr/>
          <a:lstStyle/>
          <a:p>
            <a:fld id="{5F8A7A69-C9A4-4BAD-8096-C5D7C11E915F}" type="slidenum">
              <a:rPr lang="fr-FR" smtClean="0"/>
              <a:pPr/>
              <a:t>5</a:t>
            </a:fld>
            <a:endParaRPr lang="fr-FR"/>
          </a:p>
        </p:txBody>
      </p:sp>
    </p:spTree>
    <p:extLst>
      <p:ext uri="{BB962C8B-B14F-4D97-AF65-F5344CB8AC3E}">
        <p14:creationId xmlns:p14="http://schemas.microsoft.com/office/powerpoint/2010/main" val="47897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fr-FR" dirty="0"/>
              <a:t>Généralités – Arbre de décision</a:t>
            </a:r>
          </a:p>
        </p:txBody>
      </p:sp>
      <p:sp>
        <p:nvSpPr>
          <p:cNvPr id="62467" name="Rectangle 3"/>
          <p:cNvSpPr>
            <a:spLocks noGrp="1" noChangeArrowheads="1"/>
          </p:cNvSpPr>
          <p:nvPr>
            <p:ph idx="1"/>
          </p:nvPr>
        </p:nvSpPr>
        <p:spPr/>
        <p:txBody>
          <a:bodyPr>
            <a:normAutofit fontScale="70000" lnSpcReduction="20000"/>
          </a:bodyPr>
          <a:lstStyle/>
          <a:p>
            <a:r>
              <a:rPr lang="fr-FR" dirty="0"/>
              <a:t>Structure de données utilisée comme modèle pour la classification [</a:t>
            </a:r>
            <a:r>
              <a:rPr lang="fr-FR" dirty="0" err="1"/>
              <a:t>Quinlan</a:t>
            </a:r>
            <a:r>
              <a:rPr lang="fr-FR" dirty="0"/>
              <a:t>]</a:t>
            </a:r>
          </a:p>
          <a:p>
            <a:r>
              <a:rPr lang="fr-FR" dirty="0"/>
              <a:t>Méthode récursive basée sur diviser-pour-régner pour créer des sous-groupes (plus) purs</a:t>
            </a:r>
          </a:p>
          <a:p>
            <a:pPr lvl="1"/>
            <a:r>
              <a:rPr lang="fr-FR" dirty="0"/>
              <a:t>Un sous-groupe est pur lorsque tous les éléments du sous-groupe appartiennent à la même classe)</a:t>
            </a:r>
          </a:p>
          <a:p>
            <a:r>
              <a:rPr lang="fr-FR" dirty="0"/>
              <a:t>Construction du plus petit arbre de décision possible</a:t>
            </a:r>
          </a:p>
          <a:p>
            <a:pPr lvl="1"/>
            <a:r>
              <a:rPr lang="fr-FR" dirty="0"/>
              <a:t>Nœud = Test sur un attribut</a:t>
            </a:r>
          </a:p>
          <a:p>
            <a:pPr lvl="1"/>
            <a:r>
              <a:rPr lang="fr-FR" dirty="0"/>
              <a:t>Une branche pour chaque valeur d’un attribut </a:t>
            </a:r>
          </a:p>
          <a:p>
            <a:pPr lvl="1"/>
            <a:r>
              <a:rPr lang="fr-FR" dirty="0"/>
              <a:t>Les feuilles désignent la classe de l’objet à classer</a:t>
            </a:r>
          </a:p>
          <a:p>
            <a:r>
              <a:rPr lang="fr-FR" dirty="0"/>
              <a:t>Taux d’erreur = proportion des instances qui n’appartiennent pas à la classe majoritaire de la branche</a:t>
            </a:r>
          </a:p>
          <a:p>
            <a:r>
              <a:rPr lang="fr-FR" dirty="0"/>
              <a:t>Problèmes : Choix de l’attribut, terminaison</a:t>
            </a: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50</a:t>
            </a:fld>
            <a:endParaRPr lang="fr-FR"/>
          </a:p>
        </p:txBody>
      </p:sp>
      <p:grpSp>
        <p:nvGrpSpPr>
          <p:cNvPr id="5" name="Groupe 555"/>
          <p:cNvGrpSpPr/>
          <p:nvPr/>
        </p:nvGrpSpPr>
        <p:grpSpPr>
          <a:xfrm>
            <a:off x="6948264" y="3212976"/>
            <a:ext cx="1717316" cy="1368152"/>
            <a:chOff x="4788024" y="4887818"/>
            <a:chExt cx="2088232" cy="1547789"/>
          </a:xfrm>
        </p:grpSpPr>
        <p:sp>
          <p:nvSpPr>
            <p:cNvPr id="6" name="Ellipse 5"/>
            <p:cNvSpPr/>
            <p:nvPr/>
          </p:nvSpPr>
          <p:spPr>
            <a:xfrm>
              <a:off x="5770180" y="4887818"/>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5243478" y="5246027"/>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6197675" y="5246027"/>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5243478" y="5604236"/>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5598235" y="5604236"/>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6039664" y="5604236"/>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6355686" y="5604236"/>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a:stCxn id="6" idx="4"/>
              <a:endCxn id="7" idx="7"/>
            </p:cNvCxnSpPr>
            <p:nvPr/>
          </p:nvCxnSpPr>
          <p:spPr>
            <a:xfrm flipH="1">
              <a:off x="5378348" y="5041336"/>
              <a:ext cx="470837" cy="22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a:stCxn id="6" idx="4"/>
              <a:endCxn id="8" idx="1"/>
            </p:cNvCxnSpPr>
            <p:nvPr/>
          </p:nvCxnSpPr>
          <p:spPr>
            <a:xfrm>
              <a:off x="5849186" y="5041336"/>
              <a:ext cx="371629" cy="22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a:stCxn id="7" idx="4"/>
              <a:endCxn id="9" idx="0"/>
            </p:cNvCxnSpPr>
            <p:nvPr/>
          </p:nvCxnSpPr>
          <p:spPr>
            <a:xfrm>
              <a:off x="5322483" y="5399545"/>
              <a:ext cx="0" cy="204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a:stCxn id="7" idx="4"/>
              <a:endCxn id="10" idx="0"/>
            </p:cNvCxnSpPr>
            <p:nvPr/>
          </p:nvCxnSpPr>
          <p:spPr>
            <a:xfrm>
              <a:off x="5322483" y="5399545"/>
              <a:ext cx="354758" cy="204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8" idx="4"/>
              <a:endCxn id="11" idx="0"/>
            </p:cNvCxnSpPr>
            <p:nvPr/>
          </p:nvCxnSpPr>
          <p:spPr>
            <a:xfrm flipH="1">
              <a:off x="6118670" y="5399545"/>
              <a:ext cx="158011" cy="204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a:stCxn id="8" idx="4"/>
              <a:endCxn id="12" idx="0"/>
            </p:cNvCxnSpPr>
            <p:nvPr/>
          </p:nvCxnSpPr>
          <p:spPr>
            <a:xfrm>
              <a:off x="6276680" y="5399545"/>
              <a:ext cx="158011" cy="204691"/>
            </a:xfrm>
            <a:prstGeom prst="line">
              <a:avLst/>
            </a:prstGeom>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5172228" y="5911272"/>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5364331" y="5911272"/>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5561078" y="5911272"/>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5746957" y="5911272"/>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5980861" y="6282089"/>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6250345" y="6282089"/>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6461026" y="6282089"/>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6718245" y="6282089"/>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6145005" y="5923880"/>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6355686" y="5923880"/>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6566367" y="5923880"/>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29"/>
            <p:cNvCxnSpPr>
              <a:stCxn id="9" idx="4"/>
              <a:endCxn id="19" idx="0"/>
            </p:cNvCxnSpPr>
            <p:nvPr/>
          </p:nvCxnSpPr>
          <p:spPr>
            <a:xfrm flipH="1">
              <a:off x="5251234" y="5757754"/>
              <a:ext cx="71249" cy="153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necteur droit 30"/>
            <p:cNvCxnSpPr>
              <a:stCxn id="9" idx="4"/>
              <a:endCxn id="20" idx="0"/>
            </p:cNvCxnSpPr>
            <p:nvPr/>
          </p:nvCxnSpPr>
          <p:spPr>
            <a:xfrm>
              <a:off x="5322483" y="5757754"/>
              <a:ext cx="120853" cy="153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cteur droit 31"/>
            <p:cNvCxnSpPr>
              <a:stCxn id="10" idx="4"/>
              <a:endCxn id="21" idx="0"/>
            </p:cNvCxnSpPr>
            <p:nvPr/>
          </p:nvCxnSpPr>
          <p:spPr>
            <a:xfrm flipH="1">
              <a:off x="5640083" y="5757754"/>
              <a:ext cx="37158" cy="153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p:cNvCxnSpPr>
              <a:stCxn id="10" idx="4"/>
              <a:endCxn id="22" idx="0"/>
            </p:cNvCxnSpPr>
            <p:nvPr/>
          </p:nvCxnSpPr>
          <p:spPr>
            <a:xfrm>
              <a:off x="5677241" y="5757754"/>
              <a:ext cx="148721" cy="153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a:stCxn id="12" idx="4"/>
              <a:endCxn id="27" idx="0"/>
            </p:cNvCxnSpPr>
            <p:nvPr/>
          </p:nvCxnSpPr>
          <p:spPr>
            <a:xfrm flipH="1">
              <a:off x="6224011" y="5757754"/>
              <a:ext cx="210681" cy="166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a:stCxn id="12" idx="4"/>
              <a:endCxn id="28" idx="0"/>
            </p:cNvCxnSpPr>
            <p:nvPr/>
          </p:nvCxnSpPr>
          <p:spPr>
            <a:xfrm>
              <a:off x="6434692" y="5757754"/>
              <a:ext cx="0" cy="166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a:stCxn id="12" idx="4"/>
              <a:endCxn id="29" idx="0"/>
            </p:cNvCxnSpPr>
            <p:nvPr/>
          </p:nvCxnSpPr>
          <p:spPr>
            <a:xfrm>
              <a:off x="6434692" y="5757754"/>
              <a:ext cx="210681" cy="166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p:cNvCxnSpPr>
              <a:stCxn id="27" idx="4"/>
              <a:endCxn id="23" idx="7"/>
            </p:cNvCxnSpPr>
            <p:nvPr/>
          </p:nvCxnSpPr>
          <p:spPr>
            <a:xfrm flipH="1">
              <a:off x="6115732" y="6077398"/>
              <a:ext cx="108278" cy="22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a:stCxn id="27" idx="4"/>
              <a:endCxn id="24" idx="0"/>
            </p:cNvCxnSpPr>
            <p:nvPr/>
          </p:nvCxnSpPr>
          <p:spPr>
            <a:xfrm>
              <a:off x="6224010" y="6077398"/>
              <a:ext cx="105341" cy="204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p:cNvCxnSpPr>
              <a:stCxn id="29" idx="4"/>
              <a:endCxn id="25" idx="0"/>
            </p:cNvCxnSpPr>
            <p:nvPr/>
          </p:nvCxnSpPr>
          <p:spPr>
            <a:xfrm flipH="1">
              <a:off x="6540032" y="6077398"/>
              <a:ext cx="105341" cy="204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p:cNvCxnSpPr>
              <a:stCxn id="29" idx="4"/>
              <a:endCxn id="26" idx="1"/>
            </p:cNvCxnSpPr>
            <p:nvPr/>
          </p:nvCxnSpPr>
          <p:spPr>
            <a:xfrm>
              <a:off x="6645372" y="6077398"/>
              <a:ext cx="96013" cy="227173"/>
            </a:xfrm>
            <a:prstGeom prst="line">
              <a:avLst/>
            </a:prstGeom>
          </p:spPr>
          <p:style>
            <a:lnRef idx="1">
              <a:schemeClr val="accent1"/>
            </a:lnRef>
            <a:fillRef idx="0">
              <a:schemeClr val="accent1"/>
            </a:fillRef>
            <a:effectRef idx="0">
              <a:schemeClr val="accent1"/>
            </a:effectRef>
            <a:fontRef idx="minor">
              <a:schemeClr val="tx1"/>
            </a:fontRef>
          </p:style>
        </p:cxnSp>
        <p:sp>
          <p:nvSpPr>
            <p:cNvPr id="41" name="Ellipse 40"/>
            <p:cNvSpPr/>
            <p:nvPr/>
          </p:nvSpPr>
          <p:spPr>
            <a:xfrm>
              <a:off x="4927456" y="5604236"/>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2" name="Connecteur droit 41"/>
            <p:cNvCxnSpPr>
              <a:stCxn id="7" idx="4"/>
              <a:endCxn id="41" idx="0"/>
            </p:cNvCxnSpPr>
            <p:nvPr/>
          </p:nvCxnSpPr>
          <p:spPr>
            <a:xfrm flipH="1">
              <a:off x="5006461" y="5399545"/>
              <a:ext cx="316022" cy="204691"/>
            </a:xfrm>
            <a:prstGeom prst="line">
              <a:avLst/>
            </a:prstGeom>
          </p:spPr>
          <p:style>
            <a:lnRef idx="1">
              <a:schemeClr val="accent1"/>
            </a:lnRef>
            <a:fillRef idx="0">
              <a:schemeClr val="accent1"/>
            </a:fillRef>
            <a:effectRef idx="0">
              <a:schemeClr val="accent1"/>
            </a:effectRef>
            <a:fontRef idx="minor">
              <a:schemeClr val="tx1"/>
            </a:fontRef>
          </p:style>
        </p:cxnSp>
        <p:sp>
          <p:nvSpPr>
            <p:cNvPr id="43" name="Ellipse 42"/>
            <p:cNvSpPr/>
            <p:nvPr/>
          </p:nvSpPr>
          <p:spPr>
            <a:xfrm>
              <a:off x="4788024" y="5911272"/>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p:cNvSpPr/>
            <p:nvPr/>
          </p:nvSpPr>
          <p:spPr>
            <a:xfrm>
              <a:off x="4980126" y="5911272"/>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 name="Connecteur droit 44"/>
            <p:cNvCxnSpPr>
              <a:stCxn id="41" idx="4"/>
              <a:endCxn id="43" idx="0"/>
            </p:cNvCxnSpPr>
            <p:nvPr/>
          </p:nvCxnSpPr>
          <p:spPr>
            <a:xfrm flipH="1">
              <a:off x="4867029" y="5757754"/>
              <a:ext cx="139432" cy="153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p:cNvCxnSpPr>
              <a:stCxn id="41" idx="4"/>
              <a:endCxn id="44" idx="0"/>
            </p:cNvCxnSpPr>
            <p:nvPr/>
          </p:nvCxnSpPr>
          <p:spPr>
            <a:xfrm>
              <a:off x="5006461" y="5757754"/>
              <a:ext cx="52670" cy="153518"/>
            </a:xfrm>
            <a:prstGeom prst="line">
              <a:avLst/>
            </a:prstGeom>
          </p:spPr>
          <p:style>
            <a:lnRef idx="1">
              <a:schemeClr val="accent1"/>
            </a:lnRef>
            <a:fillRef idx="0">
              <a:schemeClr val="accent1"/>
            </a:fillRef>
            <a:effectRef idx="0">
              <a:schemeClr val="accent1"/>
            </a:effectRef>
            <a:fontRef idx="minor">
              <a:schemeClr val="tx1"/>
            </a:fontRef>
          </p:style>
        </p:cxnSp>
        <p:sp>
          <p:nvSpPr>
            <p:cNvPr id="47" name="Ellipse 46"/>
            <p:cNvSpPr/>
            <p:nvPr/>
          </p:nvSpPr>
          <p:spPr>
            <a:xfrm>
              <a:off x="4815983" y="6269481"/>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p:cNvSpPr/>
            <p:nvPr/>
          </p:nvSpPr>
          <p:spPr>
            <a:xfrm>
              <a:off x="5085467" y="6269481"/>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9" name="Connecteur droit 48"/>
            <p:cNvCxnSpPr>
              <a:stCxn id="44" idx="4"/>
              <a:endCxn id="47" idx="7"/>
            </p:cNvCxnSpPr>
            <p:nvPr/>
          </p:nvCxnSpPr>
          <p:spPr>
            <a:xfrm flipH="1">
              <a:off x="4950854" y="6064790"/>
              <a:ext cx="108278" cy="22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cteur droit 49"/>
            <p:cNvCxnSpPr>
              <a:stCxn id="44" idx="4"/>
              <a:endCxn id="48" idx="0"/>
            </p:cNvCxnSpPr>
            <p:nvPr/>
          </p:nvCxnSpPr>
          <p:spPr>
            <a:xfrm>
              <a:off x="5059132" y="6064790"/>
              <a:ext cx="105341" cy="204691"/>
            </a:xfrm>
            <a:prstGeom prst="line">
              <a:avLst/>
            </a:prstGeom>
          </p:spPr>
          <p:style>
            <a:lnRef idx="1">
              <a:schemeClr val="accent1"/>
            </a:lnRef>
            <a:fillRef idx="0">
              <a:schemeClr val="accent1"/>
            </a:fillRef>
            <a:effectRef idx="0">
              <a:schemeClr val="accent1"/>
            </a:effectRef>
            <a:fontRef idx="minor">
              <a:schemeClr val="tx1"/>
            </a:fontRef>
          </p:style>
        </p:cxnSp>
        <p:sp>
          <p:nvSpPr>
            <p:cNvPr id="51" name="Ellipse 50"/>
            <p:cNvSpPr/>
            <p:nvPr/>
          </p:nvSpPr>
          <p:spPr>
            <a:xfrm>
              <a:off x="5401488" y="6269481"/>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p:cNvSpPr/>
            <p:nvPr/>
          </p:nvSpPr>
          <p:spPr>
            <a:xfrm>
              <a:off x="5670972" y="6269481"/>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3" name="Connecteur droit 52"/>
            <p:cNvCxnSpPr>
              <a:stCxn id="21" idx="4"/>
              <a:endCxn id="51" idx="7"/>
            </p:cNvCxnSpPr>
            <p:nvPr/>
          </p:nvCxnSpPr>
          <p:spPr>
            <a:xfrm flipH="1">
              <a:off x="5536359" y="6064790"/>
              <a:ext cx="103724" cy="22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p:cNvCxnSpPr>
              <a:stCxn id="21" idx="4"/>
              <a:endCxn id="52" idx="0"/>
            </p:cNvCxnSpPr>
            <p:nvPr/>
          </p:nvCxnSpPr>
          <p:spPr>
            <a:xfrm>
              <a:off x="5640083" y="6064790"/>
              <a:ext cx="109895" cy="204691"/>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exemple simple</a:t>
            </a:r>
          </a:p>
        </p:txBody>
      </p:sp>
      <p:sp>
        <p:nvSpPr>
          <p:cNvPr id="11" name="Espace réservé du contenu 10"/>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51</a:t>
            </a:fld>
            <a:endParaRPr lang="fr-FR"/>
          </a:p>
        </p:txBody>
      </p:sp>
      <p:pic>
        <p:nvPicPr>
          <p:cNvPr id="5" name="Picture 2"/>
          <p:cNvPicPr>
            <a:picLocks noChangeAspect="1" noChangeArrowheads="1"/>
          </p:cNvPicPr>
          <p:nvPr/>
        </p:nvPicPr>
        <p:blipFill>
          <a:blip r:embed="rId2" cstate="print"/>
          <a:srcRect l="19831" t="19703" r="18017" b="2835"/>
          <a:stretch>
            <a:fillRect/>
          </a:stretch>
        </p:blipFill>
        <p:spPr bwMode="auto">
          <a:xfrm>
            <a:off x="440248" y="1556792"/>
            <a:ext cx="8280920" cy="5040560"/>
          </a:xfrm>
          <a:prstGeom prst="rect">
            <a:avLst/>
          </a:prstGeom>
          <a:noFill/>
          <a:ln w="9525">
            <a:noFill/>
            <a:miter lim="800000"/>
            <a:headEnd/>
            <a:tailEnd/>
          </a:ln>
        </p:spPr>
      </p:pic>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Construction d’un arbre</a:t>
            </a:r>
          </a:p>
        </p:txBody>
      </p:sp>
      <p:sp>
        <p:nvSpPr>
          <p:cNvPr id="3" name="Espace réservé du contenu 2"/>
          <p:cNvSpPr>
            <a:spLocks noGrp="1"/>
          </p:cNvSpPr>
          <p:nvPr>
            <p:ph idx="1"/>
          </p:nvPr>
        </p:nvSpPr>
        <p:spPr/>
        <p:txBody>
          <a:bodyPr/>
          <a:lstStyle/>
          <a:p>
            <a:r>
              <a:rPr lang="fr-FR"/>
              <a:t>Pour construire un arbre de décision, il faut :</a:t>
            </a:r>
          </a:p>
          <a:p>
            <a:pPr lvl="1"/>
            <a:r>
              <a:rPr lang="fr-FR"/>
              <a:t>Choisir, parmi les variables qui restent, la variable de segmentation du sommet courant</a:t>
            </a:r>
          </a:p>
          <a:p>
            <a:pPr lvl="2"/>
            <a:r>
              <a:rPr lang="fr-FR"/>
              <a:t>Lorsque la variable est continue, déterminer le seuil de coupure</a:t>
            </a:r>
          </a:p>
          <a:p>
            <a:pPr lvl="1"/>
            <a:r>
              <a:rPr lang="fr-FR"/>
              <a:t>Déterminer la bonne taille de l'arbre</a:t>
            </a:r>
          </a:p>
          <a:p>
            <a:pPr lvl="2"/>
            <a:r>
              <a:rPr lang="fr-FR"/>
              <a:t>Est-il souhaitable de produire absolument des feuilles pures selon la variable à prédire, même si le groupe correspondant correspond à une fraction très faible des observations?</a:t>
            </a:r>
          </a:p>
          <a:p>
            <a:pPr lvl="1"/>
            <a:r>
              <a:rPr lang="fr-FR"/>
              <a:t>Affecter la valeur de la variable à prédire aux feuilles</a:t>
            </a:r>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52</a:t>
            </a:fld>
            <a:endParaRPr lang="fr-F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Algorithme de base</a:t>
            </a:r>
          </a:p>
        </p:txBody>
      </p:sp>
      <p:sp>
        <p:nvSpPr>
          <p:cNvPr id="3" name="Espace réservé du contenu 2"/>
          <p:cNvSpPr>
            <a:spLocks noGrp="1"/>
          </p:cNvSpPr>
          <p:nvPr>
            <p:ph idx="1"/>
          </p:nvPr>
        </p:nvSpPr>
        <p:spPr/>
        <p:txBody>
          <a:bodyPr/>
          <a:lstStyle/>
          <a:p>
            <a:r>
              <a:rPr lang="fr-FR" dirty="0"/>
              <a:t>A= </a:t>
            </a:r>
            <a:r>
              <a:rPr lang="fr-FR" dirty="0" err="1"/>
              <a:t>MeilleurAttribut</a:t>
            </a:r>
            <a:r>
              <a:rPr lang="fr-FR" dirty="0"/>
              <a:t>(Exemples)</a:t>
            </a:r>
          </a:p>
          <a:p>
            <a:r>
              <a:rPr lang="fr-FR" dirty="0"/>
              <a:t>Affecter A à la racine</a:t>
            </a:r>
          </a:p>
          <a:p>
            <a:r>
              <a:rPr lang="fr-FR" dirty="0"/>
              <a:t>Pour chaque valeur de A, créer un nouveau nœud fils de la racine</a:t>
            </a:r>
          </a:p>
          <a:p>
            <a:r>
              <a:rPr lang="fr-FR" dirty="0"/>
              <a:t>Classer les exemples dans les nœuds fils</a:t>
            </a:r>
          </a:p>
          <a:p>
            <a:r>
              <a:rPr lang="fr-FR" dirty="0"/>
              <a:t>Si tous les exemples d’un nœud fils sont homogènes, affecter leur classe au nœud, sinon recommencer à partir de ce nœud</a:t>
            </a: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53</a:t>
            </a:fld>
            <a:endParaRPr lang="fr-F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026"/>
          <p:cNvSpPr>
            <a:spLocks noGrp="1" noChangeArrowheads="1"/>
          </p:cNvSpPr>
          <p:nvPr>
            <p:ph type="title"/>
          </p:nvPr>
        </p:nvSpPr>
        <p:spPr/>
        <p:txBody>
          <a:bodyPr/>
          <a:lstStyle/>
          <a:p>
            <a:r>
              <a:rPr lang="fr-FR"/>
              <a:t>Terminaison	</a:t>
            </a:r>
          </a:p>
        </p:txBody>
      </p:sp>
      <p:sp>
        <p:nvSpPr>
          <p:cNvPr id="215043" name="Rectangle 1027"/>
          <p:cNvSpPr>
            <a:spLocks noGrp="1" noChangeArrowheads="1"/>
          </p:cNvSpPr>
          <p:nvPr>
            <p:ph idx="1"/>
          </p:nvPr>
        </p:nvSpPr>
        <p:spPr/>
        <p:txBody>
          <a:bodyPr>
            <a:normAutofit/>
          </a:bodyPr>
          <a:lstStyle/>
          <a:p>
            <a:r>
              <a:rPr lang="fr-FR" sz="2800" dirty="0"/>
              <a:t>Plusieurs critères possibles</a:t>
            </a:r>
          </a:p>
          <a:p>
            <a:pPr lvl="1"/>
            <a:r>
              <a:rPr lang="fr-FR" sz="2400" dirty="0"/>
              <a:t>Tous les attributs ont été considérés</a:t>
            </a:r>
          </a:p>
          <a:p>
            <a:pPr lvl="1"/>
            <a:r>
              <a:rPr lang="fr-FR" sz="2400" dirty="0"/>
              <a:t>Il n’est plus possible d’obtenir de gain d’information</a:t>
            </a:r>
          </a:p>
          <a:p>
            <a:pPr lvl="1"/>
            <a:r>
              <a:rPr lang="fr-FR" sz="2400" dirty="0"/>
              <a:t>Les feuilles contiennent un nombre prédéfini d’éléments majoritaires</a:t>
            </a:r>
          </a:p>
          <a:p>
            <a:pPr lvl="1"/>
            <a:r>
              <a:rPr lang="fr-FR" sz="2400" dirty="0"/>
              <a:t>Le maximum de pureté a été atteint </a:t>
            </a:r>
          </a:p>
          <a:p>
            <a:pPr lvl="2"/>
            <a:r>
              <a:rPr lang="fr-FR" sz="2000" dirty="0"/>
              <a:t>Toutes les instances sont dans la même classe</a:t>
            </a:r>
          </a:p>
          <a:p>
            <a:pPr lvl="1"/>
            <a:r>
              <a:rPr lang="fr-FR" sz="2400" dirty="0"/>
              <a:t>L’arbre a atteint une hauteur maximum</a:t>
            </a: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54</a:t>
            </a:fld>
            <a:endParaRPr lang="fr-F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fr-FR"/>
              <a:t>Combien d’arbres de décision?</a:t>
            </a:r>
          </a:p>
        </p:txBody>
      </p:sp>
      <p:sp>
        <p:nvSpPr>
          <p:cNvPr id="52227" name="Rectangle 3"/>
          <p:cNvSpPr>
            <a:spLocks noGrp="1" noChangeArrowheads="1"/>
          </p:cNvSpPr>
          <p:nvPr>
            <p:ph idx="1"/>
          </p:nvPr>
        </p:nvSpPr>
        <p:spPr/>
        <p:txBody>
          <a:bodyPr>
            <a:normAutofit/>
          </a:bodyPr>
          <a:lstStyle/>
          <a:p>
            <a:r>
              <a:rPr lang="fr-FR" dirty="0"/>
              <a:t>Considérons m attributs booléens</a:t>
            </a:r>
          </a:p>
          <a:p>
            <a:r>
              <a:rPr lang="fr-FR" dirty="0"/>
              <a:t>Un arbre de décision possible pour chacun des m attributs </a:t>
            </a:r>
          </a:p>
          <a:p>
            <a:pPr lvl="1"/>
            <a:r>
              <a:rPr lang="fr-FR" dirty="0"/>
              <a:t>Il y a 2</a:t>
            </a:r>
            <a:r>
              <a:rPr lang="fr-FR" baseline="30000" dirty="0"/>
              <a:t>m</a:t>
            </a:r>
            <a:r>
              <a:rPr lang="fr-FR" dirty="0"/>
              <a:t> façons de donner des valeurs aux attributs</a:t>
            </a:r>
          </a:p>
          <a:p>
            <a:r>
              <a:rPr lang="fr-FR" dirty="0"/>
              <a:t>2</a:t>
            </a:r>
            <a:r>
              <a:rPr lang="fr-FR" baseline="30000" dirty="0"/>
              <a:t>2</a:t>
            </a:r>
            <a:r>
              <a:rPr lang="fr-FR" baseline="60000" dirty="0"/>
              <a:t>m</a:t>
            </a:r>
            <a:r>
              <a:rPr lang="fr-FR" dirty="0"/>
              <a:t> arbres de décision possibles</a:t>
            </a:r>
          </a:p>
          <a:p>
            <a:pPr>
              <a:buNone/>
            </a:pPr>
            <a:endParaRPr lang="fr-FR" dirty="0">
              <a:sym typeface="Symbol"/>
            </a:endParaRPr>
          </a:p>
          <a:p>
            <a:pPr>
              <a:buNone/>
            </a:pPr>
            <a:r>
              <a:rPr lang="fr-FR" dirty="0">
                <a:sym typeface="Symbol"/>
              </a:rPr>
              <a:t> </a:t>
            </a:r>
            <a:r>
              <a:rPr lang="fr-FR" dirty="0"/>
              <a:t>Comment sélectionner le meilleur?</a:t>
            </a: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55</a:t>
            </a:fld>
            <a:endParaRPr lang="fr-FR"/>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fr-FR"/>
              <a:t>Théorie de l’information</a:t>
            </a:r>
          </a:p>
        </p:txBody>
      </p:sp>
      <p:sp>
        <p:nvSpPr>
          <p:cNvPr id="73731" name="Rectangle 3"/>
          <p:cNvSpPr>
            <a:spLocks noGrp="1" noChangeArrowheads="1"/>
          </p:cNvSpPr>
          <p:nvPr>
            <p:ph idx="1"/>
          </p:nvPr>
        </p:nvSpPr>
        <p:spPr/>
        <p:txBody>
          <a:bodyPr/>
          <a:lstStyle/>
          <a:p>
            <a:r>
              <a:rPr lang="fr-FR"/>
              <a:t>Besoin d’une méthode pour bien choisir l’attribut [Shannon &amp; Weaver, 1949]</a:t>
            </a:r>
          </a:p>
          <a:p>
            <a:r>
              <a:rPr lang="fr-FR"/>
              <a:t>À chaque étape, à</a:t>
            </a:r>
            <a:r>
              <a:rPr lang="en-US"/>
              <a:t> </a:t>
            </a:r>
            <a:r>
              <a:rPr lang="fr-FR"/>
              <a:t>chaque point de choix dans l’arbre, on va calculer le gain d’information</a:t>
            </a:r>
          </a:p>
          <a:p>
            <a:pPr lvl="1"/>
            <a:r>
              <a:rPr lang="fr-FR"/>
              <a:t>L’attribut avec le plus grand gain d’information est sélectionné</a:t>
            </a:r>
          </a:p>
          <a:p>
            <a:r>
              <a:rPr lang="fr-FR"/>
              <a:t>Méthode ID3 pour la construction de l’arbre de décision</a:t>
            </a:r>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56</a:t>
            </a:fld>
            <a:endParaRPr lang="fr-FR"/>
          </a:p>
        </p:txBody>
      </p:sp>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Text Box 3"/>
          <p:cNvSpPr txBox="1">
            <a:spLocks noChangeArrowheads="1"/>
          </p:cNvSpPr>
          <p:nvPr/>
        </p:nvSpPr>
        <p:spPr bwMode="auto">
          <a:xfrm>
            <a:off x="599256" y="6316578"/>
            <a:ext cx="8077200" cy="369332"/>
          </a:xfrm>
          <a:prstGeom prst="rect">
            <a:avLst/>
          </a:prstGeom>
          <a:noFill/>
          <a:ln w="9525">
            <a:noFill/>
            <a:miter lim="800000"/>
            <a:headEnd/>
            <a:tailEnd/>
          </a:ln>
          <a:effectLst/>
        </p:spPr>
        <p:txBody>
          <a:bodyPr wrap="square">
            <a:spAutoFit/>
          </a:bodyPr>
          <a:lstStyle/>
          <a:p>
            <a:pPr eaLnBrk="0" hangingPunct="0">
              <a:spcBef>
                <a:spcPct val="20000"/>
              </a:spcBef>
            </a:pPr>
            <a:r>
              <a:rPr lang="en-US" sz="1800" dirty="0"/>
              <a:t>I.H. Witten and E. Frank, “Data Mining”, Morgan Kaufmann Pub., 2000.</a:t>
            </a:r>
          </a:p>
        </p:txBody>
      </p:sp>
      <p:graphicFrame>
        <p:nvGraphicFramePr>
          <p:cNvPr id="169989" name="Object 5"/>
          <p:cNvGraphicFramePr>
            <a:graphicFrameLocks noChangeAspect="1"/>
          </p:cNvGraphicFramePr>
          <p:nvPr/>
        </p:nvGraphicFramePr>
        <p:xfrm>
          <a:off x="540667" y="1841798"/>
          <a:ext cx="6551613" cy="4143375"/>
        </p:xfrm>
        <a:graphic>
          <a:graphicData uri="http://schemas.openxmlformats.org/presentationml/2006/ole">
            <mc:AlternateContent xmlns:mc="http://schemas.openxmlformats.org/markup-compatibility/2006">
              <mc:Choice xmlns:v="urn:schemas-microsoft-com:vml" Requires="v">
                <p:oleObj spid="_x0000_s642103" name="Bitmap Image" r:id="rId3" imgW="6552381" imgH="4142857" progId="PBrush">
                  <p:embed/>
                </p:oleObj>
              </mc:Choice>
              <mc:Fallback>
                <p:oleObj name="Bitmap Image" r:id="rId3" imgW="6552381" imgH="4142857"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67" y="1841798"/>
                        <a:ext cx="6551613"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9991" name="Rectangle 7"/>
          <p:cNvSpPr>
            <a:spLocks noGrp="1" noChangeArrowheads="1"/>
          </p:cNvSpPr>
          <p:nvPr>
            <p:ph type="title"/>
          </p:nvPr>
        </p:nvSpPr>
        <p:spPr/>
        <p:txBody>
          <a:bodyPr/>
          <a:lstStyle/>
          <a:p>
            <a:r>
              <a:rPr lang="fr-FR"/>
              <a:t>Météo et match de foot</a:t>
            </a:r>
            <a:endParaRPr lang="fr-FR" dirty="0"/>
          </a:p>
        </p:txBody>
      </p:sp>
      <p:sp>
        <p:nvSpPr>
          <p:cNvPr id="7" name="Espace réservé du numéro de diapositive 6"/>
          <p:cNvSpPr>
            <a:spLocks noGrp="1"/>
          </p:cNvSpPr>
          <p:nvPr>
            <p:ph type="sldNum" sz="quarter" idx="12"/>
          </p:nvPr>
        </p:nvSpPr>
        <p:spPr/>
        <p:txBody>
          <a:bodyPr/>
          <a:lstStyle/>
          <a:p>
            <a:fld id="{9B9BEE20-5294-4D57-B670-2C87905F5D0B}" type="slidenum">
              <a:rPr lang="fr-FR" smtClean="0"/>
              <a:pPr/>
              <a:t>57</a:t>
            </a:fld>
            <a:endParaRPr lang="fr-FR"/>
          </a:p>
        </p:txBody>
      </p:sp>
      <p:sp>
        <p:nvSpPr>
          <p:cNvPr id="169993" name="Line 9"/>
          <p:cNvSpPr>
            <a:spLocks noChangeShapeType="1"/>
          </p:cNvSpPr>
          <p:nvPr/>
        </p:nvSpPr>
        <p:spPr bwMode="auto">
          <a:xfrm flipH="1" flipV="1">
            <a:off x="6228184" y="2204864"/>
            <a:ext cx="1620416" cy="648072"/>
          </a:xfrm>
          <a:prstGeom prst="line">
            <a:avLst/>
          </a:prstGeom>
          <a:noFill/>
          <a:ln w="9525">
            <a:solidFill>
              <a:srgbClr val="00B050"/>
            </a:solidFill>
            <a:miter lim="800000"/>
            <a:headEnd/>
            <a:tailEnd type="triangle" w="med" len="med"/>
          </a:ln>
          <a:effectLst/>
        </p:spPr>
        <p:txBody>
          <a:bodyPr wrap="none"/>
          <a:lstStyle/>
          <a:p>
            <a:endParaRPr lang="fr-FR"/>
          </a:p>
        </p:txBody>
      </p:sp>
      <p:sp>
        <p:nvSpPr>
          <p:cNvPr id="169994" name="Text Box 10"/>
          <p:cNvSpPr txBox="1">
            <a:spLocks noChangeArrowheads="1"/>
          </p:cNvSpPr>
          <p:nvPr/>
        </p:nvSpPr>
        <p:spPr bwMode="auto">
          <a:xfrm>
            <a:off x="7380312" y="2832398"/>
            <a:ext cx="1728192" cy="2431435"/>
          </a:xfrm>
          <a:prstGeom prst="rect">
            <a:avLst/>
          </a:prstGeom>
          <a:noFill/>
          <a:ln w="9525">
            <a:noFill/>
            <a:miter lim="800000"/>
            <a:headEnd/>
            <a:tailEnd/>
          </a:ln>
          <a:effectLst/>
        </p:spPr>
        <p:txBody>
          <a:bodyPr wrap="square">
            <a:spAutoFit/>
          </a:bodyPr>
          <a:lstStyle/>
          <a:p>
            <a:pPr>
              <a:spcBef>
                <a:spcPct val="50000"/>
              </a:spcBef>
            </a:pPr>
            <a:r>
              <a:rPr lang="en-US" sz="1600" dirty="0" err="1"/>
              <a:t>Attribut</a:t>
            </a:r>
            <a:r>
              <a:rPr lang="en-US" sz="1600" dirty="0"/>
              <a:t> but</a:t>
            </a:r>
          </a:p>
          <a:p>
            <a:pPr>
              <a:spcBef>
                <a:spcPct val="50000"/>
              </a:spcBef>
            </a:pPr>
            <a:r>
              <a:rPr lang="en-US" sz="1600" dirty="0"/>
              <a:t>2 classes: yes et no</a:t>
            </a:r>
          </a:p>
          <a:p>
            <a:pPr>
              <a:spcBef>
                <a:spcPct val="50000"/>
              </a:spcBef>
            </a:pPr>
            <a:r>
              <a:rPr lang="en-US" sz="1600" dirty="0" err="1"/>
              <a:t>Pr</a:t>
            </a:r>
            <a:r>
              <a:rPr lang="en-US" sz="1600" dirty="0" err="1">
                <a:cs typeface="Times New Roman" pitchFamily="18" charset="0"/>
              </a:rPr>
              <a:t>é</a:t>
            </a:r>
            <a:r>
              <a:rPr lang="en-US" sz="1600" dirty="0" err="1"/>
              <a:t>dire</a:t>
            </a:r>
            <a:r>
              <a:rPr lang="en-US" sz="1600" dirty="0"/>
              <a:t> </a:t>
            </a:r>
            <a:r>
              <a:rPr lang="en-US" sz="1600" dirty="0" err="1"/>
              <a:t>si</a:t>
            </a:r>
            <a:r>
              <a:rPr lang="en-US" sz="1600" dirty="0"/>
              <a:t> un match de foot </a:t>
            </a:r>
            <a:r>
              <a:rPr lang="en-US" sz="1600" dirty="0" err="1"/>
              <a:t>va</a:t>
            </a:r>
            <a:r>
              <a:rPr lang="en-US" sz="1600" dirty="0"/>
              <a:t> </a:t>
            </a:r>
            <a:r>
              <a:rPr lang="en-US" sz="1600" dirty="0" err="1"/>
              <a:t>avoir</a:t>
            </a:r>
            <a:r>
              <a:rPr lang="en-US" sz="1600" dirty="0"/>
              <a:t> lieu </a:t>
            </a:r>
            <a:r>
              <a:rPr lang="en-US" sz="1600" dirty="0" err="1"/>
              <a:t>ou</a:t>
            </a:r>
            <a:r>
              <a:rPr lang="en-US" sz="1600" dirty="0"/>
              <a:t> non</a:t>
            </a:r>
          </a:p>
          <a:p>
            <a:pPr>
              <a:spcBef>
                <a:spcPct val="50000"/>
              </a:spcBef>
            </a:pPr>
            <a:r>
              <a:rPr lang="en-US" sz="1600" dirty="0" err="1"/>
              <a:t>Température</a:t>
            </a:r>
            <a:r>
              <a:rPr lang="en-US" sz="1600" dirty="0"/>
              <a:t> </a:t>
            </a:r>
            <a:r>
              <a:rPr lang="en-US" sz="1600" dirty="0" err="1"/>
              <a:t>est</a:t>
            </a:r>
            <a:r>
              <a:rPr lang="en-US" sz="1600" dirty="0"/>
              <a:t> un nominal</a:t>
            </a:r>
            <a:endParaRPr lang="fr-FR" sz="1600" dirty="0"/>
          </a:p>
        </p:txBody>
      </p:sp>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exemple simple</a:t>
            </a:r>
          </a:p>
        </p:txBody>
      </p:sp>
      <p:sp>
        <p:nvSpPr>
          <p:cNvPr id="3" name="Espace réservé du contenu 2"/>
          <p:cNvSpPr>
            <a:spLocks noGrp="1"/>
          </p:cNvSpPr>
          <p:nvPr>
            <p:ph idx="1"/>
          </p:nvPr>
        </p:nvSpPr>
        <p:spPr/>
        <p:txBody>
          <a:bodyPr>
            <a:noAutofit/>
          </a:bodyPr>
          <a:lstStyle/>
          <a:p>
            <a:pPr lvl="0">
              <a:lnSpc>
                <a:spcPct val="80000"/>
              </a:lnSpc>
            </a:pPr>
            <a:r>
              <a:rPr lang="fr-FR" sz="1800" dirty="0"/>
              <a:t>Un ensemble de jours (un jour = un exemple)</a:t>
            </a:r>
          </a:p>
          <a:p>
            <a:pPr lvl="0">
              <a:lnSpc>
                <a:spcPct val="80000"/>
              </a:lnSpc>
            </a:pPr>
            <a:r>
              <a:rPr lang="fr-FR" sz="1800" dirty="0"/>
              <a:t>Chaque jour caractérisé par un numéro et ses conditions météorologiques (Outlook, </a:t>
            </a:r>
            <a:r>
              <a:rPr lang="fr-FR" sz="1800" dirty="0" err="1"/>
              <a:t>Temperature</a:t>
            </a:r>
            <a:r>
              <a:rPr lang="fr-FR" sz="1800" dirty="0"/>
              <a:t>, </a:t>
            </a:r>
            <a:r>
              <a:rPr lang="fr-FR" sz="1800" dirty="0" err="1"/>
              <a:t>Humidity</a:t>
            </a:r>
            <a:r>
              <a:rPr lang="fr-FR" sz="1800" dirty="0"/>
              <a:t>, </a:t>
            </a:r>
            <a:r>
              <a:rPr lang="fr-FR" sz="1800" dirty="0" err="1"/>
              <a:t>Windy</a:t>
            </a:r>
            <a:r>
              <a:rPr lang="fr-FR" sz="1800" dirty="0"/>
              <a:t>)</a:t>
            </a:r>
          </a:p>
          <a:p>
            <a:pPr lvl="0">
              <a:lnSpc>
                <a:spcPct val="80000"/>
              </a:lnSpc>
            </a:pPr>
            <a:r>
              <a:rPr lang="fr-FR" sz="1800" dirty="0"/>
              <a:t>Attribut cible : «Play?»</a:t>
            </a:r>
          </a:p>
          <a:p>
            <a:pPr lvl="1">
              <a:lnSpc>
                <a:spcPct val="80000"/>
              </a:lnSpc>
            </a:pPr>
            <a:r>
              <a:rPr lang="fr-FR" sz="1400" dirty="0"/>
              <a:t>Valeurs possibles : oui et non (classification binaire)</a:t>
            </a:r>
          </a:p>
          <a:p>
            <a:pPr lvl="0">
              <a:lnSpc>
                <a:spcPct val="80000"/>
              </a:lnSpc>
            </a:pPr>
            <a:r>
              <a:rPr lang="fr-FR" sz="1800" dirty="0"/>
              <a:t>Exemples</a:t>
            </a:r>
          </a:p>
          <a:p>
            <a:pPr lvl="1">
              <a:lnSpc>
                <a:spcPct val="80000"/>
              </a:lnSpc>
            </a:pPr>
            <a:r>
              <a:rPr lang="fr-FR" sz="1600" dirty="0"/>
              <a:t>1, </a:t>
            </a:r>
            <a:r>
              <a:rPr lang="fr-FR" sz="1600" dirty="0" err="1"/>
              <a:t>sunny</a:t>
            </a:r>
            <a:r>
              <a:rPr lang="fr-FR" sz="1600" dirty="0"/>
              <a:t>, hot, high, false, no</a:t>
            </a:r>
          </a:p>
          <a:p>
            <a:pPr lvl="1">
              <a:lnSpc>
                <a:spcPct val="80000"/>
              </a:lnSpc>
            </a:pPr>
            <a:r>
              <a:rPr lang="fr-FR" sz="1600" dirty="0"/>
              <a:t>2, </a:t>
            </a:r>
            <a:r>
              <a:rPr lang="fr-FR" sz="1600" dirty="0" err="1"/>
              <a:t>sunny</a:t>
            </a:r>
            <a:r>
              <a:rPr lang="fr-FR" sz="1600" dirty="0"/>
              <a:t>, hot, high, </a:t>
            </a:r>
            <a:r>
              <a:rPr lang="fr-FR" sz="1600" dirty="0" err="1"/>
              <a:t>yes</a:t>
            </a:r>
            <a:r>
              <a:rPr lang="fr-FR" sz="1600" dirty="0"/>
              <a:t>, No</a:t>
            </a:r>
          </a:p>
          <a:p>
            <a:pPr lvl="1">
              <a:lnSpc>
                <a:spcPct val="80000"/>
              </a:lnSpc>
            </a:pPr>
            <a:r>
              <a:rPr lang="fr-FR" sz="1600" dirty="0"/>
              <a:t>3, </a:t>
            </a:r>
            <a:r>
              <a:rPr lang="fr-FR" sz="1600" dirty="0" err="1"/>
              <a:t>overcast</a:t>
            </a:r>
            <a:r>
              <a:rPr lang="fr-FR" sz="1600" dirty="0"/>
              <a:t>, hot, high, false, </a:t>
            </a:r>
            <a:r>
              <a:rPr lang="fr-FR" sz="1600" dirty="0" err="1"/>
              <a:t>yes</a:t>
            </a:r>
            <a:endParaRPr lang="fr-FR" sz="1600" dirty="0"/>
          </a:p>
          <a:p>
            <a:pPr lvl="0">
              <a:lnSpc>
                <a:spcPct val="80000"/>
              </a:lnSpc>
            </a:pPr>
            <a:r>
              <a:rPr lang="fr-FR" sz="1800" dirty="0"/>
              <a:t>Une fois l'arbre de décision construit, on pourra classer une donnée correspondant à un nouveau jour pour savoir si on joue ou non ce jour-là</a:t>
            </a:r>
          </a:p>
        </p:txBody>
      </p:sp>
      <p:sp>
        <p:nvSpPr>
          <p:cNvPr id="4" name="Espace réservé du numéro de diapositive 3"/>
          <p:cNvSpPr>
            <a:spLocks noGrp="1"/>
          </p:cNvSpPr>
          <p:nvPr>
            <p:ph type="sldNum" sz="quarter" idx="12"/>
          </p:nvPr>
        </p:nvSpPr>
        <p:spPr/>
        <p:txBody>
          <a:bodyPr/>
          <a:lstStyle/>
          <a:p>
            <a:pPr>
              <a:defRPr/>
            </a:pPr>
            <a:fld id="{9B9BEE20-5294-4D57-B670-2C87905F5D0B}" type="slidenum">
              <a:rPr lang="fr-FR" smtClean="0"/>
              <a:pPr>
                <a:defRPr/>
              </a:pPr>
              <a:t>58</a:t>
            </a:fld>
            <a:endParaRPr lang="fr-FR"/>
          </a:p>
        </p:txBody>
      </p:sp>
    </p:spTree>
    <p:extLst>
      <p:ext uri="{BB962C8B-B14F-4D97-AF65-F5344CB8AC3E}">
        <p14:creationId xmlns:p14="http://schemas.microsoft.com/office/powerpoint/2010/main" val="429470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050"/>
          <p:cNvSpPr>
            <a:spLocks noGrp="1" noChangeArrowheads="1"/>
          </p:cNvSpPr>
          <p:nvPr>
            <p:ph type="title"/>
          </p:nvPr>
        </p:nvSpPr>
        <p:spPr/>
        <p:txBody>
          <a:bodyPr/>
          <a:lstStyle/>
          <a:p>
            <a:r>
              <a:rPr lang="fr-FR"/>
              <a:t>Quel attribut faut-il sélectionner?</a:t>
            </a:r>
            <a:endParaRPr lang="fr-FR" dirty="0"/>
          </a:p>
        </p:txBody>
      </p:sp>
      <p:graphicFrame>
        <p:nvGraphicFramePr>
          <p:cNvPr id="172035" name="Object 2051"/>
          <p:cNvGraphicFramePr>
            <a:graphicFrameLocks noGrp="1" noChangeAspect="1"/>
          </p:cNvGraphicFramePr>
          <p:nvPr>
            <p:ph idx="1"/>
          </p:nvPr>
        </p:nvGraphicFramePr>
        <p:xfrm>
          <a:off x="1115616" y="2739727"/>
          <a:ext cx="6484938" cy="3857625"/>
        </p:xfrm>
        <a:graphic>
          <a:graphicData uri="http://schemas.openxmlformats.org/presentationml/2006/ole">
            <mc:AlternateContent xmlns:mc="http://schemas.openxmlformats.org/markup-compatibility/2006">
              <mc:Choice xmlns:v="urn:schemas-microsoft-com:vml" Requires="v">
                <p:oleObj spid="_x0000_s644149" name="Image bitmap" r:id="rId3" imgW="6485714" imgH="3858164" progId="PBrush">
                  <p:embed/>
                </p:oleObj>
              </mc:Choice>
              <mc:Fallback>
                <p:oleObj name="Image bitmap" r:id="rId3" imgW="6485714" imgH="3858164"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739727"/>
                        <a:ext cx="6484938" cy="38576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Espace réservé du numéro de diapositive 9"/>
          <p:cNvSpPr>
            <a:spLocks noGrp="1"/>
          </p:cNvSpPr>
          <p:nvPr>
            <p:ph type="sldNum" sz="quarter" idx="12"/>
          </p:nvPr>
        </p:nvSpPr>
        <p:spPr/>
        <p:txBody>
          <a:bodyPr/>
          <a:lstStyle/>
          <a:p>
            <a:fld id="{9B9BEE20-5294-4D57-B670-2C87905F5D0B}" type="slidenum">
              <a:rPr lang="fr-FR" smtClean="0"/>
              <a:pPr/>
              <a:t>59</a:t>
            </a:fld>
            <a:endParaRPr lang="fr-FR"/>
          </a:p>
        </p:txBody>
      </p:sp>
      <p:sp>
        <p:nvSpPr>
          <p:cNvPr id="172038" name="Line 2054"/>
          <p:cNvSpPr>
            <a:spLocks noChangeShapeType="1"/>
          </p:cNvSpPr>
          <p:nvPr/>
        </p:nvSpPr>
        <p:spPr bwMode="auto">
          <a:xfrm>
            <a:off x="1475656" y="2420888"/>
            <a:ext cx="677416" cy="1164704"/>
          </a:xfrm>
          <a:prstGeom prst="line">
            <a:avLst/>
          </a:prstGeom>
          <a:noFill/>
          <a:ln w="9525">
            <a:solidFill>
              <a:srgbClr val="00B050"/>
            </a:solidFill>
            <a:miter lim="800000"/>
            <a:headEnd/>
            <a:tailEnd type="triangle" w="med" len="med"/>
          </a:ln>
          <a:effectLst/>
        </p:spPr>
        <p:txBody>
          <a:bodyPr wrap="none"/>
          <a:lstStyle/>
          <a:p>
            <a:endParaRPr lang="fr-FR"/>
          </a:p>
        </p:txBody>
      </p:sp>
      <p:sp>
        <p:nvSpPr>
          <p:cNvPr id="172039" name="Text Box 2055"/>
          <p:cNvSpPr txBox="1">
            <a:spLocks noChangeArrowheads="1"/>
          </p:cNvSpPr>
          <p:nvPr/>
        </p:nvSpPr>
        <p:spPr bwMode="auto">
          <a:xfrm>
            <a:off x="179512" y="1844824"/>
            <a:ext cx="1872208" cy="646331"/>
          </a:xfrm>
          <a:prstGeom prst="rect">
            <a:avLst/>
          </a:prstGeom>
          <a:noFill/>
          <a:ln w="9525">
            <a:noFill/>
            <a:miter lim="800000"/>
            <a:headEnd/>
            <a:tailEnd/>
          </a:ln>
          <a:effectLst/>
        </p:spPr>
        <p:txBody>
          <a:bodyPr wrap="square">
            <a:spAutoFit/>
          </a:bodyPr>
          <a:lstStyle/>
          <a:p>
            <a:pPr>
              <a:spcBef>
                <a:spcPct val="50000"/>
              </a:spcBef>
            </a:pPr>
            <a:r>
              <a:rPr lang="en-US" dirty="0" err="1"/>
              <a:t>Classe</a:t>
            </a:r>
            <a:r>
              <a:rPr lang="en-US" dirty="0"/>
              <a:t>  </a:t>
            </a:r>
            <a:r>
              <a:rPr lang="en-US" dirty="0" err="1"/>
              <a:t>majoritaire</a:t>
            </a:r>
            <a:r>
              <a:rPr lang="en-US" dirty="0"/>
              <a:t> : NO</a:t>
            </a:r>
            <a:endParaRPr lang="fr-FR" dirty="0"/>
          </a:p>
        </p:txBody>
      </p:sp>
      <p:sp>
        <p:nvSpPr>
          <p:cNvPr id="172040" name="Line 2056"/>
          <p:cNvSpPr>
            <a:spLocks noChangeShapeType="1"/>
          </p:cNvSpPr>
          <p:nvPr/>
        </p:nvSpPr>
        <p:spPr bwMode="auto">
          <a:xfrm>
            <a:off x="2915816" y="2348880"/>
            <a:ext cx="0" cy="1296144"/>
          </a:xfrm>
          <a:prstGeom prst="line">
            <a:avLst/>
          </a:prstGeom>
          <a:noFill/>
          <a:ln w="9525">
            <a:solidFill>
              <a:srgbClr val="00B050"/>
            </a:solidFill>
            <a:miter lim="800000"/>
            <a:headEnd/>
            <a:tailEnd type="triangle" w="med" len="med"/>
          </a:ln>
          <a:effectLst/>
        </p:spPr>
        <p:txBody>
          <a:bodyPr wrap="none"/>
          <a:lstStyle/>
          <a:p>
            <a:endParaRPr lang="fr-FR"/>
          </a:p>
        </p:txBody>
      </p:sp>
      <p:sp>
        <p:nvSpPr>
          <p:cNvPr id="172041" name="Line 2057"/>
          <p:cNvSpPr>
            <a:spLocks noChangeShapeType="1"/>
          </p:cNvSpPr>
          <p:nvPr/>
        </p:nvSpPr>
        <p:spPr bwMode="auto">
          <a:xfrm flipH="1">
            <a:off x="3995936" y="2276872"/>
            <a:ext cx="288032" cy="1296144"/>
          </a:xfrm>
          <a:prstGeom prst="line">
            <a:avLst/>
          </a:prstGeom>
          <a:noFill/>
          <a:ln w="9525">
            <a:solidFill>
              <a:srgbClr val="00B050"/>
            </a:solidFill>
            <a:miter lim="800000"/>
            <a:headEnd/>
            <a:tailEnd type="triangle" w="med" len="med"/>
          </a:ln>
          <a:effectLst/>
        </p:spPr>
        <p:txBody>
          <a:bodyPr wrap="none"/>
          <a:lstStyle/>
          <a:p>
            <a:endParaRPr lang="fr-FR"/>
          </a:p>
        </p:txBody>
      </p:sp>
      <p:sp>
        <p:nvSpPr>
          <p:cNvPr id="172042" name="Text Box 2058"/>
          <p:cNvSpPr txBox="1">
            <a:spLocks noChangeArrowheads="1"/>
          </p:cNvSpPr>
          <p:nvPr/>
        </p:nvSpPr>
        <p:spPr bwMode="auto">
          <a:xfrm>
            <a:off x="2123728" y="1702549"/>
            <a:ext cx="1872208" cy="646331"/>
          </a:xfrm>
          <a:prstGeom prst="rect">
            <a:avLst/>
          </a:prstGeom>
          <a:noFill/>
          <a:ln w="9525">
            <a:noFill/>
            <a:miter lim="800000"/>
            <a:headEnd/>
            <a:tailEnd/>
          </a:ln>
          <a:effectLst/>
        </p:spPr>
        <p:txBody>
          <a:bodyPr wrap="square">
            <a:spAutoFit/>
          </a:bodyPr>
          <a:lstStyle/>
          <a:p>
            <a:pPr>
              <a:spcBef>
                <a:spcPct val="50000"/>
              </a:spcBef>
            </a:pPr>
            <a:r>
              <a:rPr lang="en-US" dirty="0" err="1"/>
              <a:t>Classe</a:t>
            </a:r>
            <a:r>
              <a:rPr lang="en-US" dirty="0"/>
              <a:t> </a:t>
            </a:r>
            <a:r>
              <a:rPr lang="en-US" dirty="0" err="1"/>
              <a:t>majoritaire</a:t>
            </a:r>
            <a:r>
              <a:rPr lang="en-US" dirty="0"/>
              <a:t> :YES</a:t>
            </a:r>
            <a:endParaRPr lang="fr-FR" dirty="0"/>
          </a:p>
        </p:txBody>
      </p:sp>
      <p:sp>
        <p:nvSpPr>
          <p:cNvPr id="172043" name="Text Box 2059"/>
          <p:cNvSpPr txBox="1">
            <a:spLocks noChangeArrowheads="1"/>
          </p:cNvSpPr>
          <p:nvPr/>
        </p:nvSpPr>
        <p:spPr bwMode="auto">
          <a:xfrm>
            <a:off x="4139952" y="1700808"/>
            <a:ext cx="1944216" cy="646331"/>
          </a:xfrm>
          <a:prstGeom prst="rect">
            <a:avLst/>
          </a:prstGeom>
          <a:noFill/>
          <a:ln w="9525">
            <a:noFill/>
            <a:miter lim="800000"/>
            <a:headEnd/>
            <a:tailEnd/>
          </a:ln>
          <a:effectLst/>
        </p:spPr>
        <p:txBody>
          <a:bodyPr wrap="square">
            <a:spAutoFit/>
          </a:bodyPr>
          <a:lstStyle/>
          <a:p>
            <a:pPr>
              <a:spcBef>
                <a:spcPct val="50000"/>
              </a:spcBef>
            </a:pPr>
            <a:r>
              <a:rPr lang="en-US" dirty="0" err="1"/>
              <a:t>Classe</a:t>
            </a:r>
            <a:r>
              <a:rPr lang="en-US" dirty="0"/>
              <a:t> </a:t>
            </a:r>
            <a:r>
              <a:rPr lang="en-US" dirty="0" err="1"/>
              <a:t>majoritaire</a:t>
            </a:r>
            <a:r>
              <a:rPr lang="en-US" dirty="0"/>
              <a:t>: YES</a:t>
            </a:r>
            <a:endParaRPr lang="fr-FR"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Terminologie</a:t>
            </a:r>
            <a:endParaRPr lang="fr-FR" dirty="0"/>
          </a:p>
        </p:txBody>
      </p:sp>
      <p:sp>
        <p:nvSpPr>
          <p:cNvPr id="3" name="Espace réservé du contenu 2"/>
          <p:cNvSpPr>
            <a:spLocks noGrp="1"/>
          </p:cNvSpPr>
          <p:nvPr>
            <p:ph idx="1"/>
          </p:nvPr>
        </p:nvSpPr>
        <p:spPr/>
        <p:txBody>
          <a:bodyPr/>
          <a:lstStyle/>
          <a:p>
            <a:r>
              <a:rPr lang="fr-FR"/>
              <a:t>KDD (Knowledge Discovery in Databases)</a:t>
            </a:r>
          </a:p>
          <a:p>
            <a:r>
              <a:rPr lang="fr-CA"/>
              <a:t>Fouille de données (terme français)</a:t>
            </a:r>
          </a:p>
          <a:p>
            <a:r>
              <a:rPr lang="fr-CA"/>
              <a:t>Extraction automatique de connaissances à partir de données (ECD)</a:t>
            </a:r>
          </a:p>
          <a:p>
            <a:r>
              <a:rPr lang="fr-CA"/>
              <a:t>Recherche d’Information (Information Retrieval)</a:t>
            </a:r>
            <a:endParaRPr lang="fr-FR"/>
          </a:p>
          <a:p>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6</a:t>
            </a:fld>
            <a:endParaRPr lang="fr-FR"/>
          </a:p>
        </p:txBody>
      </p:sp>
    </p:spTree>
    <p:extLst>
      <p:ext uri="{BB962C8B-B14F-4D97-AF65-F5344CB8AC3E}">
        <p14:creationId xmlns:p14="http://schemas.microsoft.com/office/powerpoint/2010/main" val="5221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Construction d’un arbre de décision – </a:t>
            </a:r>
            <a:r>
              <a:rPr lang="fr-FR" sz="3100" dirty="0"/>
              <a:t>quel attribut placer en racine?</a:t>
            </a:r>
            <a:endParaRPr lang="fr-FR" dirty="0"/>
          </a:p>
        </p:txBody>
      </p:sp>
      <p:sp>
        <p:nvSpPr>
          <p:cNvPr id="3" name="Espace réservé du contenu 2"/>
          <p:cNvSpPr>
            <a:spLocks noGrp="1"/>
          </p:cNvSpPr>
          <p:nvPr>
            <p:ph idx="1"/>
          </p:nvPr>
        </p:nvSpPr>
        <p:spPr/>
        <p:txBody>
          <a:bodyPr>
            <a:normAutofit fontScale="92500"/>
          </a:bodyPr>
          <a:lstStyle/>
          <a:p>
            <a:pPr lvl="0"/>
            <a:r>
              <a:rPr lang="fr-FR" dirty="0"/>
              <a:t>Entropie = quantité moyenne d'information de tous les messages dans un système</a:t>
            </a:r>
          </a:p>
          <a:p>
            <a:pPr lvl="0"/>
            <a:r>
              <a:rPr lang="fr-FR" dirty="0"/>
              <a:t>Entropie de Shannon</a:t>
            </a:r>
          </a:p>
          <a:p>
            <a:pPr lvl="1"/>
            <a:r>
              <a:rPr lang="fr-FR" dirty="0"/>
              <a:t>Mesure l'hétérogénéité d'une population du point de vue de la classe de ses membres</a:t>
            </a:r>
          </a:p>
          <a:p>
            <a:pPr lvl="0"/>
            <a:r>
              <a:rPr lang="fr-FR" dirty="0"/>
              <a:t>Considérons un ensemble X d'exemples dont une proportion p+ sont positifs et une proportion p- sont négatifs</a:t>
            </a:r>
          </a:p>
          <a:p>
            <a:pPr lvl="0"/>
            <a:r>
              <a:rPr lang="fr-FR" dirty="0"/>
              <a:t>((p+) + (p-) = 1)</a:t>
            </a:r>
          </a:p>
          <a:p>
            <a:pPr lvl="0"/>
            <a:r>
              <a:rPr lang="fr-FR" dirty="0"/>
              <a:t>L'entropie de X est : H(X) = -(p+) log2(p+) - (p-)log2(p-)</a:t>
            </a:r>
          </a:p>
          <a:p>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60</a:t>
            </a:fld>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Notion d’entropie – illustration</a:t>
            </a:r>
            <a:endParaRPr lang="fr-FR" dirty="0"/>
          </a:p>
        </p:txBody>
      </p:sp>
      <p:sp>
        <p:nvSpPr>
          <p:cNvPr id="8" name="Espace réservé du contenu 7"/>
          <p:cNvSpPr>
            <a:spLocks noGrp="1"/>
          </p:cNvSpPr>
          <p:nvPr>
            <p:ph idx="1"/>
          </p:nvPr>
        </p:nvSpPr>
        <p:spPr/>
        <p:txBody>
          <a:bodyPr/>
          <a:lstStyle/>
          <a:p>
            <a:r>
              <a:rPr lang="fr-FR"/>
              <a:t>Interprétation de l’entropie</a:t>
            </a:r>
          </a:p>
          <a:p>
            <a:pPr lvl="1"/>
            <a:r>
              <a:rPr lang="fr-FR"/>
              <a:t>Nombre minimum de bits nécessaires pour coder la classe d’un élément quelconque</a:t>
            </a:r>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61</a:t>
            </a:fld>
            <a:endParaRPr lang="fr-FR"/>
          </a:p>
        </p:txBody>
      </p:sp>
      <p:pic>
        <p:nvPicPr>
          <p:cNvPr id="5" name="Picture 4"/>
          <p:cNvPicPr>
            <a:picLocks noChangeAspect="1" noChangeArrowheads="1"/>
          </p:cNvPicPr>
          <p:nvPr/>
        </p:nvPicPr>
        <p:blipFill>
          <a:blip r:embed="rId2" cstate="print"/>
          <a:srcRect l="29605" t="43329" r="31102" b="4858"/>
          <a:stretch>
            <a:fillRect/>
          </a:stretch>
        </p:blipFill>
        <p:spPr bwMode="auto">
          <a:xfrm>
            <a:off x="1907704" y="3096344"/>
            <a:ext cx="5184576" cy="3573016"/>
          </a:xfrm>
          <a:prstGeom prst="rect">
            <a:avLst/>
          </a:prstGeom>
          <a:noFill/>
          <a:ln w="9525">
            <a:noFill/>
            <a:miter lim="800000"/>
            <a:headEnd/>
            <a:tailEnd/>
          </a:ln>
        </p:spPr>
      </p:pic>
    </p:spTree>
    <p:extLst>
      <p:ext uri="{BB962C8B-B14F-4D97-AF65-F5344CB8AC3E}">
        <p14:creationId xmlns:p14="http://schemas.microsoft.com/office/powerpoint/2010/main" val="288025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Entropie</a:t>
            </a:r>
          </a:p>
        </p:txBody>
      </p:sp>
      <p:sp>
        <p:nvSpPr>
          <p:cNvPr id="3" name="Espace réservé du contenu 2"/>
          <p:cNvSpPr>
            <a:spLocks noGrp="1"/>
          </p:cNvSpPr>
          <p:nvPr>
            <p:ph idx="1"/>
          </p:nvPr>
        </p:nvSpPr>
        <p:spPr/>
        <p:txBody>
          <a:bodyPr>
            <a:normAutofit fontScale="92500" lnSpcReduction="10000"/>
          </a:bodyPr>
          <a:lstStyle/>
          <a:p>
            <a:r>
              <a:rPr lang="fr-FR" dirty="0"/>
              <a:t>Cas simple (2 classes)</a:t>
            </a:r>
          </a:p>
          <a:p>
            <a:pPr lvl="1"/>
            <a:r>
              <a:rPr lang="fr-FR" i="1" dirty="0"/>
              <a:t>0 ≤ </a:t>
            </a:r>
            <a:r>
              <a:rPr lang="fr-FR" i="1" dirty="0">
                <a:cs typeface="Arial" pitchFamily="34" charset="0"/>
              </a:rPr>
              <a:t>H(X) </a:t>
            </a:r>
            <a:r>
              <a:rPr lang="fr-FR" i="1" dirty="0"/>
              <a:t>≤ </a:t>
            </a:r>
            <a:r>
              <a:rPr lang="fr-FR" i="1" dirty="0">
                <a:cs typeface="Arial" pitchFamily="34" charset="0"/>
              </a:rPr>
              <a:t>1</a:t>
            </a:r>
          </a:p>
          <a:p>
            <a:pPr lvl="1"/>
            <a:r>
              <a:rPr lang="fr-FR" dirty="0"/>
              <a:t>Si </a:t>
            </a:r>
            <a:r>
              <a:rPr lang="fr-FR" i="1" dirty="0"/>
              <a:t>p+ = 0</a:t>
            </a:r>
            <a:r>
              <a:rPr lang="fr-FR" dirty="0"/>
              <a:t> ou </a:t>
            </a:r>
            <a:r>
              <a:rPr lang="fr-FR" i="1" dirty="0"/>
              <a:t>p- = 0</a:t>
            </a:r>
            <a:r>
              <a:rPr lang="fr-FR" dirty="0"/>
              <a:t>, alors </a:t>
            </a:r>
            <a:r>
              <a:rPr lang="fr-FR" i="1" dirty="0"/>
              <a:t>H(X) = 0   classe pure</a:t>
            </a:r>
          </a:p>
          <a:p>
            <a:pPr lvl="1"/>
            <a:r>
              <a:rPr lang="fr-FR" dirty="0"/>
              <a:t>Si </a:t>
            </a:r>
            <a:r>
              <a:rPr lang="fr-FR" i="1" dirty="0"/>
              <a:t>p+ = p- = 0,5 </a:t>
            </a:r>
            <a:r>
              <a:rPr lang="fr-FR" dirty="0"/>
              <a:t>, alors </a:t>
            </a:r>
            <a:r>
              <a:rPr lang="fr-FR" i="1" dirty="0"/>
              <a:t>H(X) = 1</a:t>
            </a:r>
            <a:r>
              <a:rPr lang="fr-FR" dirty="0"/>
              <a:t> (entropie maximale) : autant de positifs que de négatifs </a:t>
            </a:r>
            <a:r>
              <a:rPr lang="fr-FR" dirty="0">
                <a:sym typeface="Symbol"/>
              </a:rPr>
              <a:t> </a:t>
            </a:r>
            <a:r>
              <a:rPr lang="fr-FR" dirty="0"/>
              <a:t>pire cas : on ne peut rien dire</a:t>
            </a:r>
          </a:p>
          <a:p>
            <a:r>
              <a:rPr lang="fr-FR" dirty="0"/>
              <a:t>Cas général (N classes)</a:t>
            </a:r>
          </a:p>
          <a:p>
            <a:pPr lvl="1"/>
            <a:r>
              <a:rPr lang="fr-FR" dirty="0"/>
              <a:t>Pour un attribut classe prenant </a:t>
            </a:r>
            <a:r>
              <a:rPr lang="fr-FR" i="1" dirty="0"/>
              <a:t>N</a:t>
            </a:r>
            <a:r>
              <a:rPr lang="fr-FR" dirty="0"/>
              <a:t> valeurs distinctes </a:t>
            </a:r>
          </a:p>
          <a:p>
            <a:pPr lvl="1"/>
            <a:r>
              <a:rPr lang="fr-FR" i="1" dirty="0"/>
              <a:t>p</a:t>
            </a:r>
            <a:r>
              <a:rPr lang="fr-FR" i="1" baseline="-25000" dirty="0"/>
              <a:t>i</a:t>
            </a:r>
            <a:r>
              <a:rPr lang="fr-FR" dirty="0"/>
              <a:t> (</a:t>
            </a:r>
            <a:r>
              <a:rPr lang="fr-FR" i="1" dirty="0"/>
              <a:t>i </a:t>
            </a:r>
            <a:r>
              <a:rPr lang="fr-FR" i="1" dirty="0">
                <a:sym typeface="Symbol"/>
              </a:rPr>
              <a:t> </a:t>
            </a:r>
            <a:r>
              <a:rPr lang="fr-FR" i="1" dirty="0">
                <a:cs typeface="Arial" pitchFamily="34" charset="0"/>
              </a:rPr>
              <a:t>{1,N}</a:t>
            </a:r>
            <a:r>
              <a:rPr lang="fr-FR" dirty="0"/>
              <a:t>) est </a:t>
            </a:r>
            <a:r>
              <a:rPr lang="fr-FR" dirty="0">
                <a:cs typeface="Arial" pitchFamily="34" charset="0"/>
              </a:rPr>
              <a:t>la proportion d'exemples dont la valeur de cet attribut est </a:t>
            </a:r>
            <a:r>
              <a:rPr lang="fr-FR" i="1" dirty="0">
                <a:cs typeface="Arial" pitchFamily="34" charset="0"/>
              </a:rPr>
              <a:t>i</a:t>
            </a:r>
            <a:r>
              <a:rPr lang="fr-FR" dirty="0">
                <a:cs typeface="Arial" pitchFamily="34" charset="0"/>
              </a:rPr>
              <a:t> dans l'ensemble d'exemples considéré </a:t>
            </a:r>
            <a:r>
              <a:rPr lang="fr-FR" i="1" dirty="0">
                <a:cs typeface="Arial" pitchFamily="34" charset="0"/>
              </a:rPr>
              <a:t>X</a:t>
            </a:r>
          </a:p>
          <a:p>
            <a:pPr lvl="1"/>
            <a:r>
              <a:rPr lang="fr-FR" dirty="0">
                <a:cs typeface="Arial" pitchFamily="34" charset="0"/>
              </a:rPr>
              <a:t>L'entropie de l'ensemble d'exemples </a:t>
            </a:r>
            <a:r>
              <a:rPr lang="fr-FR" i="1" dirty="0">
                <a:cs typeface="Arial" pitchFamily="34" charset="0"/>
              </a:rPr>
              <a:t>X</a:t>
            </a:r>
            <a:r>
              <a:rPr lang="fr-FR" dirty="0">
                <a:cs typeface="Arial" pitchFamily="34" charset="0"/>
              </a:rPr>
              <a:t> est  :</a:t>
            </a:r>
          </a:p>
          <a:p>
            <a:pPr lvl="1" algn="just">
              <a:buClr>
                <a:schemeClr val="accent1"/>
              </a:buClr>
              <a:buNone/>
            </a:pPr>
            <a:r>
              <a:rPr lang="fr-FR" i="1" dirty="0"/>
              <a:t>H(X) = -(p</a:t>
            </a:r>
            <a:r>
              <a:rPr lang="fr-FR" i="1" baseline="-25000" dirty="0"/>
              <a:t>1</a:t>
            </a:r>
            <a:r>
              <a:rPr lang="fr-FR" i="1" dirty="0"/>
              <a:t> log</a:t>
            </a:r>
            <a:r>
              <a:rPr lang="fr-FR" i="1" baseline="-25000" dirty="0"/>
              <a:t>2</a:t>
            </a:r>
            <a:r>
              <a:rPr lang="fr-FR" i="1" dirty="0"/>
              <a:t> p</a:t>
            </a:r>
            <a:r>
              <a:rPr lang="fr-FR" i="1" baseline="-25000" dirty="0"/>
              <a:t>1</a:t>
            </a:r>
            <a:r>
              <a:rPr lang="fr-FR" i="1" dirty="0"/>
              <a:t> + p</a:t>
            </a:r>
            <a:r>
              <a:rPr lang="fr-FR" i="1" baseline="-25000" dirty="0"/>
              <a:t>2</a:t>
            </a:r>
            <a:r>
              <a:rPr lang="fr-FR" i="1" dirty="0"/>
              <a:t> log</a:t>
            </a:r>
            <a:r>
              <a:rPr lang="fr-FR" i="1" baseline="-25000" dirty="0"/>
              <a:t>2</a:t>
            </a:r>
            <a:r>
              <a:rPr lang="fr-FR" i="1" dirty="0"/>
              <a:t> p</a:t>
            </a:r>
            <a:r>
              <a:rPr lang="fr-FR" i="1" baseline="-25000" dirty="0"/>
              <a:t>2</a:t>
            </a:r>
            <a:r>
              <a:rPr lang="fr-FR" i="1" dirty="0"/>
              <a:t> + … + </a:t>
            </a:r>
            <a:r>
              <a:rPr lang="fr-FR" i="1" dirty="0" err="1"/>
              <a:t>p</a:t>
            </a:r>
            <a:r>
              <a:rPr lang="fr-FR" i="1" baseline="-25000" dirty="0" err="1"/>
              <a:t>N</a:t>
            </a:r>
            <a:r>
              <a:rPr lang="fr-FR" i="1" dirty="0"/>
              <a:t> log</a:t>
            </a:r>
            <a:r>
              <a:rPr lang="fr-FR" i="1" baseline="-25000" dirty="0"/>
              <a:t>2</a:t>
            </a:r>
            <a:r>
              <a:rPr lang="fr-FR" i="1" dirty="0"/>
              <a:t> </a:t>
            </a:r>
            <a:r>
              <a:rPr lang="fr-FR" i="1" dirty="0" err="1"/>
              <a:t>p</a:t>
            </a:r>
            <a:r>
              <a:rPr lang="fr-FR" i="1" baseline="-25000" dirty="0" err="1"/>
              <a:t>N</a:t>
            </a:r>
            <a:r>
              <a:rPr lang="fr-FR" i="1" dirty="0"/>
              <a:t>)</a:t>
            </a:r>
            <a:endParaRPr lang="fr-FR" i="1" dirty="0">
              <a:cs typeface="Arial" pitchFamily="34" charset="0"/>
            </a:endParaRPr>
          </a:p>
          <a:p>
            <a:pPr lvl="1"/>
            <a:endParaRPr lang="fr-FR" dirty="0"/>
          </a:p>
        </p:txBody>
      </p:sp>
      <p:sp>
        <p:nvSpPr>
          <p:cNvPr id="4" name="Espace réservé du numéro de diapositive 3"/>
          <p:cNvSpPr>
            <a:spLocks noGrp="1"/>
          </p:cNvSpPr>
          <p:nvPr>
            <p:ph type="sldNum" sz="quarter" idx="12"/>
          </p:nvPr>
        </p:nvSpPr>
        <p:spPr/>
        <p:txBody>
          <a:bodyPr/>
          <a:lstStyle/>
          <a:p>
            <a:pPr>
              <a:defRPr/>
            </a:pPr>
            <a:fld id="{9B9BEE20-5294-4D57-B670-2C87905F5D0B}" type="slidenum">
              <a:rPr lang="fr-FR" smtClean="0"/>
              <a:pPr>
                <a:defRPr/>
              </a:pPr>
              <a:t>62</a:t>
            </a:fld>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fr-FR" dirty="0"/>
              <a:t>Gain d’information et entropie</a:t>
            </a:r>
          </a:p>
        </p:txBody>
      </p:sp>
      <p:sp>
        <p:nvSpPr>
          <p:cNvPr id="12" name="Espace réservé du contenu 11"/>
          <p:cNvSpPr>
            <a:spLocks noGrp="1"/>
          </p:cNvSpPr>
          <p:nvPr>
            <p:ph idx="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B9BEE20-5294-4D57-B670-2C87905F5D0B}" type="slidenum">
              <a:rPr lang="fr-FR" smtClean="0"/>
              <a:pPr/>
              <a:t>63</a:t>
            </a:fld>
            <a:endParaRPr lang="fr-FR"/>
          </a:p>
        </p:txBody>
      </p:sp>
      <p:pic>
        <p:nvPicPr>
          <p:cNvPr id="368642" name="Picture 2"/>
          <p:cNvPicPr>
            <a:picLocks noChangeAspect="1" noChangeArrowheads="1"/>
          </p:cNvPicPr>
          <p:nvPr/>
        </p:nvPicPr>
        <p:blipFill>
          <a:blip r:embed="rId2" cstate="print"/>
          <a:srcRect/>
          <a:stretch>
            <a:fillRect/>
          </a:stretch>
        </p:blipFill>
        <p:spPr bwMode="auto">
          <a:xfrm>
            <a:off x="611560" y="3284984"/>
            <a:ext cx="7848600" cy="1003300"/>
          </a:xfrm>
          <a:prstGeom prst="rect">
            <a:avLst/>
          </a:prstGeom>
          <a:solidFill>
            <a:srgbClr val="FFFFFF"/>
          </a:solidFill>
        </p:spPr>
      </p:pic>
      <p:sp>
        <p:nvSpPr>
          <p:cNvPr id="188420" name="Text Box 4"/>
          <p:cNvSpPr txBox="1">
            <a:spLocks noChangeArrowheads="1"/>
          </p:cNvSpPr>
          <p:nvPr/>
        </p:nvSpPr>
        <p:spPr bwMode="auto">
          <a:xfrm>
            <a:off x="251520" y="4725144"/>
            <a:ext cx="8208911" cy="1348061"/>
          </a:xfrm>
          <a:prstGeom prst="rect">
            <a:avLst/>
          </a:prstGeom>
          <a:noFill/>
          <a:ln w="9525">
            <a:noFill/>
            <a:miter lim="800000"/>
            <a:headEnd/>
            <a:tailEnd/>
          </a:ln>
          <a:effectLst/>
        </p:spPr>
        <p:txBody>
          <a:bodyPr wrap="square">
            <a:spAutoFit/>
          </a:bodyPr>
          <a:lstStyle/>
          <a:p>
            <a:pPr marL="1143000" indent="-228600" eaLnBrk="0" hangingPunct="0">
              <a:spcBef>
                <a:spcPct val="20000"/>
              </a:spcBef>
            </a:pPr>
            <a:r>
              <a:rPr lang="fr-FR" sz="2400" i="1" dirty="0">
                <a:latin typeface="Constantia" pitchFamily="18" charset="0"/>
              </a:rPr>
              <a:t>p</a:t>
            </a:r>
            <a:r>
              <a:rPr lang="fr-FR" sz="2400" i="1" baseline="-25000" dirty="0">
                <a:latin typeface="Constantia" pitchFamily="18" charset="0"/>
              </a:rPr>
              <a:t>i</a:t>
            </a:r>
            <a:r>
              <a:rPr lang="fr-FR" sz="2400" dirty="0">
                <a:latin typeface="Constantia" pitchFamily="18" charset="0"/>
              </a:rPr>
              <a:t>  est la probabilité de la classe </a:t>
            </a:r>
            <a:r>
              <a:rPr lang="fr-FR" sz="2400" i="1" dirty="0">
                <a:latin typeface="Constantia" pitchFamily="18" charset="0"/>
              </a:rPr>
              <a:t>i</a:t>
            </a:r>
          </a:p>
          <a:p>
            <a:pPr marL="1143000" indent="-228600" eaLnBrk="0" hangingPunct="0">
              <a:spcBef>
                <a:spcPct val="20000"/>
              </a:spcBef>
            </a:pPr>
            <a:r>
              <a:rPr lang="fr-FR" sz="2400" i="1" dirty="0">
                <a:latin typeface="Constantia" pitchFamily="18" charset="0"/>
              </a:rPr>
              <a:t>p</a:t>
            </a:r>
            <a:r>
              <a:rPr lang="fr-FR" sz="2400" i="1" baseline="-25000" dirty="0">
                <a:latin typeface="Constantia" pitchFamily="18" charset="0"/>
              </a:rPr>
              <a:t>i</a:t>
            </a:r>
            <a:r>
              <a:rPr lang="fr-FR" sz="2400" i="1" dirty="0">
                <a:latin typeface="Constantia" pitchFamily="18" charset="0"/>
              </a:rPr>
              <a:t> = </a:t>
            </a:r>
            <a:r>
              <a:rPr lang="fr-FR" sz="2400" i="1" dirty="0" err="1">
                <a:latin typeface="Constantia" pitchFamily="18" charset="0"/>
              </a:rPr>
              <a:t>nbre</a:t>
            </a:r>
            <a:r>
              <a:rPr lang="fr-FR" sz="2400" dirty="0">
                <a:latin typeface="Constantia" pitchFamily="18" charset="0"/>
              </a:rPr>
              <a:t> d’occurrences de </a:t>
            </a:r>
            <a:r>
              <a:rPr lang="fr-FR" sz="2400" i="1" dirty="0">
                <a:latin typeface="Constantia" pitchFamily="18" charset="0"/>
              </a:rPr>
              <a:t>i</a:t>
            </a:r>
            <a:r>
              <a:rPr lang="fr-FR" sz="2400" dirty="0">
                <a:latin typeface="Constantia" pitchFamily="18" charset="0"/>
              </a:rPr>
              <a:t> / </a:t>
            </a:r>
            <a:r>
              <a:rPr lang="fr-FR" sz="2400" dirty="0" err="1">
                <a:latin typeface="Constantia" pitchFamily="18" charset="0"/>
              </a:rPr>
              <a:t>nbre</a:t>
            </a:r>
            <a:r>
              <a:rPr lang="fr-FR" sz="2400" dirty="0">
                <a:latin typeface="Constantia" pitchFamily="18" charset="0"/>
              </a:rPr>
              <a:t> total d’occurrences</a:t>
            </a:r>
          </a:p>
          <a:p>
            <a:pPr marL="1143000" indent="-228600" eaLnBrk="0" hangingPunct="0">
              <a:spcBef>
                <a:spcPct val="20000"/>
              </a:spcBef>
            </a:pPr>
            <a:r>
              <a:rPr lang="fr-FR" sz="2400" dirty="0">
                <a:latin typeface="Constantia" pitchFamily="18" charset="0"/>
              </a:rPr>
              <a:t>Cette formule est g</a:t>
            </a:r>
            <a:r>
              <a:rPr lang="fr-FR" sz="2400" dirty="0">
                <a:latin typeface="Constantia" pitchFamily="18" charset="0"/>
                <a:cs typeface="Times New Roman" pitchFamily="18" charset="0"/>
              </a:rPr>
              <a:t>é</a:t>
            </a:r>
            <a:r>
              <a:rPr lang="fr-FR" sz="2400" dirty="0">
                <a:latin typeface="Constantia" pitchFamily="18" charset="0"/>
              </a:rPr>
              <a:t>n</a:t>
            </a:r>
            <a:r>
              <a:rPr lang="fr-FR" sz="2400" dirty="0">
                <a:latin typeface="Constantia" pitchFamily="18" charset="0"/>
                <a:cs typeface="Times New Roman" pitchFamily="18" charset="0"/>
              </a:rPr>
              <a:t>é</a:t>
            </a:r>
            <a:r>
              <a:rPr lang="fr-FR" sz="2400" dirty="0">
                <a:latin typeface="Constantia" pitchFamily="18" charset="0"/>
              </a:rPr>
              <a:t>ralisable</a:t>
            </a:r>
          </a:p>
        </p:txBody>
      </p:sp>
      <p:pic>
        <p:nvPicPr>
          <p:cNvPr id="368643" name="Picture 3"/>
          <p:cNvPicPr>
            <a:picLocks noChangeAspect="1" noChangeArrowheads="1"/>
          </p:cNvPicPr>
          <p:nvPr/>
        </p:nvPicPr>
        <p:blipFill>
          <a:blip r:embed="rId3" cstate="print"/>
          <a:srcRect/>
          <a:stretch>
            <a:fillRect/>
          </a:stretch>
        </p:blipFill>
        <p:spPr bwMode="auto">
          <a:xfrm>
            <a:off x="611560" y="1916832"/>
            <a:ext cx="5095875" cy="1076325"/>
          </a:xfrm>
          <a:prstGeom prst="rect">
            <a:avLst/>
          </a:prstGeom>
          <a:noFill/>
          <a:ln w="9525">
            <a:miter lim="800000"/>
            <a:headEnd/>
            <a:tailEnd/>
          </a:ln>
          <a:effectLst/>
        </p:spPr>
      </p:pic>
      <p:sp>
        <p:nvSpPr>
          <p:cNvPr id="68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8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a:t>Calcul du gain d’information pour un attribut</a:t>
            </a:r>
            <a:endParaRPr lang="fr-FR" dirty="0"/>
          </a:p>
        </p:txBody>
      </p:sp>
      <p:sp>
        <p:nvSpPr>
          <p:cNvPr id="3" name="Espace réservé du contenu 2"/>
          <p:cNvSpPr>
            <a:spLocks noGrp="1"/>
          </p:cNvSpPr>
          <p:nvPr>
            <p:ph idx="1"/>
          </p:nvPr>
        </p:nvSpPr>
        <p:spPr>
          <a:xfrm>
            <a:off x="611562" y="2157160"/>
            <a:ext cx="8173414" cy="4015039"/>
          </a:xfrm>
        </p:spPr>
        <p:txBody>
          <a:bodyPr>
            <a:normAutofit/>
          </a:bodyPr>
          <a:lstStyle/>
          <a:p>
            <a:r>
              <a:rPr lang="fr-FR" sz="2000" dirty="0"/>
              <a:t>Principe général</a:t>
            </a:r>
          </a:p>
          <a:p>
            <a:pPr lvl="1"/>
            <a:r>
              <a:rPr lang="fr-FR" sz="1800" dirty="0"/>
              <a:t>Gain(attribut) =  </a:t>
            </a:r>
          </a:p>
          <a:p>
            <a:pPr marL="365760" lvl="1" indent="0">
              <a:buNone/>
            </a:pPr>
            <a:r>
              <a:rPr lang="fr-FR" sz="1800" dirty="0"/>
              <a:t>	Info (avant le choix de l’attribut) – 	Info (après le choix de l’attribut)</a:t>
            </a: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64</a:t>
            </a:fld>
            <a:endParaRPr lang="fr-FR"/>
          </a:p>
        </p:txBody>
      </p:sp>
      <p:sp>
        <p:nvSpPr>
          <p:cNvPr id="8" name="Ellipse 7"/>
          <p:cNvSpPr/>
          <p:nvPr/>
        </p:nvSpPr>
        <p:spPr>
          <a:xfrm>
            <a:off x="1547664" y="3882752"/>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FF0000"/>
                </a:solidFill>
              </a:rPr>
              <a:t>9 Oui</a:t>
            </a:r>
          </a:p>
          <a:p>
            <a:pPr algn="ctr"/>
            <a:r>
              <a:rPr lang="fr-FR" sz="1400" dirty="0">
                <a:solidFill>
                  <a:srgbClr val="00B050"/>
                </a:solidFill>
              </a:rPr>
              <a:t>5 Non</a:t>
            </a:r>
          </a:p>
        </p:txBody>
      </p:sp>
      <p:grpSp>
        <p:nvGrpSpPr>
          <p:cNvPr id="51" name="Groupe 50"/>
          <p:cNvGrpSpPr/>
          <p:nvPr/>
        </p:nvGrpSpPr>
        <p:grpSpPr>
          <a:xfrm>
            <a:off x="4283968" y="3609020"/>
            <a:ext cx="4501008" cy="2556284"/>
            <a:chOff x="4283968" y="3303392"/>
            <a:chExt cx="4501008" cy="2556284"/>
          </a:xfrm>
        </p:grpSpPr>
        <p:sp>
          <p:nvSpPr>
            <p:cNvPr id="9" name="Ellipse 8"/>
            <p:cNvSpPr/>
            <p:nvPr/>
          </p:nvSpPr>
          <p:spPr>
            <a:xfrm>
              <a:off x="5652120" y="3303392"/>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FF0000"/>
                  </a:solidFill>
                </a:rPr>
                <a:t>9 Oui</a:t>
              </a:r>
            </a:p>
            <a:p>
              <a:pPr algn="ctr"/>
              <a:r>
                <a:rPr lang="fr-FR" sz="1400" dirty="0">
                  <a:solidFill>
                    <a:srgbClr val="00B050"/>
                  </a:solidFill>
                </a:rPr>
                <a:t>5 Non</a:t>
              </a:r>
            </a:p>
          </p:txBody>
        </p:sp>
        <p:sp>
          <p:nvSpPr>
            <p:cNvPr id="10" name="Ellipse 9"/>
            <p:cNvSpPr/>
            <p:nvPr/>
          </p:nvSpPr>
          <p:spPr>
            <a:xfrm>
              <a:off x="5652120" y="4945276"/>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FF0000"/>
                  </a:solidFill>
                </a:rPr>
                <a:t>4 Oui</a:t>
              </a:r>
            </a:p>
          </p:txBody>
        </p:sp>
        <p:sp>
          <p:nvSpPr>
            <p:cNvPr id="11" name="Ellipse 10"/>
            <p:cNvSpPr/>
            <p:nvPr/>
          </p:nvSpPr>
          <p:spPr>
            <a:xfrm>
              <a:off x="7020272" y="4945276"/>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FF0000"/>
                  </a:solidFill>
                </a:rPr>
                <a:t>3 Oui</a:t>
              </a:r>
            </a:p>
            <a:p>
              <a:pPr algn="ctr"/>
              <a:r>
                <a:rPr lang="fr-FR" sz="1400" dirty="0">
                  <a:solidFill>
                    <a:srgbClr val="00B050"/>
                  </a:solidFill>
                </a:rPr>
                <a:t>2 Non</a:t>
              </a:r>
            </a:p>
          </p:txBody>
        </p:sp>
        <p:sp>
          <p:nvSpPr>
            <p:cNvPr id="12" name="Ellipse 11"/>
            <p:cNvSpPr/>
            <p:nvPr/>
          </p:nvSpPr>
          <p:spPr>
            <a:xfrm>
              <a:off x="4283968" y="4945276"/>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FF0000"/>
                  </a:solidFill>
                </a:rPr>
                <a:t>2 Oui</a:t>
              </a:r>
            </a:p>
            <a:p>
              <a:pPr algn="ctr"/>
              <a:r>
                <a:rPr lang="fr-FR" sz="1400" dirty="0">
                  <a:solidFill>
                    <a:srgbClr val="00B050"/>
                  </a:solidFill>
                </a:rPr>
                <a:t>3 Non</a:t>
              </a:r>
            </a:p>
          </p:txBody>
        </p:sp>
        <p:cxnSp>
          <p:nvCxnSpPr>
            <p:cNvPr id="13" name="Connecteur droit avec flèche 12"/>
            <p:cNvCxnSpPr>
              <a:stCxn id="9" idx="4"/>
              <a:endCxn id="12" idx="7"/>
            </p:cNvCxnSpPr>
            <p:nvPr/>
          </p:nvCxnSpPr>
          <p:spPr>
            <a:xfrm flipH="1">
              <a:off x="5064457" y="4217792"/>
              <a:ext cx="1044863" cy="8613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9" idx="4"/>
              <a:endCxn id="10" idx="0"/>
            </p:cNvCxnSpPr>
            <p:nvPr/>
          </p:nvCxnSpPr>
          <p:spPr>
            <a:xfrm>
              <a:off x="6109320" y="4217792"/>
              <a:ext cx="0" cy="7274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9" idx="4"/>
              <a:endCxn id="11" idx="1"/>
            </p:cNvCxnSpPr>
            <p:nvPr/>
          </p:nvCxnSpPr>
          <p:spPr>
            <a:xfrm>
              <a:off x="6109320" y="4217792"/>
              <a:ext cx="1044863" cy="8613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6732240" y="3657798"/>
              <a:ext cx="2052736" cy="923330"/>
            </a:xfrm>
            <a:prstGeom prst="rect">
              <a:avLst/>
            </a:prstGeom>
            <a:noFill/>
          </p:spPr>
          <p:txBody>
            <a:bodyPr wrap="square" rtlCol="0">
              <a:spAutoFit/>
            </a:bodyPr>
            <a:lstStyle/>
            <a:p>
              <a:r>
                <a:rPr lang="fr-FR" i="1" dirty="0">
                  <a:solidFill>
                    <a:schemeClr val="accent1"/>
                  </a:solidFill>
                </a:rPr>
                <a:t>Choix de l’attribut ensoleillement (</a:t>
              </a:r>
              <a:r>
                <a:rPr lang="fr-FR" i="1" dirty="0" err="1">
                  <a:solidFill>
                    <a:schemeClr val="accent1"/>
                  </a:solidFill>
                </a:rPr>
                <a:t>outlook</a:t>
              </a:r>
              <a:r>
                <a:rPr lang="fr-FR" i="1" dirty="0">
                  <a:solidFill>
                    <a:schemeClr val="accent1"/>
                  </a:solidFill>
                </a:rPr>
                <a:t>)</a:t>
              </a:r>
            </a:p>
          </p:txBody>
        </p:sp>
      </p:grpSp>
      <p:sp>
        <p:nvSpPr>
          <p:cNvPr id="31" name="Ellipse 30"/>
          <p:cNvSpPr/>
          <p:nvPr/>
        </p:nvSpPr>
        <p:spPr>
          <a:xfrm>
            <a:off x="1331640" y="3608208"/>
            <a:ext cx="1368152" cy="1981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2" name="ZoneTexte 31"/>
          <p:cNvSpPr txBox="1"/>
          <p:nvPr/>
        </p:nvSpPr>
        <p:spPr>
          <a:xfrm>
            <a:off x="372008" y="6399736"/>
            <a:ext cx="3309367" cy="313932"/>
          </a:xfrm>
          <a:prstGeom prst="rect">
            <a:avLst/>
          </a:prstGeom>
          <a:noFill/>
        </p:spPr>
        <p:txBody>
          <a:bodyPr wrap="none" rtlCol="0">
            <a:spAutoFit/>
          </a:bodyPr>
          <a:lstStyle/>
          <a:p>
            <a:pPr>
              <a:lnSpc>
                <a:spcPct val="90000"/>
              </a:lnSpc>
            </a:pPr>
            <a:r>
              <a:rPr lang="fr-FR" sz="1600" i="1" dirty="0">
                <a:solidFill>
                  <a:srgbClr val="FF0000"/>
                </a:solidFill>
              </a:rPr>
              <a:t>Info (avant choix d’ensoleillement)</a:t>
            </a:r>
          </a:p>
        </p:txBody>
      </p:sp>
      <p:cxnSp>
        <p:nvCxnSpPr>
          <p:cNvPr id="34" name="Connecteur droit avec flèche 33"/>
          <p:cNvCxnSpPr>
            <a:stCxn id="31" idx="4"/>
            <a:endCxn id="32" idx="0"/>
          </p:cNvCxnSpPr>
          <p:nvPr/>
        </p:nvCxnSpPr>
        <p:spPr>
          <a:xfrm>
            <a:off x="2015716" y="5589240"/>
            <a:ext cx="10976" cy="81049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Ellipse 35"/>
          <p:cNvSpPr/>
          <p:nvPr/>
        </p:nvSpPr>
        <p:spPr>
          <a:xfrm>
            <a:off x="3995936" y="4895038"/>
            <a:ext cx="4248472" cy="151216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7" name="ZoneTexte 36"/>
          <p:cNvSpPr txBox="1"/>
          <p:nvPr/>
        </p:nvSpPr>
        <p:spPr>
          <a:xfrm>
            <a:off x="4459048" y="6399736"/>
            <a:ext cx="3308278" cy="313932"/>
          </a:xfrm>
          <a:prstGeom prst="rect">
            <a:avLst/>
          </a:prstGeom>
          <a:noFill/>
        </p:spPr>
        <p:txBody>
          <a:bodyPr wrap="none" rtlCol="0">
            <a:spAutoFit/>
          </a:bodyPr>
          <a:lstStyle/>
          <a:p>
            <a:pPr>
              <a:lnSpc>
                <a:spcPct val="90000"/>
              </a:lnSpc>
            </a:pPr>
            <a:r>
              <a:rPr lang="fr-FR" sz="1600" i="1" dirty="0">
                <a:solidFill>
                  <a:srgbClr val="FF0000"/>
                </a:solidFill>
              </a:rPr>
              <a:t>Info (après choix d’ensoleillement)</a:t>
            </a:r>
          </a:p>
        </p:txBody>
      </p:sp>
      <p:cxnSp>
        <p:nvCxnSpPr>
          <p:cNvPr id="38" name="Connecteur droit avec flèche 37"/>
          <p:cNvCxnSpPr>
            <a:stCxn id="36" idx="4"/>
            <a:endCxn id="37" idx="0"/>
          </p:cNvCxnSpPr>
          <p:nvPr/>
        </p:nvCxnSpPr>
        <p:spPr>
          <a:xfrm flipH="1" flipV="1">
            <a:off x="6113187" y="6399736"/>
            <a:ext cx="6985" cy="747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3964872" y="6556408"/>
            <a:ext cx="21602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3" name="Object 5"/>
          <p:cNvGraphicFramePr>
            <a:graphicFrameLocks noChangeAspect="1"/>
          </p:cNvGraphicFramePr>
          <p:nvPr>
            <p:extLst>
              <p:ext uri="{D42A27DB-BD31-4B8C-83A1-F6EECF244321}">
                <p14:modId xmlns:p14="http://schemas.microsoft.com/office/powerpoint/2010/main" val="3017980805"/>
              </p:ext>
            </p:extLst>
          </p:nvPr>
        </p:nvGraphicFramePr>
        <p:xfrm>
          <a:off x="6012160" y="1014161"/>
          <a:ext cx="2998682" cy="1896428"/>
        </p:xfrm>
        <a:graphic>
          <a:graphicData uri="http://schemas.openxmlformats.org/presentationml/2006/ole">
            <mc:AlternateContent xmlns:mc="http://schemas.openxmlformats.org/markup-compatibility/2006">
              <mc:Choice xmlns:v="urn:schemas-microsoft-com:vml" Requires="v">
                <p:oleObj spid="_x0000_s649233" name="Bitmap Image" r:id="rId3" imgW="6552381" imgH="4142857" progId="PBrush">
                  <p:embed/>
                </p:oleObj>
              </mc:Choice>
              <mc:Fallback>
                <p:oleObj name="Bitmap Image" r:id="rId3" imgW="6552381" imgH="4142857"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014161"/>
                        <a:ext cx="2998682" cy="1896428"/>
                      </a:xfrm>
                      <a:prstGeom prst="rect">
                        <a:avLst/>
                      </a:prstGeom>
                      <a:noFill/>
                      <a:ln>
                        <a:noFill/>
                      </a:ln>
                      <a:effectLst/>
                      <a:extLst/>
                    </p:spPr>
                  </p:pic>
                </p:oleObj>
              </mc:Fallback>
            </mc:AlternateContent>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1000" fill="hold"/>
                                        <p:tgtEl>
                                          <p:spTgt spid="31"/>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animBg="1"/>
      <p:bldP spid="32" grpId="0"/>
      <p:bldP spid="36" grpId="0" animBg="1"/>
      <p:bldP spid="37" grpId="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1026"/>
          <p:cNvSpPr>
            <a:spLocks noGrp="1" noChangeArrowheads="1"/>
          </p:cNvSpPr>
          <p:nvPr>
            <p:ph type="title"/>
          </p:nvPr>
        </p:nvSpPr>
        <p:spPr/>
        <p:txBody>
          <a:bodyPr/>
          <a:lstStyle/>
          <a:p>
            <a:r>
              <a:rPr lang="fr-FR"/>
              <a:t>Gain d’information total pour Outlook</a:t>
            </a:r>
            <a:endParaRPr lang="fr-FR" dirty="0"/>
          </a:p>
        </p:txBody>
      </p:sp>
      <p:graphicFrame>
        <p:nvGraphicFramePr>
          <p:cNvPr id="224256" name="Object 1024"/>
          <p:cNvGraphicFramePr>
            <a:graphicFrameLocks noGrp="1" noChangeAspect="1"/>
          </p:cNvGraphicFramePr>
          <p:nvPr>
            <p:ph idx="1"/>
          </p:nvPr>
        </p:nvGraphicFramePr>
        <p:xfrm>
          <a:off x="971600" y="2348880"/>
          <a:ext cx="6264697" cy="1287606"/>
        </p:xfrm>
        <a:graphic>
          <a:graphicData uri="http://schemas.openxmlformats.org/presentationml/2006/ole">
            <mc:AlternateContent xmlns:mc="http://schemas.openxmlformats.org/markup-compatibility/2006">
              <mc:Choice xmlns:v="urn:schemas-microsoft-com:vml" Requires="v">
                <p:oleObj spid="_x0000_s650268" name="Microsoft Equation 3.0" r:id="rId3" imgW="3213000" imgH="660240" progId="Equation.3">
                  <p:embed/>
                </p:oleObj>
              </mc:Choice>
              <mc:Fallback>
                <p:oleObj name="Microsoft Equation 3.0" r:id="rId3" imgW="3213000" imgH="660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348880"/>
                        <a:ext cx="6264697" cy="1287606"/>
                      </a:xfrm>
                      <a:prstGeom prst="rect">
                        <a:avLst/>
                      </a:prstGeom>
                      <a:solidFill>
                        <a:srgbClr val="FFFFFF"/>
                      </a:solidFill>
                    </p:spPr>
                  </p:pic>
                </p:oleObj>
              </mc:Fallback>
            </mc:AlternateContent>
          </a:graphicData>
        </a:graphic>
      </p:graphicFrame>
      <p:sp>
        <p:nvSpPr>
          <p:cNvPr id="8" name="Espace réservé du numéro de diapositive 7"/>
          <p:cNvSpPr>
            <a:spLocks noGrp="1"/>
          </p:cNvSpPr>
          <p:nvPr>
            <p:ph type="sldNum" sz="quarter" idx="12"/>
          </p:nvPr>
        </p:nvSpPr>
        <p:spPr/>
        <p:txBody>
          <a:bodyPr/>
          <a:lstStyle/>
          <a:p>
            <a:fld id="{9B9BEE20-5294-4D57-B670-2C87905F5D0B}" type="slidenum">
              <a:rPr lang="fr-FR" smtClean="0"/>
              <a:pPr/>
              <a:t>65</a:t>
            </a:fld>
            <a:endParaRPr lang="fr-FR"/>
          </a:p>
        </p:txBody>
      </p:sp>
      <p:sp>
        <p:nvSpPr>
          <p:cNvPr id="195589" name="Text Box 1029"/>
          <p:cNvSpPr txBox="1">
            <a:spLocks noChangeArrowheads="1"/>
          </p:cNvSpPr>
          <p:nvPr/>
        </p:nvSpPr>
        <p:spPr bwMode="auto">
          <a:xfrm>
            <a:off x="914400" y="4267200"/>
            <a:ext cx="1828800" cy="457200"/>
          </a:xfrm>
          <a:prstGeom prst="rect">
            <a:avLst/>
          </a:prstGeom>
          <a:noFill/>
          <a:ln w="9525">
            <a:noFill/>
            <a:miter lim="800000"/>
            <a:headEnd/>
            <a:tailEnd/>
          </a:ln>
          <a:effectLst/>
        </p:spPr>
        <p:txBody>
          <a:bodyPr>
            <a:spAutoFit/>
          </a:bodyPr>
          <a:lstStyle/>
          <a:p>
            <a:pPr>
              <a:spcBef>
                <a:spcPct val="50000"/>
              </a:spcBef>
            </a:pPr>
            <a:r>
              <a:rPr lang="en-US"/>
              <a:t>De même:</a:t>
            </a:r>
            <a:endParaRPr lang="fr-FR"/>
          </a:p>
        </p:txBody>
      </p:sp>
      <p:graphicFrame>
        <p:nvGraphicFramePr>
          <p:cNvPr id="224257" name="Object 1025"/>
          <p:cNvGraphicFramePr>
            <a:graphicFrameLocks noChangeAspect="1"/>
          </p:cNvGraphicFramePr>
          <p:nvPr/>
        </p:nvGraphicFramePr>
        <p:xfrm>
          <a:off x="914400" y="5029200"/>
          <a:ext cx="3810000" cy="1254125"/>
        </p:xfrm>
        <a:graphic>
          <a:graphicData uri="http://schemas.openxmlformats.org/presentationml/2006/ole">
            <mc:AlternateContent xmlns:mc="http://schemas.openxmlformats.org/markup-compatibility/2006">
              <mc:Choice xmlns:v="urn:schemas-microsoft-com:vml" Requires="v">
                <p:oleObj spid="_x0000_s650269" name="Microsoft Equation 3.0" r:id="rId5" imgW="2006280" imgH="660240" progId="Equation.3">
                  <p:embed/>
                </p:oleObj>
              </mc:Choice>
              <mc:Fallback>
                <p:oleObj name="Microsoft Equation 3.0" r:id="rId5" imgW="2006280" imgH="660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5029200"/>
                        <a:ext cx="3810000" cy="1254125"/>
                      </a:xfrm>
                      <a:prstGeom prst="rect">
                        <a:avLst/>
                      </a:prstGeom>
                      <a:solidFill>
                        <a:srgbClr val="FFFFFF"/>
                      </a:solidFill>
                    </p:spPr>
                  </p:pic>
                </p:oleObj>
              </mc:Fallback>
            </mc:AlternateContent>
          </a:graphicData>
        </a:graphic>
      </p:graphicFrame>
      <p:sp>
        <p:nvSpPr>
          <p:cNvPr id="195592" name="Text Box 1032"/>
          <p:cNvSpPr txBox="1">
            <a:spLocks noChangeArrowheads="1"/>
          </p:cNvSpPr>
          <p:nvPr/>
        </p:nvSpPr>
        <p:spPr bwMode="auto">
          <a:xfrm>
            <a:off x="6324600" y="5105400"/>
            <a:ext cx="2286000" cy="369332"/>
          </a:xfrm>
          <a:prstGeom prst="rect">
            <a:avLst/>
          </a:prstGeom>
          <a:noFill/>
          <a:ln w="9525">
            <a:noFill/>
            <a:miter lim="800000"/>
            <a:headEnd/>
            <a:tailEnd/>
          </a:ln>
          <a:effectLst/>
        </p:spPr>
        <p:txBody>
          <a:bodyPr>
            <a:spAutoFit/>
          </a:bodyPr>
          <a:lstStyle/>
          <a:p>
            <a:pPr>
              <a:spcBef>
                <a:spcPct val="50000"/>
              </a:spcBef>
            </a:pPr>
            <a:r>
              <a:rPr lang="en-US" i="1" dirty="0">
                <a:solidFill>
                  <a:srgbClr val="FF0000"/>
                </a:solidFill>
              </a:rPr>
              <a:t>Outlook</a:t>
            </a:r>
            <a:r>
              <a:rPr lang="en-US" dirty="0">
                <a:solidFill>
                  <a:srgbClr val="FF0000"/>
                </a:solidFill>
              </a:rPr>
              <a:t> </a:t>
            </a:r>
            <a:r>
              <a:rPr lang="en-US" dirty="0" err="1">
                <a:solidFill>
                  <a:srgbClr val="FF0000"/>
                </a:solidFill>
              </a:rPr>
              <a:t>est</a:t>
            </a:r>
            <a:r>
              <a:rPr lang="en-US" dirty="0">
                <a:solidFill>
                  <a:srgbClr val="FF0000"/>
                </a:solidFill>
              </a:rPr>
              <a:t> </a:t>
            </a:r>
            <a:r>
              <a:rPr lang="en-US" dirty="0" err="1">
                <a:solidFill>
                  <a:srgbClr val="FF0000"/>
                </a:solidFill>
              </a:rPr>
              <a:t>choisi</a:t>
            </a:r>
            <a:endParaRPr lang="fr-FR" dirty="0">
              <a:solidFill>
                <a:srgbClr val="FF0000"/>
              </a:solidFill>
            </a:endParaRPr>
          </a:p>
        </p:txBody>
      </p:sp>
      <p:grpSp>
        <p:nvGrpSpPr>
          <p:cNvPr id="9" name="Groupe 8"/>
          <p:cNvGrpSpPr/>
          <p:nvPr/>
        </p:nvGrpSpPr>
        <p:grpSpPr>
          <a:xfrm>
            <a:off x="5175193" y="952500"/>
            <a:ext cx="3456384" cy="1322041"/>
            <a:chOff x="2483623" y="3608208"/>
            <a:chExt cx="5760304" cy="2799000"/>
          </a:xfrm>
        </p:grpSpPr>
        <p:sp>
          <p:nvSpPr>
            <p:cNvPr id="10" name="Ellipse 9"/>
            <p:cNvSpPr/>
            <p:nvPr/>
          </p:nvSpPr>
          <p:spPr>
            <a:xfrm>
              <a:off x="2699635" y="3882753"/>
              <a:ext cx="914347"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a:solidFill>
                    <a:srgbClr val="FF0000"/>
                  </a:solidFill>
                </a:rPr>
                <a:t>9 Oui</a:t>
              </a:r>
            </a:p>
            <a:p>
              <a:pPr algn="ctr"/>
              <a:r>
                <a:rPr lang="fr-FR" sz="700" dirty="0">
                  <a:solidFill>
                    <a:srgbClr val="00B050"/>
                  </a:solidFill>
                </a:rPr>
                <a:t>5 Non</a:t>
              </a:r>
            </a:p>
          </p:txBody>
        </p:sp>
        <p:sp>
          <p:nvSpPr>
            <p:cNvPr id="11" name="Ellipse 10"/>
            <p:cNvSpPr/>
            <p:nvPr/>
          </p:nvSpPr>
          <p:spPr>
            <a:xfrm>
              <a:off x="5651791" y="3609020"/>
              <a:ext cx="914347"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a:solidFill>
                    <a:srgbClr val="FF0000"/>
                  </a:solidFill>
                </a:rPr>
                <a:t>9 Oui</a:t>
              </a:r>
            </a:p>
            <a:p>
              <a:pPr algn="ctr"/>
              <a:r>
                <a:rPr lang="fr-FR" sz="700" dirty="0">
                  <a:solidFill>
                    <a:srgbClr val="00B050"/>
                  </a:solidFill>
                </a:rPr>
                <a:t>5 Non</a:t>
              </a:r>
            </a:p>
          </p:txBody>
        </p:sp>
        <p:sp>
          <p:nvSpPr>
            <p:cNvPr id="12" name="Ellipse 11"/>
            <p:cNvSpPr/>
            <p:nvPr/>
          </p:nvSpPr>
          <p:spPr>
            <a:xfrm>
              <a:off x="5651791" y="5250904"/>
              <a:ext cx="914347"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a:solidFill>
                    <a:srgbClr val="FF0000"/>
                  </a:solidFill>
                </a:rPr>
                <a:t>4 Oui</a:t>
              </a:r>
            </a:p>
          </p:txBody>
        </p:sp>
        <p:sp>
          <p:nvSpPr>
            <p:cNvPr id="13" name="Ellipse 12"/>
            <p:cNvSpPr/>
            <p:nvPr/>
          </p:nvSpPr>
          <p:spPr>
            <a:xfrm>
              <a:off x="7019863" y="5250904"/>
              <a:ext cx="914347"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a:solidFill>
                    <a:srgbClr val="FF0000"/>
                  </a:solidFill>
                </a:rPr>
                <a:t>3 Oui</a:t>
              </a:r>
            </a:p>
            <a:p>
              <a:pPr algn="ctr"/>
              <a:r>
                <a:rPr lang="fr-FR" sz="700" dirty="0">
                  <a:solidFill>
                    <a:srgbClr val="00B050"/>
                  </a:solidFill>
                </a:rPr>
                <a:t>2 Non</a:t>
              </a:r>
            </a:p>
          </p:txBody>
        </p:sp>
        <p:sp>
          <p:nvSpPr>
            <p:cNvPr id="14" name="Ellipse 13"/>
            <p:cNvSpPr/>
            <p:nvPr/>
          </p:nvSpPr>
          <p:spPr>
            <a:xfrm>
              <a:off x="4283719" y="5250904"/>
              <a:ext cx="914347"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a:solidFill>
                    <a:srgbClr val="FF0000"/>
                  </a:solidFill>
                </a:rPr>
                <a:t>2 Oui</a:t>
              </a:r>
            </a:p>
            <a:p>
              <a:pPr algn="ctr"/>
              <a:r>
                <a:rPr lang="fr-FR" sz="700" dirty="0">
                  <a:solidFill>
                    <a:srgbClr val="00B050"/>
                  </a:solidFill>
                </a:rPr>
                <a:t>3 Non</a:t>
              </a:r>
            </a:p>
          </p:txBody>
        </p:sp>
        <p:cxnSp>
          <p:nvCxnSpPr>
            <p:cNvPr id="15" name="Connecteur droit avec flèche 14"/>
            <p:cNvCxnSpPr>
              <a:stCxn id="11" idx="4"/>
              <a:endCxn id="14" idx="7"/>
            </p:cNvCxnSpPr>
            <p:nvPr/>
          </p:nvCxnSpPr>
          <p:spPr>
            <a:xfrm flipH="1">
              <a:off x="5064161" y="4523421"/>
              <a:ext cx="1044801" cy="8613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11" idx="4"/>
              <a:endCxn id="12" idx="0"/>
            </p:cNvCxnSpPr>
            <p:nvPr/>
          </p:nvCxnSpPr>
          <p:spPr>
            <a:xfrm>
              <a:off x="6108964" y="4523421"/>
              <a:ext cx="0" cy="7274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11" idx="4"/>
              <a:endCxn id="13" idx="1"/>
            </p:cNvCxnSpPr>
            <p:nvPr/>
          </p:nvCxnSpPr>
          <p:spPr>
            <a:xfrm>
              <a:off x="6108964" y="4523421"/>
              <a:ext cx="1044801" cy="8613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Ellipse 17"/>
            <p:cNvSpPr/>
            <p:nvPr/>
          </p:nvSpPr>
          <p:spPr>
            <a:xfrm>
              <a:off x="2483623" y="3608208"/>
              <a:ext cx="1368072" cy="19810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9" name="Ellipse 18"/>
            <p:cNvSpPr/>
            <p:nvPr/>
          </p:nvSpPr>
          <p:spPr>
            <a:xfrm>
              <a:off x="3995703" y="4895040"/>
              <a:ext cx="4248224" cy="151216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cxnSp>
          <p:nvCxnSpPr>
            <p:cNvPr id="20" name="Connecteur droit avec flèche 19"/>
            <p:cNvCxnSpPr>
              <a:stCxn id="19" idx="4"/>
            </p:cNvCxnSpPr>
            <p:nvPr/>
          </p:nvCxnSpPr>
          <p:spPr>
            <a:xfrm flipH="1" flipV="1">
              <a:off x="6113188" y="6399736"/>
              <a:ext cx="6984" cy="747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585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026"/>
          <p:cNvSpPr>
            <a:spLocks noGrp="1" noChangeArrowheads="1"/>
          </p:cNvSpPr>
          <p:nvPr>
            <p:ph type="title"/>
          </p:nvPr>
        </p:nvSpPr>
        <p:spPr/>
        <p:txBody>
          <a:bodyPr/>
          <a:lstStyle/>
          <a:p>
            <a:r>
              <a:rPr lang="fr-FR"/>
              <a:t>Arbre de décision final</a:t>
            </a:r>
          </a:p>
        </p:txBody>
      </p:sp>
      <p:pic>
        <p:nvPicPr>
          <p:cNvPr id="198660" name="Picture 1028" descr="weather.GIF                                                    00018F84Macintosh HD                   B279C9FF:"/>
          <p:cNvPicPr>
            <a:picLocks noGrp="1" noChangeAspect="1" noChangeArrowheads="1"/>
          </p:cNvPicPr>
          <p:nvPr>
            <p:ph idx="1"/>
          </p:nvPr>
        </p:nvPicPr>
        <p:blipFill>
          <a:blip r:embed="rId2" cstate="print"/>
          <a:stretch>
            <a:fillRect/>
          </a:stretch>
        </p:blipFill>
        <p:spPr>
          <a:xfrm>
            <a:off x="1193256" y="1828800"/>
            <a:ext cx="6757488" cy="4343400"/>
          </a:xfrm>
        </p:spPr>
      </p:pic>
      <p:sp>
        <p:nvSpPr>
          <p:cNvPr id="4" name="Espace réservé du numéro de diapositive 3"/>
          <p:cNvSpPr>
            <a:spLocks noGrp="1"/>
          </p:cNvSpPr>
          <p:nvPr>
            <p:ph type="sldNum" sz="quarter" idx="12"/>
          </p:nvPr>
        </p:nvSpPr>
        <p:spPr/>
        <p:txBody>
          <a:bodyPr/>
          <a:lstStyle/>
          <a:p>
            <a:fld id="{9B9BEE20-5294-4D57-B670-2C87905F5D0B}" type="slidenum">
              <a:rPr lang="fr-FR" smtClean="0"/>
              <a:pPr/>
              <a:t>66</a:t>
            </a:fld>
            <a:endParaRPr lang="fr-FR"/>
          </a:p>
        </p:txBody>
      </p:sp>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fr-FR"/>
              <a:t>Extensions de l’algorithme</a:t>
            </a:r>
          </a:p>
        </p:txBody>
      </p:sp>
      <p:sp>
        <p:nvSpPr>
          <p:cNvPr id="145411" name="Rectangle 3"/>
          <p:cNvSpPr>
            <a:spLocks noGrp="1" noChangeArrowheads="1"/>
          </p:cNvSpPr>
          <p:nvPr>
            <p:ph idx="1"/>
          </p:nvPr>
        </p:nvSpPr>
        <p:spPr/>
        <p:txBody>
          <a:bodyPr/>
          <a:lstStyle/>
          <a:p>
            <a:r>
              <a:rPr lang="fr-FR"/>
              <a:t>Comment traiter:</a:t>
            </a:r>
          </a:p>
          <a:p>
            <a:pPr lvl="1"/>
            <a:r>
              <a:rPr lang="fr-FR"/>
              <a:t>Les attributs numériques</a:t>
            </a:r>
          </a:p>
          <a:p>
            <a:pPr lvl="1"/>
            <a:r>
              <a:rPr lang="fr-FR"/>
              <a:t>Les valeurs manquantes </a:t>
            </a:r>
          </a:p>
          <a:p>
            <a:r>
              <a:rPr lang="fr-FR"/>
              <a:t>Comment simplifier le modèle pour éviter les bruits</a:t>
            </a:r>
            <a:r>
              <a:rPr lang="en-US"/>
              <a:t>?</a:t>
            </a:r>
            <a:endParaRPr lang="fr-FR"/>
          </a:p>
          <a:p>
            <a:r>
              <a:rPr lang="fr-FR"/>
              <a:t>Comment tolérer les bruits?</a:t>
            </a:r>
          </a:p>
          <a:p>
            <a:r>
              <a:rPr lang="fr-FR"/>
              <a:t>Comment interpréter les arbres de décision?</a:t>
            </a: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67</a:t>
            </a:fld>
            <a:endParaRPr lang="fr-FR"/>
          </a:p>
        </p:txBody>
      </p:sp>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fr-FR"/>
              <a:t>Les valeurs manquantes</a:t>
            </a:r>
          </a:p>
        </p:txBody>
      </p:sp>
      <p:sp>
        <p:nvSpPr>
          <p:cNvPr id="130051" name="Rectangle 3"/>
          <p:cNvSpPr>
            <a:spLocks noGrp="1" noChangeArrowheads="1"/>
          </p:cNvSpPr>
          <p:nvPr>
            <p:ph idx="1"/>
          </p:nvPr>
        </p:nvSpPr>
        <p:spPr/>
        <p:txBody>
          <a:bodyPr>
            <a:normAutofit fontScale="85000" lnSpcReduction="10000"/>
          </a:bodyPr>
          <a:lstStyle/>
          <a:p>
            <a:r>
              <a:rPr lang="fr-FR" dirty="0"/>
              <a:t>Ignorer les instances avec des valeurs manquantes</a:t>
            </a:r>
          </a:p>
          <a:p>
            <a:pPr lvl="1"/>
            <a:r>
              <a:rPr lang="fr-FR" dirty="0"/>
              <a:t>Solution trop générale, et les valeurs manquantes peuvent être importantes</a:t>
            </a:r>
          </a:p>
          <a:p>
            <a:r>
              <a:rPr lang="fr-FR" dirty="0"/>
              <a:t>Ignorer les attributs avec des valeurs manquantes</a:t>
            </a:r>
          </a:p>
          <a:p>
            <a:pPr lvl="1"/>
            <a:r>
              <a:rPr lang="fr-FR" dirty="0"/>
              <a:t>Peut-être pas faisable</a:t>
            </a:r>
          </a:p>
          <a:p>
            <a:r>
              <a:rPr lang="fr-FR" dirty="0"/>
              <a:t>Traiter les valeurs manquantes comme des valeurs spéciales</a:t>
            </a:r>
          </a:p>
          <a:p>
            <a:pPr lvl="1"/>
            <a:r>
              <a:rPr lang="fr-FR" dirty="0"/>
              <a:t>Les valeurs manquantes ont un sens particulier</a:t>
            </a:r>
          </a:p>
          <a:p>
            <a:r>
              <a:rPr lang="fr-FR" dirty="0"/>
              <a:t>Estimer les valeurs manquantes</a:t>
            </a:r>
          </a:p>
          <a:p>
            <a:pPr lvl="1"/>
            <a:r>
              <a:rPr lang="fr-FR" dirty="0"/>
              <a:t>Donner la valeur de l’attribut la plus répandue à l’attribut considéré</a:t>
            </a:r>
          </a:p>
          <a:p>
            <a:pPr lvl="1"/>
            <a:r>
              <a:rPr lang="fr-FR" dirty="0"/>
              <a:t>Donner une valeur en utilisant diverses méthodes</a:t>
            </a:r>
          </a:p>
          <a:p>
            <a:pPr lvl="2"/>
            <a:r>
              <a:rPr lang="fr-FR" dirty="0"/>
              <a:t> Exemple : régression</a:t>
            </a: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68</a:t>
            </a:fld>
            <a:endParaRPr lang="fr-FR"/>
          </a:p>
        </p:txBody>
      </p:sp>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Définir la bonne taille de l’arbre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Il y a un risque de </a:t>
            </a:r>
            <a:r>
              <a:rPr lang="fr-FR" dirty="0" err="1"/>
              <a:t>surajustement</a:t>
            </a:r>
            <a:r>
              <a:rPr lang="fr-FR" dirty="0"/>
              <a:t> du modèle : le modèle semble performant (son erreur moyenne est très faible) mais il ne l'est en réalité pas du tout</a:t>
            </a:r>
          </a:p>
          <a:p>
            <a:pPr lvl="1"/>
            <a:r>
              <a:rPr lang="fr-FR" dirty="0"/>
              <a:t>Les résultats sont bons sur les données apprises mais de nouvelles données (n’ayant pas servi à construire le modèle) seront mal classées</a:t>
            </a:r>
          </a:p>
          <a:p>
            <a:r>
              <a:rPr lang="fr-FR" dirty="0"/>
              <a:t>Il faut trouver l'arbre le plus petit possible avec la plus grande performance possible (plus un arbre est petit et plus il sera stable dans ses prévisions futures)</a:t>
            </a:r>
          </a:p>
          <a:p>
            <a:r>
              <a:rPr lang="fr-FR" dirty="0"/>
              <a:t>À performance comparable, on préfèrera toujours le modèle le plus simple, si l'on souhaite pouvoir utiliser ce modèle sur de nouvelles données totalement inconnues</a:t>
            </a: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69</a:t>
            </a:fld>
            <a:endParaRPr lang="fr-F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fr-FR"/>
              <a:t>Domaines d’application du Data mining (1)</a:t>
            </a:r>
            <a:endParaRPr lang="fr-FR" dirty="0"/>
          </a:p>
        </p:txBody>
      </p:sp>
      <p:sp>
        <p:nvSpPr>
          <p:cNvPr id="37891" name="Rectangle 3"/>
          <p:cNvSpPr>
            <a:spLocks noGrp="1" noChangeArrowheads="1"/>
          </p:cNvSpPr>
          <p:nvPr>
            <p:ph idx="1"/>
          </p:nvPr>
        </p:nvSpPr>
        <p:spPr/>
        <p:txBody>
          <a:bodyPr/>
          <a:lstStyle/>
          <a:p>
            <a:r>
              <a:rPr lang="fr-FR"/>
              <a:t>Activités commerciales : grande distribution, vente par correspondance, banque, assurances</a:t>
            </a:r>
          </a:p>
          <a:p>
            <a:pPr lvl="1"/>
            <a:r>
              <a:rPr lang="fr-FR"/>
              <a:t>segmentation de la clientèle</a:t>
            </a:r>
          </a:p>
          <a:p>
            <a:pPr lvl="1"/>
            <a:r>
              <a:rPr lang="fr-FR"/>
              <a:t>détermination du profil du consommateur</a:t>
            </a:r>
          </a:p>
          <a:p>
            <a:pPr lvl="1"/>
            <a:r>
              <a:rPr lang="fr-FR"/>
              <a:t>analyse du panier de la ménagère</a:t>
            </a:r>
          </a:p>
          <a:p>
            <a:pPr lvl="1"/>
            <a:r>
              <a:rPr lang="fr-FR"/>
              <a:t>mise au point de stratégies de rétention de la clientèle</a:t>
            </a:r>
          </a:p>
          <a:p>
            <a:pPr lvl="1"/>
            <a:r>
              <a:rPr lang="fr-FR"/>
              <a:t>prédiction des ventes</a:t>
            </a:r>
          </a:p>
          <a:p>
            <a:pPr lvl="1"/>
            <a:r>
              <a:rPr lang="fr-FR"/>
              <a:t>détection des fraudes</a:t>
            </a:r>
          </a:p>
          <a:p>
            <a:pPr lvl="1"/>
            <a:r>
              <a:rPr lang="fr-FR"/>
              <a:t>identification de clients à risques</a:t>
            </a:r>
            <a:endParaRPr lang="fr-FR" dirty="0"/>
          </a:p>
        </p:txBody>
      </p:sp>
      <p:sp>
        <p:nvSpPr>
          <p:cNvPr id="4" name="Espace réservé du numéro de diapositive 5"/>
          <p:cNvSpPr>
            <a:spLocks noGrp="1"/>
          </p:cNvSpPr>
          <p:nvPr>
            <p:ph type="sldNum" sz="quarter" idx="12"/>
          </p:nvPr>
        </p:nvSpPr>
        <p:spPr/>
        <p:txBody>
          <a:bodyPr/>
          <a:lstStyle/>
          <a:p>
            <a:fld id="{6AA2297F-F2D4-49F3-9C00-850A2C506171}" type="slidenum">
              <a:rPr lang="fr-FR" smtClean="0"/>
              <a:pPr/>
              <a:t>7</a:t>
            </a:fld>
            <a:endParaRPr lang="fr-FR"/>
          </a:p>
        </p:txBody>
      </p:sp>
    </p:spTree>
    <p:extLst>
      <p:ext uri="{BB962C8B-B14F-4D97-AF65-F5344CB8AC3E}">
        <p14:creationId xmlns:p14="http://schemas.microsoft.com/office/powerpoint/2010/main" val="257782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fr-CA"/>
              <a:t>Validation du modèle</a:t>
            </a:r>
          </a:p>
        </p:txBody>
      </p:sp>
      <p:sp>
        <p:nvSpPr>
          <p:cNvPr id="311299" name="Rectangle 3"/>
          <p:cNvSpPr>
            <a:spLocks noGrp="1" noChangeArrowheads="1"/>
          </p:cNvSpPr>
          <p:nvPr>
            <p:ph idx="1"/>
          </p:nvPr>
        </p:nvSpPr>
        <p:spPr/>
        <p:txBody>
          <a:bodyPr>
            <a:normAutofit/>
          </a:bodyPr>
          <a:lstStyle/>
          <a:p>
            <a:r>
              <a:rPr lang="fr-CA" dirty="0"/>
              <a:t>Apprentissage : construction du modèle sur un 1er échantillon pour lequel on connaît la valeur de la variable cible (~70%)</a:t>
            </a:r>
          </a:p>
          <a:p>
            <a:r>
              <a:rPr lang="fr-CA" dirty="0"/>
              <a:t>Test : Vérification du modèle sur un 2ème échantillon pour lequel on connaît la valeur de la variable cible, que l’on compare à la valeur prédite par le modèle (~30%)</a:t>
            </a:r>
          </a:p>
          <a:p>
            <a:r>
              <a:rPr lang="fr-CA" dirty="0"/>
              <a:t>Application du modèle à une nouvelle population pour laquelle on voudrait prédire la variable cible</a:t>
            </a: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70</a:t>
            </a:fld>
            <a:endParaRPr lang="fr-FR"/>
          </a:p>
        </p:txBody>
      </p:sp>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r>
              <a:rPr lang="fr-CA"/>
              <a:t>Validation croisée</a:t>
            </a:r>
          </a:p>
        </p:txBody>
      </p:sp>
      <p:sp>
        <p:nvSpPr>
          <p:cNvPr id="312323" name="Rectangle 3"/>
          <p:cNvSpPr>
            <a:spLocks noGrp="1" noChangeArrowheads="1"/>
          </p:cNvSpPr>
          <p:nvPr>
            <p:ph idx="1"/>
          </p:nvPr>
        </p:nvSpPr>
        <p:spPr>
          <a:xfrm>
            <a:off x="611562" y="1828800"/>
            <a:ext cx="8280918" cy="4343400"/>
          </a:xfrm>
        </p:spPr>
        <p:txBody>
          <a:bodyPr>
            <a:normAutofit/>
          </a:bodyPr>
          <a:lstStyle/>
          <a:p>
            <a:r>
              <a:rPr lang="fr-CA" sz="1800" dirty="0"/>
              <a:t>Quand la population est trop petite pour en extraire un échantillon d’apprentissage et un autre de test, on a recours à la validation croisée (</a:t>
            </a:r>
            <a:r>
              <a:rPr lang="fr-CA" sz="1800" dirty="0" err="1"/>
              <a:t>leave</a:t>
            </a:r>
            <a:r>
              <a:rPr lang="fr-CA" sz="1800" dirty="0"/>
              <a:t>-one-out) :</a:t>
            </a:r>
          </a:p>
          <a:p>
            <a:pPr lvl="1"/>
            <a:r>
              <a:rPr lang="fr-CA" sz="1600" dirty="0"/>
              <a:t>La population est scindée en n échantillons de tailles égales</a:t>
            </a:r>
          </a:p>
          <a:p>
            <a:pPr lvl="1"/>
            <a:r>
              <a:rPr lang="fr-CA" sz="1600" dirty="0"/>
              <a:t>On utilise les n-1 premiers échantillons comme échantillon d’apprentissage et le restant comme échantillon test. On obtient ainsi un taux d’erreur en test</a:t>
            </a:r>
          </a:p>
          <a:p>
            <a:pPr lvl="1"/>
            <a:r>
              <a:rPr lang="fr-CA" sz="1600" dirty="0"/>
              <a:t>On répète n-1 fois la même opération en prenant à chaque fois tous les n-1 échantillons possibles comme échantillon d’apprentissage et le restant comme échantillon de test</a:t>
            </a:r>
          </a:p>
          <a:p>
            <a:pPr lvl="1"/>
            <a:r>
              <a:rPr lang="fr-CA" sz="1600" dirty="0"/>
              <a:t>On combine les n taux d’erreur obtenus</a:t>
            </a:r>
          </a:p>
          <a:p>
            <a:pPr lvl="1"/>
            <a:endParaRPr lang="fr-CA" sz="1600"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71</a:t>
            </a:fld>
            <a:endParaRPr lang="fr-FR"/>
          </a:p>
        </p:txBody>
      </p:sp>
      <p:graphicFrame>
        <p:nvGraphicFramePr>
          <p:cNvPr id="14" name="Tableau 13"/>
          <p:cNvGraphicFramePr>
            <a:graphicFrameLocks noGrp="1"/>
          </p:cNvGraphicFramePr>
          <p:nvPr/>
        </p:nvGraphicFramePr>
        <p:xfrm>
          <a:off x="4373256" y="5088797"/>
          <a:ext cx="383704" cy="1652571"/>
        </p:xfrm>
        <a:graphic>
          <a:graphicData uri="http://schemas.openxmlformats.org/drawingml/2006/table">
            <a:tbl>
              <a:tblPr firstRow="1" bandRow="1">
                <a:tableStyleId>{5940675A-B579-460E-94D1-54222C63F5DA}</a:tableStyleId>
              </a:tblPr>
              <a:tblGrid>
                <a:gridCol w="383704">
                  <a:extLst>
                    <a:ext uri="{9D8B030D-6E8A-4147-A177-3AD203B41FA5}">
                      <a16:colId xmlns:a16="http://schemas.microsoft.com/office/drawing/2014/main" val="20000"/>
                    </a:ext>
                  </a:extLst>
                </a:gridCol>
              </a:tblGrid>
              <a:tr h="183619">
                <a:tc>
                  <a:txBody>
                    <a:bodyPr/>
                    <a:lstStyle/>
                    <a:p>
                      <a:endParaRPr lang="fr-FR" sz="400" dirty="0"/>
                    </a:p>
                  </a:txBody>
                  <a:tcPr>
                    <a:solidFill>
                      <a:srgbClr val="FF0000"/>
                    </a:solidFill>
                  </a:tcPr>
                </a:tc>
                <a:extLst>
                  <a:ext uri="{0D108BD9-81ED-4DB2-BD59-A6C34878D82A}">
                    <a16:rowId xmlns:a16="http://schemas.microsoft.com/office/drawing/2014/main" val="10000"/>
                  </a:ext>
                </a:extLst>
              </a:tr>
              <a:tr h="183619">
                <a:tc>
                  <a:txBody>
                    <a:bodyPr/>
                    <a:lstStyle/>
                    <a:p>
                      <a:endParaRPr lang="fr-FR" sz="400" dirty="0"/>
                    </a:p>
                  </a:txBody>
                  <a:tcPr>
                    <a:solidFill>
                      <a:srgbClr val="FF0000"/>
                    </a:solidFill>
                  </a:tcPr>
                </a:tc>
                <a:extLst>
                  <a:ext uri="{0D108BD9-81ED-4DB2-BD59-A6C34878D82A}">
                    <a16:rowId xmlns:a16="http://schemas.microsoft.com/office/drawing/2014/main" val="10001"/>
                  </a:ext>
                </a:extLst>
              </a:tr>
              <a:tr h="183619">
                <a:tc>
                  <a:txBody>
                    <a:bodyPr/>
                    <a:lstStyle/>
                    <a:p>
                      <a:endParaRPr lang="fr-FR" sz="400" dirty="0"/>
                    </a:p>
                  </a:txBody>
                  <a:tcPr>
                    <a:solidFill>
                      <a:srgbClr val="FF0000"/>
                    </a:solidFill>
                  </a:tcPr>
                </a:tc>
                <a:extLst>
                  <a:ext uri="{0D108BD9-81ED-4DB2-BD59-A6C34878D82A}">
                    <a16:rowId xmlns:a16="http://schemas.microsoft.com/office/drawing/2014/main" val="10002"/>
                  </a:ext>
                </a:extLst>
              </a:tr>
              <a:tr h="183619">
                <a:tc>
                  <a:txBody>
                    <a:bodyPr/>
                    <a:lstStyle/>
                    <a:p>
                      <a:endParaRPr lang="fr-FR" sz="400" dirty="0"/>
                    </a:p>
                  </a:txBody>
                  <a:tcPr>
                    <a:solidFill>
                      <a:srgbClr val="FF0000"/>
                    </a:solidFill>
                  </a:tcPr>
                </a:tc>
                <a:extLst>
                  <a:ext uri="{0D108BD9-81ED-4DB2-BD59-A6C34878D82A}">
                    <a16:rowId xmlns:a16="http://schemas.microsoft.com/office/drawing/2014/main" val="10003"/>
                  </a:ext>
                </a:extLst>
              </a:tr>
              <a:tr h="183619">
                <a:tc>
                  <a:txBody>
                    <a:bodyPr/>
                    <a:lstStyle/>
                    <a:p>
                      <a:endParaRPr lang="fr-FR" sz="400" dirty="0"/>
                    </a:p>
                  </a:txBody>
                  <a:tcPr>
                    <a:solidFill>
                      <a:srgbClr val="FF0000"/>
                    </a:solidFill>
                  </a:tcPr>
                </a:tc>
                <a:extLst>
                  <a:ext uri="{0D108BD9-81ED-4DB2-BD59-A6C34878D82A}">
                    <a16:rowId xmlns:a16="http://schemas.microsoft.com/office/drawing/2014/main" val="10004"/>
                  </a:ext>
                </a:extLst>
              </a:tr>
              <a:tr h="183619">
                <a:tc>
                  <a:txBody>
                    <a:bodyPr/>
                    <a:lstStyle/>
                    <a:p>
                      <a:endParaRPr lang="fr-FR" sz="400" dirty="0"/>
                    </a:p>
                  </a:txBody>
                  <a:tcPr>
                    <a:solidFill>
                      <a:srgbClr val="FF0000"/>
                    </a:solidFill>
                  </a:tcPr>
                </a:tc>
                <a:extLst>
                  <a:ext uri="{0D108BD9-81ED-4DB2-BD59-A6C34878D82A}">
                    <a16:rowId xmlns:a16="http://schemas.microsoft.com/office/drawing/2014/main" val="10005"/>
                  </a:ext>
                </a:extLst>
              </a:tr>
              <a:tr h="183619">
                <a:tc>
                  <a:txBody>
                    <a:bodyPr/>
                    <a:lstStyle/>
                    <a:p>
                      <a:endParaRPr lang="fr-FR" sz="400" dirty="0"/>
                    </a:p>
                  </a:txBody>
                  <a:tcPr>
                    <a:solidFill>
                      <a:srgbClr val="FF0000"/>
                    </a:solidFill>
                  </a:tcPr>
                </a:tc>
                <a:extLst>
                  <a:ext uri="{0D108BD9-81ED-4DB2-BD59-A6C34878D82A}">
                    <a16:rowId xmlns:a16="http://schemas.microsoft.com/office/drawing/2014/main" val="10006"/>
                  </a:ext>
                </a:extLst>
              </a:tr>
              <a:tr h="183619">
                <a:tc>
                  <a:txBody>
                    <a:bodyPr/>
                    <a:lstStyle/>
                    <a:p>
                      <a:endParaRPr lang="fr-FR" sz="400" dirty="0"/>
                    </a:p>
                  </a:txBody>
                  <a:tcPr>
                    <a:solidFill>
                      <a:srgbClr val="FF0000"/>
                    </a:solidFill>
                  </a:tcPr>
                </a:tc>
                <a:extLst>
                  <a:ext uri="{0D108BD9-81ED-4DB2-BD59-A6C34878D82A}">
                    <a16:rowId xmlns:a16="http://schemas.microsoft.com/office/drawing/2014/main" val="10007"/>
                  </a:ext>
                </a:extLst>
              </a:tr>
              <a:tr h="183619">
                <a:tc>
                  <a:txBody>
                    <a:bodyPr/>
                    <a:lstStyle/>
                    <a:p>
                      <a:endParaRPr lang="fr-FR" sz="400" dirty="0"/>
                    </a:p>
                  </a:txBody>
                  <a:tcPr>
                    <a:solidFill>
                      <a:srgbClr val="FFC000"/>
                    </a:solidFill>
                  </a:tcPr>
                </a:tc>
                <a:extLst>
                  <a:ext uri="{0D108BD9-81ED-4DB2-BD59-A6C34878D82A}">
                    <a16:rowId xmlns:a16="http://schemas.microsoft.com/office/drawing/2014/main" val="10008"/>
                  </a:ext>
                </a:extLst>
              </a:tr>
            </a:tbl>
          </a:graphicData>
        </a:graphic>
      </p:graphicFrame>
      <p:graphicFrame>
        <p:nvGraphicFramePr>
          <p:cNvPr id="15" name="Tableau 14"/>
          <p:cNvGraphicFramePr>
            <a:graphicFrameLocks noGrp="1"/>
          </p:cNvGraphicFramePr>
          <p:nvPr/>
        </p:nvGraphicFramePr>
        <p:xfrm>
          <a:off x="4925656" y="5088797"/>
          <a:ext cx="383704" cy="1652571"/>
        </p:xfrm>
        <a:graphic>
          <a:graphicData uri="http://schemas.openxmlformats.org/drawingml/2006/table">
            <a:tbl>
              <a:tblPr firstRow="1" bandRow="1">
                <a:tableStyleId>{5940675A-B579-460E-94D1-54222C63F5DA}</a:tableStyleId>
              </a:tblPr>
              <a:tblGrid>
                <a:gridCol w="383704">
                  <a:extLst>
                    <a:ext uri="{9D8B030D-6E8A-4147-A177-3AD203B41FA5}">
                      <a16:colId xmlns:a16="http://schemas.microsoft.com/office/drawing/2014/main" val="20000"/>
                    </a:ext>
                  </a:extLst>
                </a:gridCol>
              </a:tblGrid>
              <a:tr h="183619">
                <a:tc>
                  <a:txBody>
                    <a:bodyPr/>
                    <a:lstStyle/>
                    <a:p>
                      <a:endParaRPr lang="fr-FR" sz="400" dirty="0"/>
                    </a:p>
                  </a:txBody>
                  <a:tcPr>
                    <a:solidFill>
                      <a:srgbClr val="FF0000"/>
                    </a:solidFill>
                  </a:tcPr>
                </a:tc>
                <a:extLst>
                  <a:ext uri="{0D108BD9-81ED-4DB2-BD59-A6C34878D82A}">
                    <a16:rowId xmlns:a16="http://schemas.microsoft.com/office/drawing/2014/main" val="10000"/>
                  </a:ext>
                </a:extLst>
              </a:tr>
              <a:tr h="183619">
                <a:tc>
                  <a:txBody>
                    <a:bodyPr/>
                    <a:lstStyle/>
                    <a:p>
                      <a:endParaRPr lang="fr-FR" sz="400" dirty="0"/>
                    </a:p>
                  </a:txBody>
                  <a:tcPr>
                    <a:solidFill>
                      <a:srgbClr val="FF0000"/>
                    </a:solidFill>
                  </a:tcPr>
                </a:tc>
                <a:extLst>
                  <a:ext uri="{0D108BD9-81ED-4DB2-BD59-A6C34878D82A}">
                    <a16:rowId xmlns:a16="http://schemas.microsoft.com/office/drawing/2014/main" val="10001"/>
                  </a:ext>
                </a:extLst>
              </a:tr>
              <a:tr h="183619">
                <a:tc>
                  <a:txBody>
                    <a:bodyPr/>
                    <a:lstStyle/>
                    <a:p>
                      <a:endParaRPr lang="fr-FR" sz="400" dirty="0"/>
                    </a:p>
                  </a:txBody>
                  <a:tcPr>
                    <a:solidFill>
                      <a:srgbClr val="FF0000"/>
                    </a:solidFill>
                  </a:tcPr>
                </a:tc>
                <a:extLst>
                  <a:ext uri="{0D108BD9-81ED-4DB2-BD59-A6C34878D82A}">
                    <a16:rowId xmlns:a16="http://schemas.microsoft.com/office/drawing/2014/main" val="10002"/>
                  </a:ext>
                </a:extLst>
              </a:tr>
              <a:tr h="183619">
                <a:tc>
                  <a:txBody>
                    <a:bodyPr/>
                    <a:lstStyle/>
                    <a:p>
                      <a:endParaRPr lang="fr-FR" sz="400" dirty="0"/>
                    </a:p>
                  </a:txBody>
                  <a:tcPr>
                    <a:solidFill>
                      <a:srgbClr val="FF0000"/>
                    </a:solidFill>
                  </a:tcPr>
                </a:tc>
                <a:extLst>
                  <a:ext uri="{0D108BD9-81ED-4DB2-BD59-A6C34878D82A}">
                    <a16:rowId xmlns:a16="http://schemas.microsoft.com/office/drawing/2014/main" val="10003"/>
                  </a:ext>
                </a:extLst>
              </a:tr>
              <a:tr h="183619">
                <a:tc>
                  <a:txBody>
                    <a:bodyPr/>
                    <a:lstStyle/>
                    <a:p>
                      <a:endParaRPr lang="fr-FR" sz="400" dirty="0"/>
                    </a:p>
                  </a:txBody>
                  <a:tcPr>
                    <a:solidFill>
                      <a:srgbClr val="FF0000"/>
                    </a:solidFill>
                  </a:tcPr>
                </a:tc>
                <a:extLst>
                  <a:ext uri="{0D108BD9-81ED-4DB2-BD59-A6C34878D82A}">
                    <a16:rowId xmlns:a16="http://schemas.microsoft.com/office/drawing/2014/main" val="10004"/>
                  </a:ext>
                </a:extLst>
              </a:tr>
              <a:tr h="183619">
                <a:tc>
                  <a:txBody>
                    <a:bodyPr/>
                    <a:lstStyle/>
                    <a:p>
                      <a:endParaRPr lang="fr-FR" sz="400" dirty="0"/>
                    </a:p>
                  </a:txBody>
                  <a:tcPr>
                    <a:solidFill>
                      <a:srgbClr val="FF0000"/>
                    </a:solidFill>
                  </a:tcPr>
                </a:tc>
                <a:extLst>
                  <a:ext uri="{0D108BD9-81ED-4DB2-BD59-A6C34878D82A}">
                    <a16:rowId xmlns:a16="http://schemas.microsoft.com/office/drawing/2014/main" val="10005"/>
                  </a:ext>
                </a:extLst>
              </a:tr>
              <a:tr h="183619">
                <a:tc>
                  <a:txBody>
                    <a:bodyPr/>
                    <a:lstStyle/>
                    <a:p>
                      <a:endParaRPr lang="fr-FR" sz="400" dirty="0"/>
                    </a:p>
                  </a:txBody>
                  <a:tcPr>
                    <a:solidFill>
                      <a:srgbClr val="FF0000"/>
                    </a:solidFill>
                  </a:tcPr>
                </a:tc>
                <a:extLst>
                  <a:ext uri="{0D108BD9-81ED-4DB2-BD59-A6C34878D82A}">
                    <a16:rowId xmlns:a16="http://schemas.microsoft.com/office/drawing/2014/main" val="10006"/>
                  </a:ext>
                </a:extLst>
              </a:tr>
              <a:tr h="183619">
                <a:tc>
                  <a:txBody>
                    <a:bodyPr/>
                    <a:lstStyle/>
                    <a:p>
                      <a:endParaRPr lang="fr-FR" sz="400" dirty="0"/>
                    </a:p>
                  </a:txBody>
                  <a:tcPr>
                    <a:solidFill>
                      <a:srgbClr val="FFC000"/>
                    </a:solidFill>
                  </a:tcPr>
                </a:tc>
                <a:extLst>
                  <a:ext uri="{0D108BD9-81ED-4DB2-BD59-A6C34878D82A}">
                    <a16:rowId xmlns:a16="http://schemas.microsoft.com/office/drawing/2014/main" val="10007"/>
                  </a:ext>
                </a:extLst>
              </a:tr>
              <a:tr h="183619">
                <a:tc>
                  <a:txBody>
                    <a:bodyPr/>
                    <a:lstStyle/>
                    <a:p>
                      <a:endParaRPr lang="fr-FR" sz="400" dirty="0"/>
                    </a:p>
                  </a:txBody>
                  <a:tcPr>
                    <a:solidFill>
                      <a:srgbClr val="FF0000"/>
                    </a:solidFill>
                  </a:tcPr>
                </a:tc>
                <a:extLst>
                  <a:ext uri="{0D108BD9-81ED-4DB2-BD59-A6C34878D82A}">
                    <a16:rowId xmlns:a16="http://schemas.microsoft.com/office/drawing/2014/main" val="10008"/>
                  </a:ext>
                </a:extLst>
              </a:tr>
            </a:tbl>
          </a:graphicData>
        </a:graphic>
      </p:graphicFrame>
      <p:graphicFrame>
        <p:nvGraphicFramePr>
          <p:cNvPr id="16" name="Tableau 15"/>
          <p:cNvGraphicFramePr>
            <a:graphicFrameLocks noGrp="1"/>
          </p:cNvGraphicFramePr>
          <p:nvPr/>
        </p:nvGraphicFramePr>
        <p:xfrm>
          <a:off x="5467024" y="5088797"/>
          <a:ext cx="383704" cy="1652571"/>
        </p:xfrm>
        <a:graphic>
          <a:graphicData uri="http://schemas.openxmlformats.org/drawingml/2006/table">
            <a:tbl>
              <a:tblPr firstRow="1" bandRow="1">
                <a:tableStyleId>{5940675A-B579-460E-94D1-54222C63F5DA}</a:tableStyleId>
              </a:tblPr>
              <a:tblGrid>
                <a:gridCol w="383704">
                  <a:extLst>
                    <a:ext uri="{9D8B030D-6E8A-4147-A177-3AD203B41FA5}">
                      <a16:colId xmlns:a16="http://schemas.microsoft.com/office/drawing/2014/main" val="20000"/>
                    </a:ext>
                  </a:extLst>
                </a:gridCol>
              </a:tblGrid>
              <a:tr h="183619">
                <a:tc>
                  <a:txBody>
                    <a:bodyPr/>
                    <a:lstStyle/>
                    <a:p>
                      <a:endParaRPr lang="fr-FR" sz="400" dirty="0"/>
                    </a:p>
                  </a:txBody>
                  <a:tcPr>
                    <a:solidFill>
                      <a:srgbClr val="FF0000"/>
                    </a:solidFill>
                  </a:tcPr>
                </a:tc>
                <a:extLst>
                  <a:ext uri="{0D108BD9-81ED-4DB2-BD59-A6C34878D82A}">
                    <a16:rowId xmlns:a16="http://schemas.microsoft.com/office/drawing/2014/main" val="10000"/>
                  </a:ext>
                </a:extLst>
              </a:tr>
              <a:tr h="183619">
                <a:tc>
                  <a:txBody>
                    <a:bodyPr/>
                    <a:lstStyle/>
                    <a:p>
                      <a:endParaRPr lang="fr-FR" sz="400" dirty="0"/>
                    </a:p>
                  </a:txBody>
                  <a:tcPr>
                    <a:solidFill>
                      <a:srgbClr val="FF0000"/>
                    </a:solidFill>
                  </a:tcPr>
                </a:tc>
                <a:extLst>
                  <a:ext uri="{0D108BD9-81ED-4DB2-BD59-A6C34878D82A}">
                    <a16:rowId xmlns:a16="http://schemas.microsoft.com/office/drawing/2014/main" val="10001"/>
                  </a:ext>
                </a:extLst>
              </a:tr>
              <a:tr h="183619">
                <a:tc>
                  <a:txBody>
                    <a:bodyPr/>
                    <a:lstStyle/>
                    <a:p>
                      <a:endParaRPr lang="fr-FR" sz="400" dirty="0"/>
                    </a:p>
                  </a:txBody>
                  <a:tcPr>
                    <a:solidFill>
                      <a:srgbClr val="FF0000"/>
                    </a:solidFill>
                  </a:tcPr>
                </a:tc>
                <a:extLst>
                  <a:ext uri="{0D108BD9-81ED-4DB2-BD59-A6C34878D82A}">
                    <a16:rowId xmlns:a16="http://schemas.microsoft.com/office/drawing/2014/main" val="10002"/>
                  </a:ext>
                </a:extLst>
              </a:tr>
              <a:tr h="183619">
                <a:tc>
                  <a:txBody>
                    <a:bodyPr/>
                    <a:lstStyle/>
                    <a:p>
                      <a:endParaRPr lang="fr-FR" sz="400" dirty="0"/>
                    </a:p>
                  </a:txBody>
                  <a:tcPr>
                    <a:solidFill>
                      <a:srgbClr val="FF0000"/>
                    </a:solidFill>
                  </a:tcPr>
                </a:tc>
                <a:extLst>
                  <a:ext uri="{0D108BD9-81ED-4DB2-BD59-A6C34878D82A}">
                    <a16:rowId xmlns:a16="http://schemas.microsoft.com/office/drawing/2014/main" val="10003"/>
                  </a:ext>
                </a:extLst>
              </a:tr>
              <a:tr h="183619">
                <a:tc>
                  <a:txBody>
                    <a:bodyPr/>
                    <a:lstStyle/>
                    <a:p>
                      <a:endParaRPr lang="fr-FR" sz="400" dirty="0"/>
                    </a:p>
                  </a:txBody>
                  <a:tcPr>
                    <a:solidFill>
                      <a:srgbClr val="FF0000"/>
                    </a:solidFill>
                  </a:tcPr>
                </a:tc>
                <a:extLst>
                  <a:ext uri="{0D108BD9-81ED-4DB2-BD59-A6C34878D82A}">
                    <a16:rowId xmlns:a16="http://schemas.microsoft.com/office/drawing/2014/main" val="10004"/>
                  </a:ext>
                </a:extLst>
              </a:tr>
              <a:tr h="183619">
                <a:tc>
                  <a:txBody>
                    <a:bodyPr/>
                    <a:lstStyle/>
                    <a:p>
                      <a:endParaRPr lang="fr-FR" sz="400" dirty="0"/>
                    </a:p>
                  </a:txBody>
                  <a:tcPr>
                    <a:solidFill>
                      <a:srgbClr val="FF0000"/>
                    </a:solidFill>
                  </a:tcPr>
                </a:tc>
                <a:extLst>
                  <a:ext uri="{0D108BD9-81ED-4DB2-BD59-A6C34878D82A}">
                    <a16:rowId xmlns:a16="http://schemas.microsoft.com/office/drawing/2014/main" val="10005"/>
                  </a:ext>
                </a:extLst>
              </a:tr>
              <a:tr h="183619">
                <a:tc>
                  <a:txBody>
                    <a:bodyPr/>
                    <a:lstStyle/>
                    <a:p>
                      <a:endParaRPr lang="fr-FR" sz="400" dirty="0"/>
                    </a:p>
                  </a:txBody>
                  <a:tcPr>
                    <a:solidFill>
                      <a:srgbClr val="FFC000"/>
                    </a:solidFill>
                  </a:tcPr>
                </a:tc>
                <a:extLst>
                  <a:ext uri="{0D108BD9-81ED-4DB2-BD59-A6C34878D82A}">
                    <a16:rowId xmlns:a16="http://schemas.microsoft.com/office/drawing/2014/main" val="10006"/>
                  </a:ext>
                </a:extLst>
              </a:tr>
              <a:tr h="183619">
                <a:tc>
                  <a:txBody>
                    <a:bodyPr/>
                    <a:lstStyle/>
                    <a:p>
                      <a:endParaRPr lang="fr-FR" sz="400" dirty="0"/>
                    </a:p>
                  </a:txBody>
                  <a:tcPr>
                    <a:solidFill>
                      <a:srgbClr val="FF0000"/>
                    </a:solidFill>
                  </a:tcPr>
                </a:tc>
                <a:extLst>
                  <a:ext uri="{0D108BD9-81ED-4DB2-BD59-A6C34878D82A}">
                    <a16:rowId xmlns:a16="http://schemas.microsoft.com/office/drawing/2014/main" val="10007"/>
                  </a:ext>
                </a:extLst>
              </a:tr>
              <a:tr h="183619">
                <a:tc>
                  <a:txBody>
                    <a:bodyPr/>
                    <a:lstStyle/>
                    <a:p>
                      <a:endParaRPr lang="fr-FR" sz="400" dirty="0"/>
                    </a:p>
                  </a:txBody>
                  <a:tcPr>
                    <a:solidFill>
                      <a:srgbClr val="FF0000"/>
                    </a:solidFill>
                  </a:tcPr>
                </a:tc>
                <a:extLst>
                  <a:ext uri="{0D108BD9-81ED-4DB2-BD59-A6C34878D82A}">
                    <a16:rowId xmlns:a16="http://schemas.microsoft.com/office/drawing/2014/main" val="10008"/>
                  </a:ext>
                </a:extLst>
              </a:tr>
            </a:tbl>
          </a:graphicData>
        </a:graphic>
      </p:graphicFrame>
      <p:graphicFrame>
        <p:nvGraphicFramePr>
          <p:cNvPr id="17" name="Tableau 16"/>
          <p:cNvGraphicFramePr>
            <a:graphicFrameLocks noGrp="1"/>
          </p:cNvGraphicFramePr>
          <p:nvPr/>
        </p:nvGraphicFramePr>
        <p:xfrm>
          <a:off x="5988496" y="5088797"/>
          <a:ext cx="383704" cy="1652571"/>
        </p:xfrm>
        <a:graphic>
          <a:graphicData uri="http://schemas.openxmlformats.org/drawingml/2006/table">
            <a:tbl>
              <a:tblPr firstRow="1" bandRow="1">
                <a:tableStyleId>{5940675A-B579-460E-94D1-54222C63F5DA}</a:tableStyleId>
              </a:tblPr>
              <a:tblGrid>
                <a:gridCol w="383704">
                  <a:extLst>
                    <a:ext uri="{9D8B030D-6E8A-4147-A177-3AD203B41FA5}">
                      <a16:colId xmlns:a16="http://schemas.microsoft.com/office/drawing/2014/main" val="20000"/>
                    </a:ext>
                  </a:extLst>
                </a:gridCol>
              </a:tblGrid>
              <a:tr h="183619">
                <a:tc>
                  <a:txBody>
                    <a:bodyPr/>
                    <a:lstStyle/>
                    <a:p>
                      <a:endParaRPr lang="fr-FR" sz="600" dirty="0"/>
                    </a:p>
                  </a:txBody>
                  <a:tcPr>
                    <a:solidFill>
                      <a:srgbClr val="FF0000"/>
                    </a:solidFill>
                  </a:tcPr>
                </a:tc>
                <a:extLst>
                  <a:ext uri="{0D108BD9-81ED-4DB2-BD59-A6C34878D82A}">
                    <a16:rowId xmlns:a16="http://schemas.microsoft.com/office/drawing/2014/main" val="10000"/>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1"/>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2"/>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3"/>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4"/>
                  </a:ext>
                </a:extLst>
              </a:tr>
              <a:tr h="183619">
                <a:tc>
                  <a:txBody>
                    <a:bodyPr/>
                    <a:lstStyle/>
                    <a:p>
                      <a:endParaRPr lang="fr-FR" sz="600" dirty="0"/>
                    </a:p>
                  </a:txBody>
                  <a:tcPr>
                    <a:solidFill>
                      <a:srgbClr val="FFC000"/>
                    </a:solidFill>
                  </a:tcPr>
                </a:tc>
                <a:extLst>
                  <a:ext uri="{0D108BD9-81ED-4DB2-BD59-A6C34878D82A}">
                    <a16:rowId xmlns:a16="http://schemas.microsoft.com/office/drawing/2014/main" val="10005"/>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6"/>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7"/>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8"/>
                  </a:ext>
                </a:extLst>
              </a:tr>
            </a:tbl>
          </a:graphicData>
        </a:graphic>
      </p:graphicFrame>
      <p:graphicFrame>
        <p:nvGraphicFramePr>
          <p:cNvPr id="18" name="Tableau 17"/>
          <p:cNvGraphicFramePr>
            <a:graphicFrameLocks noGrp="1"/>
          </p:cNvGraphicFramePr>
          <p:nvPr/>
        </p:nvGraphicFramePr>
        <p:xfrm>
          <a:off x="7559024" y="5088797"/>
          <a:ext cx="383704" cy="1652571"/>
        </p:xfrm>
        <a:graphic>
          <a:graphicData uri="http://schemas.openxmlformats.org/drawingml/2006/table">
            <a:tbl>
              <a:tblPr firstRow="1" bandRow="1">
                <a:tableStyleId>{5940675A-B579-460E-94D1-54222C63F5DA}</a:tableStyleId>
              </a:tblPr>
              <a:tblGrid>
                <a:gridCol w="383704">
                  <a:extLst>
                    <a:ext uri="{9D8B030D-6E8A-4147-A177-3AD203B41FA5}">
                      <a16:colId xmlns:a16="http://schemas.microsoft.com/office/drawing/2014/main" val="20000"/>
                    </a:ext>
                  </a:extLst>
                </a:gridCol>
              </a:tblGrid>
              <a:tr h="183619">
                <a:tc>
                  <a:txBody>
                    <a:bodyPr/>
                    <a:lstStyle/>
                    <a:p>
                      <a:endParaRPr lang="fr-FR" sz="600" dirty="0"/>
                    </a:p>
                  </a:txBody>
                  <a:tcPr>
                    <a:solidFill>
                      <a:srgbClr val="FF0000"/>
                    </a:solidFill>
                  </a:tcPr>
                </a:tc>
                <a:extLst>
                  <a:ext uri="{0D108BD9-81ED-4DB2-BD59-A6C34878D82A}">
                    <a16:rowId xmlns:a16="http://schemas.microsoft.com/office/drawing/2014/main" val="10000"/>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1"/>
                  </a:ext>
                </a:extLst>
              </a:tr>
              <a:tr h="183619">
                <a:tc>
                  <a:txBody>
                    <a:bodyPr/>
                    <a:lstStyle/>
                    <a:p>
                      <a:endParaRPr lang="fr-FR" sz="600" dirty="0"/>
                    </a:p>
                  </a:txBody>
                  <a:tcPr>
                    <a:solidFill>
                      <a:srgbClr val="FFC000"/>
                    </a:solidFill>
                  </a:tcPr>
                </a:tc>
                <a:extLst>
                  <a:ext uri="{0D108BD9-81ED-4DB2-BD59-A6C34878D82A}">
                    <a16:rowId xmlns:a16="http://schemas.microsoft.com/office/drawing/2014/main" val="10002"/>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3"/>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4"/>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5"/>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6"/>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7"/>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8"/>
                  </a:ext>
                </a:extLst>
              </a:tr>
            </a:tbl>
          </a:graphicData>
        </a:graphic>
      </p:graphicFrame>
      <p:graphicFrame>
        <p:nvGraphicFramePr>
          <p:cNvPr id="19" name="Tableau 18"/>
          <p:cNvGraphicFramePr>
            <a:graphicFrameLocks noGrp="1"/>
          </p:cNvGraphicFramePr>
          <p:nvPr/>
        </p:nvGraphicFramePr>
        <p:xfrm>
          <a:off x="6519848" y="5088797"/>
          <a:ext cx="383704" cy="1652571"/>
        </p:xfrm>
        <a:graphic>
          <a:graphicData uri="http://schemas.openxmlformats.org/drawingml/2006/table">
            <a:tbl>
              <a:tblPr firstRow="1" bandRow="1">
                <a:tableStyleId>{5940675A-B579-460E-94D1-54222C63F5DA}</a:tableStyleId>
              </a:tblPr>
              <a:tblGrid>
                <a:gridCol w="383704">
                  <a:extLst>
                    <a:ext uri="{9D8B030D-6E8A-4147-A177-3AD203B41FA5}">
                      <a16:colId xmlns:a16="http://schemas.microsoft.com/office/drawing/2014/main" val="20000"/>
                    </a:ext>
                  </a:extLst>
                </a:gridCol>
              </a:tblGrid>
              <a:tr h="183619">
                <a:tc>
                  <a:txBody>
                    <a:bodyPr/>
                    <a:lstStyle/>
                    <a:p>
                      <a:endParaRPr lang="fr-FR" sz="600" dirty="0"/>
                    </a:p>
                  </a:txBody>
                  <a:tcPr>
                    <a:solidFill>
                      <a:srgbClr val="FF0000"/>
                    </a:solidFill>
                  </a:tcPr>
                </a:tc>
                <a:extLst>
                  <a:ext uri="{0D108BD9-81ED-4DB2-BD59-A6C34878D82A}">
                    <a16:rowId xmlns:a16="http://schemas.microsoft.com/office/drawing/2014/main" val="10000"/>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1"/>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2"/>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3"/>
                  </a:ext>
                </a:extLst>
              </a:tr>
              <a:tr h="183619">
                <a:tc>
                  <a:txBody>
                    <a:bodyPr/>
                    <a:lstStyle/>
                    <a:p>
                      <a:endParaRPr lang="fr-FR" sz="600" dirty="0"/>
                    </a:p>
                  </a:txBody>
                  <a:tcPr>
                    <a:solidFill>
                      <a:srgbClr val="FFC000"/>
                    </a:solidFill>
                  </a:tcPr>
                </a:tc>
                <a:extLst>
                  <a:ext uri="{0D108BD9-81ED-4DB2-BD59-A6C34878D82A}">
                    <a16:rowId xmlns:a16="http://schemas.microsoft.com/office/drawing/2014/main" val="10004"/>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5"/>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6"/>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7"/>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8"/>
                  </a:ext>
                </a:extLst>
              </a:tr>
            </a:tbl>
          </a:graphicData>
        </a:graphic>
      </p:graphicFrame>
      <p:graphicFrame>
        <p:nvGraphicFramePr>
          <p:cNvPr id="20" name="Tableau 19"/>
          <p:cNvGraphicFramePr>
            <a:graphicFrameLocks noGrp="1"/>
          </p:cNvGraphicFramePr>
          <p:nvPr/>
        </p:nvGraphicFramePr>
        <p:xfrm>
          <a:off x="7037552" y="5088797"/>
          <a:ext cx="383704" cy="1652571"/>
        </p:xfrm>
        <a:graphic>
          <a:graphicData uri="http://schemas.openxmlformats.org/drawingml/2006/table">
            <a:tbl>
              <a:tblPr firstRow="1" bandRow="1">
                <a:tableStyleId>{5940675A-B579-460E-94D1-54222C63F5DA}</a:tableStyleId>
              </a:tblPr>
              <a:tblGrid>
                <a:gridCol w="383704">
                  <a:extLst>
                    <a:ext uri="{9D8B030D-6E8A-4147-A177-3AD203B41FA5}">
                      <a16:colId xmlns:a16="http://schemas.microsoft.com/office/drawing/2014/main" val="20000"/>
                    </a:ext>
                  </a:extLst>
                </a:gridCol>
              </a:tblGrid>
              <a:tr h="183619">
                <a:tc>
                  <a:txBody>
                    <a:bodyPr/>
                    <a:lstStyle/>
                    <a:p>
                      <a:endParaRPr lang="fr-FR" sz="600" dirty="0"/>
                    </a:p>
                  </a:txBody>
                  <a:tcPr>
                    <a:solidFill>
                      <a:srgbClr val="FF0000"/>
                    </a:solidFill>
                  </a:tcPr>
                </a:tc>
                <a:extLst>
                  <a:ext uri="{0D108BD9-81ED-4DB2-BD59-A6C34878D82A}">
                    <a16:rowId xmlns:a16="http://schemas.microsoft.com/office/drawing/2014/main" val="10000"/>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1"/>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2"/>
                  </a:ext>
                </a:extLst>
              </a:tr>
              <a:tr h="183619">
                <a:tc>
                  <a:txBody>
                    <a:bodyPr/>
                    <a:lstStyle/>
                    <a:p>
                      <a:endParaRPr lang="fr-FR" sz="600" dirty="0"/>
                    </a:p>
                  </a:txBody>
                  <a:tcPr>
                    <a:solidFill>
                      <a:srgbClr val="FFC000"/>
                    </a:solidFill>
                  </a:tcPr>
                </a:tc>
                <a:extLst>
                  <a:ext uri="{0D108BD9-81ED-4DB2-BD59-A6C34878D82A}">
                    <a16:rowId xmlns:a16="http://schemas.microsoft.com/office/drawing/2014/main" val="10003"/>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4"/>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5"/>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6"/>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7"/>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8"/>
                  </a:ext>
                </a:extLst>
              </a:tr>
            </a:tbl>
          </a:graphicData>
        </a:graphic>
      </p:graphicFrame>
      <p:graphicFrame>
        <p:nvGraphicFramePr>
          <p:cNvPr id="21" name="Tableau 20"/>
          <p:cNvGraphicFramePr>
            <a:graphicFrameLocks noGrp="1"/>
          </p:cNvGraphicFramePr>
          <p:nvPr/>
        </p:nvGraphicFramePr>
        <p:xfrm>
          <a:off x="8076728" y="5088797"/>
          <a:ext cx="383704" cy="1652571"/>
        </p:xfrm>
        <a:graphic>
          <a:graphicData uri="http://schemas.openxmlformats.org/drawingml/2006/table">
            <a:tbl>
              <a:tblPr firstRow="1" bandRow="1">
                <a:tableStyleId>{5940675A-B579-460E-94D1-54222C63F5DA}</a:tableStyleId>
              </a:tblPr>
              <a:tblGrid>
                <a:gridCol w="383704">
                  <a:extLst>
                    <a:ext uri="{9D8B030D-6E8A-4147-A177-3AD203B41FA5}">
                      <a16:colId xmlns:a16="http://schemas.microsoft.com/office/drawing/2014/main" val="20000"/>
                    </a:ext>
                  </a:extLst>
                </a:gridCol>
              </a:tblGrid>
              <a:tr h="183619">
                <a:tc>
                  <a:txBody>
                    <a:bodyPr/>
                    <a:lstStyle/>
                    <a:p>
                      <a:endParaRPr lang="fr-FR" sz="600" dirty="0"/>
                    </a:p>
                  </a:txBody>
                  <a:tcPr>
                    <a:solidFill>
                      <a:srgbClr val="FF0000"/>
                    </a:solidFill>
                  </a:tcPr>
                </a:tc>
                <a:extLst>
                  <a:ext uri="{0D108BD9-81ED-4DB2-BD59-A6C34878D82A}">
                    <a16:rowId xmlns:a16="http://schemas.microsoft.com/office/drawing/2014/main" val="10000"/>
                  </a:ext>
                </a:extLst>
              </a:tr>
              <a:tr h="183619">
                <a:tc>
                  <a:txBody>
                    <a:bodyPr/>
                    <a:lstStyle/>
                    <a:p>
                      <a:endParaRPr lang="fr-FR" sz="600" dirty="0"/>
                    </a:p>
                  </a:txBody>
                  <a:tcPr>
                    <a:solidFill>
                      <a:srgbClr val="FFC000"/>
                    </a:solidFill>
                  </a:tcPr>
                </a:tc>
                <a:extLst>
                  <a:ext uri="{0D108BD9-81ED-4DB2-BD59-A6C34878D82A}">
                    <a16:rowId xmlns:a16="http://schemas.microsoft.com/office/drawing/2014/main" val="10001"/>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2"/>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3"/>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4"/>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5"/>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6"/>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7"/>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8"/>
                  </a:ext>
                </a:extLst>
              </a:tr>
            </a:tbl>
          </a:graphicData>
        </a:graphic>
      </p:graphicFrame>
      <p:graphicFrame>
        <p:nvGraphicFramePr>
          <p:cNvPr id="22" name="Tableau 21"/>
          <p:cNvGraphicFramePr>
            <a:graphicFrameLocks noGrp="1"/>
          </p:cNvGraphicFramePr>
          <p:nvPr/>
        </p:nvGraphicFramePr>
        <p:xfrm>
          <a:off x="8580784" y="5088797"/>
          <a:ext cx="383704" cy="1652571"/>
        </p:xfrm>
        <a:graphic>
          <a:graphicData uri="http://schemas.openxmlformats.org/drawingml/2006/table">
            <a:tbl>
              <a:tblPr firstRow="1" bandRow="1">
                <a:tableStyleId>{5940675A-B579-460E-94D1-54222C63F5DA}</a:tableStyleId>
              </a:tblPr>
              <a:tblGrid>
                <a:gridCol w="383704">
                  <a:extLst>
                    <a:ext uri="{9D8B030D-6E8A-4147-A177-3AD203B41FA5}">
                      <a16:colId xmlns:a16="http://schemas.microsoft.com/office/drawing/2014/main" val="20000"/>
                    </a:ext>
                  </a:extLst>
                </a:gridCol>
              </a:tblGrid>
              <a:tr h="183619">
                <a:tc>
                  <a:txBody>
                    <a:bodyPr/>
                    <a:lstStyle/>
                    <a:p>
                      <a:endParaRPr lang="fr-FR" sz="600" dirty="0"/>
                    </a:p>
                  </a:txBody>
                  <a:tcPr>
                    <a:solidFill>
                      <a:srgbClr val="FFC000"/>
                    </a:solidFill>
                  </a:tcPr>
                </a:tc>
                <a:extLst>
                  <a:ext uri="{0D108BD9-81ED-4DB2-BD59-A6C34878D82A}">
                    <a16:rowId xmlns:a16="http://schemas.microsoft.com/office/drawing/2014/main" val="10000"/>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1"/>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2"/>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3"/>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4"/>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5"/>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6"/>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7"/>
                  </a:ext>
                </a:extLst>
              </a:tr>
              <a:tr h="183619">
                <a:tc>
                  <a:txBody>
                    <a:bodyPr/>
                    <a:lstStyle/>
                    <a:p>
                      <a:endParaRPr lang="fr-FR" sz="600" dirty="0"/>
                    </a:p>
                  </a:txBody>
                  <a:tcPr>
                    <a:solidFill>
                      <a:srgbClr val="FF0000"/>
                    </a:solidFill>
                  </a:tcPr>
                </a:tc>
                <a:extLst>
                  <a:ext uri="{0D108BD9-81ED-4DB2-BD59-A6C34878D82A}">
                    <a16:rowId xmlns:a16="http://schemas.microsoft.com/office/drawing/2014/main" val="10008"/>
                  </a:ext>
                </a:extLst>
              </a:tr>
            </a:tbl>
          </a:graphicData>
        </a:graphic>
      </p:graphicFrame>
      <p:graphicFrame>
        <p:nvGraphicFramePr>
          <p:cNvPr id="25" name="Tableau 24"/>
          <p:cNvGraphicFramePr>
            <a:graphicFrameLocks noGrp="1"/>
          </p:cNvGraphicFramePr>
          <p:nvPr/>
        </p:nvGraphicFramePr>
        <p:xfrm>
          <a:off x="683568" y="5661248"/>
          <a:ext cx="383704" cy="183619"/>
        </p:xfrm>
        <a:graphic>
          <a:graphicData uri="http://schemas.openxmlformats.org/drawingml/2006/table">
            <a:tbl>
              <a:tblPr firstRow="1" bandRow="1">
                <a:tableStyleId>{5940675A-B579-460E-94D1-54222C63F5DA}</a:tableStyleId>
              </a:tblPr>
              <a:tblGrid>
                <a:gridCol w="383704">
                  <a:extLst>
                    <a:ext uri="{9D8B030D-6E8A-4147-A177-3AD203B41FA5}">
                      <a16:colId xmlns:a16="http://schemas.microsoft.com/office/drawing/2014/main" val="20000"/>
                    </a:ext>
                  </a:extLst>
                </a:gridCol>
              </a:tblGrid>
              <a:tr h="183619">
                <a:tc>
                  <a:txBody>
                    <a:bodyPr/>
                    <a:lstStyle/>
                    <a:p>
                      <a:endParaRPr lang="fr-FR" sz="400" dirty="0"/>
                    </a:p>
                  </a:txBody>
                  <a:tcPr>
                    <a:solidFill>
                      <a:srgbClr val="FF0000"/>
                    </a:solidFill>
                  </a:tcPr>
                </a:tc>
                <a:extLst>
                  <a:ext uri="{0D108BD9-81ED-4DB2-BD59-A6C34878D82A}">
                    <a16:rowId xmlns:a16="http://schemas.microsoft.com/office/drawing/2014/main" val="10000"/>
                  </a:ext>
                </a:extLst>
              </a:tr>
            </a:tbl>
          </a:graphicData>
        </a:graphic>
      </p:graphicFrame>
      <p:graphicFrame>
        <p:nvGraphicFramePr>
          <p:cNvPr id="26" name="Tableau 25"/>
          <p:cNvGraphicFramePr>
            <a:graphicFrameLocks noGrp="1"/>
          </p:cNvGraphicFramePr>
          <p:nvPr/>
        </p:nvGraphicFramePr>
        <p:xfrm>
          <a:off x="683568" y="6053693"/>
          <a:ext cx="383704" cy="183619"/>
        </p:xfrm>
        <a:graphic>
          <a:graphicData uri="http://schemas.openxmlformats.org/drawingml/2006/table">
            <a:tbl>
              <a:tblPr firstRow="1" bandRow="1">
                <a:tableStyleId>{5940675A-B579-460E-94D1-54222C63F5DA}</a:tableStyleId>
              </a:tblPr>
              <a:tblGrid>
                <a:gridCol w="383704">
                  <a:extLst>
                    <a:ext uri="{9D8B030D-6E8A-4147-A177-3AD203B41FA5}">
                      <a16:colId xmlns:a16="http://schemas.microsoft.com/office/drawing/2014/main" val="20000"/>
                    </a:ext>
                  </a:extLst>
                </a:gridCol>
              </a:tblGrid>
              <a:tr h="183619">
                <a:tc>
                  <a:txBody>
                    <a:bodyPr/>
                    <a:lstStyle/>
                    <a:p>
                      <a:endParaRPr lang="fr-FR" sz="400" dirty="0"/>
                    </a:p>
                  </a:txBody>
                  <a:tcPr>
                    <a:solidFill>
                      <a:srgbClr val="FFC000"/>
                    </a:solidFill>
                  </a:tcPr>
                </a:tc>
                <a:extLst>
                  <a:ext uri="{0D108BD9-81ED-4DB2-BD59-A6C34878D82A}">
                    <a16:rowId xmlns:a16="http://schemas.microsoft.com/office/drawing/2014/main" val="10000"/>
                  </a:ext>
                </a:extLst>
              </a:tr>
            </a:tbl>
          </a:graphicData>
        </a:graphic>
      </p:graphicFrame>
      <p:sp>
        <p:nvSpPr>
          <p:cNvPr id="27" name="ZoneTexte 26"/>
          <p:cNvSpPr txBox="1"/>
          <p:nvPr/>
        </p:nvSpPr>
        <p:spPr>
          <a:xfrm>
            <a:off x="1259632" y="5589240"/>
            <a:ext cx="3044423" cy="313932"/>
          </a:xfrm>
          <a:prstGeom prst="rect">
            <a:avLst/>
          </a:prstGeom>
          <a:noFill/>
        </p:spPr>
        <p:txBody>
          <a:bodyPr wrap="none" rtlCol="0">
            <a:spAutoFit/>
          </a:bodyPr>
          <a:lstStyle/>
          <a:p>
            <a:pPr>
              <a:lnSpc>
                <a:spcPct val="90000"/>
              </a:lnSpc>
            </a:pPr>
            <a:r>
              <a:rPr lang="fr-FR" sz="1600" b="1" i="1" dirty="0"/>
              <a:t>Échantillon d’apprentissage</a:t>
            </a:r>
          </a:p>
        </p:txBody>
      </p:sp>
      <p:sp>
        <p:nvSpPr>
          <p:cNvPr id="28" name="ZoneTexte 27"/>
          <p:cNvSpPr txBox="1"/>
          <p:nvPr/>
        </p:nvSpPr>
        <p:spPr>
          <a:xfrm>
            <a:off x="1259632" y="5995388"/>
            <a:ext cx="2108269" cy="313932"/>
          </a:xfrm>
          <a:prstGeom prst="rect">
            <a:avLst/>
          </a:prstGeom>
          <a:noFill/>
        </p:spPr>
        <p:txBody>
          <a:bodyPr wrap="none" rtlCol="0">
            <a:spAutoFit/>
          </a:bodyPr>
          <a:lstStyle/>
          <a:p>
            <a:pPr>
              <a:lnSpc>
                <a:spcPct val="90000"/>
              </a:lnSpc>
            </a:pPr>
            <a:r>
              <a:rPr lang="fr-FR" sz="1600" b="1" i="1" dirty="0"/>
              <a:t>Échantillon de test</a:t>
            </a:r>
          </a:p>
        </p:txBody>
      </p:sp>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fr-CA"/>
              <a:t>Avantages des arbres de classification</a:t>
            </a:r>
          </a:p>
        </p:txBody>
      </p:sp>
      <p:sp>
        <p:nvSpPr>
          <p:cNvPr id="295939" name="Rectangle 3"/>
          <p:cNvSpPr>
            <a:spLocks noGrp="1" noChangeArrowheads="1"/>
          </p:cNvSpPr>
          <p:nvPr>
            <p:ph idx="1"/>
          </p:nvPr>
        </p:nvSpPr>
        <p:spPr/>
        <p:txBody>
          <a:bodyPr/>
          <a:lstStyle/>
          <a:p>
            <a:r>
              <a:rPr lang="fr-CA"/>
              <a:t>Règles simples et facilement interprétables (contrairement aux réseaux de neurones par ex)</a:t>
            </a:r>
          </a:p>
          <a:p>
            <a:r>
              <a:rPr lang="fr-CA"/>
              <a:t>Traitement sans recodification de données hétérogènes (spécialement CART)</a:t>
            </a:r>
          </a:p>
          <a:p>
            <a:r>
              <a:rPr lang="fr-CA"/>
              <a:t>Traitement des valeurs manquantes</a:t>
            </a:r>
          </a:p>
          <a:p>
            <a:r>
              <a:rPr lang="fr-CA"/>
              <a:t>Aucun modèle et aucun présupposé à satisfaire (méthode non paramétrique)</a:t>
            </a:r>
          </a:p>
          <a:p>
            <a:r>
              <a:rPr lang="fr-CA"/>
              <a:t>Durée de traitement rapide</a:t>
            </a:r>
            <a:endParaRPr lang="fr-CA"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72</a:t>
            </a:fld>
            <a:endParaRPr lang="fr-FR"/>
          </a:p>
        </p:txBody>
      </p:sp>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fr-CA"/>
              <a:t>Désavantages</a:t>
            </a:r>
            <a:endParaRPr lang="fr-CA" dirty="0"/>
          </a:p>
        </p:txBody>
      </p:sp>
      <p:sp>
        <p:nvSpPr>
          <p:cNvPr id="296963" name="Rectangle 3"/>
          <p:cNvSpPr>
            <a:spLocks noGrp="1" noChangeArrowheads="1"/>
          </p:cNvSpPr>
          <p:nvPr>
            <p:ph idx="1"/>
          </p:nvPr>
        </p:nvSpPr>
        <p:spPr/>
        <p:txBody>
          <a:bodyPr>
            <a:normAutofit fontScale="70000" lnSpcReduction="20000"/>
          </a:bodyPr>
          <a:lstStyle/>
          <a:p>
            <a:r>
              <a:rPr lang="fr-CA" dirty="0"/>
              <a:t>Les nœuds du niveau n+1 dépendent fortement de ceux du niveau n (la modification d’une seule variable près du sommet peut entièrement modifier l’arbre)</a:t>
            </a:r>
          </a:p>
          <a:p>
            <a:r>
              <a:rPr lang="fr-CA" dirty="0"/>
              <a:t>On choisi toujours les meilleurs attributs </a:t>
            </a:r>
            <a:r>
              <a:rPr lang="fr-CA" b="1" dirty="0"/>
              <a:t>locaux</a:t>
            </a:r>
            <a:r>
              <a:rPr lang="fr-CA" dirty="0"/>
              <a:t>, le meilleur gain d’information global n’est pas du tout garanti</a:t>
            </a:r>
          </a:p>
          <a:p>
            <a:r>
              <a:rPr lang="fr-CA" dirty="0"/>
              <a:t>L’apprentissage nécessite un nombre suffisant d’individus</a:t>
            </a:r>
          </a:p>
          <a:p>
            <a:r>
              <a:rPr lang="fr-CA" dirty="0"/>
              <a:t>Peu performants lorsqu’il y a beaucoup de classes</a:t>
            </a:r>
          </a:p>
          <a:p>
            <a:r>
              <a:rPr lang="fr-FR" dirty="0"/>
              <a:t>Non incrémental: recommencer la construction de l’arbre si on veut intégrer de nouvelles données</a:t>
            </a:r>
          </a:p>
          <a:p>
            <a:r>
              <a:rPr lang="fr-FR" dirty="0"/>
              <a:t>Sensible à de petites variations dans les données (instable)</a:t>
            </a:r>
          </a:p>
          <a:p>
            <a:r>
              <a:rPr lang="fr-FR" dirty="0"/>
              <a:t>Trouver un arbre de décision d'erreur apparente minimale est, en général, un problème </a:t>
            </a:r>
            <a:r>
              <a:rPr lang="fr-FR" dirty="0" err="1"/>
              <a:t>NPcomplet</a:t>
            </a:r>
            <a:endParaRPr lang="fr-FR" dirty="0"/>
          </a:p>
          <a:p>
            <a:endParaRPr lang="fr-CA"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73</a:t>
            </a:fld>
            <a:endParaRPr lang="fr-FR"/>
          </a:p>
        </p:txBody>
      </p:sp>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Désavantages</a:t>
            </a:r>
            <a:endParaRPr lang="fr-FR" dirty="0"/>
          </a:p>
        </p:txBody>
      </p:sp>
      <p:sp>
        <p:nvSpPr>
          <p:cNvPr id="3" name="Espace réservé du contenu 2"/>
          <p:cNvSpPr>
            <a:spLocks noGrp="1"/>
          </p:cNvSpPr>
          <p:nvPr>
            <p:ph idx="1"/>
          </p:nvPr>
        </p:nvSpPr>
        <p:spPr/>
        <p:txBody>
          <a:bodyPr>
            <a:normAutofit/>
          </a:bodyPr>
          <a:lstStyle/>
          <a:p>
            <a:r>
              <a:rPr lang="fr-CA" sz="2000" dirty="0"/>
              <a:t>On choisi toujours les meilleurs attributs </a:t>
            </a:r>
            <a:r>
              <a:rPr lang="fr-CA" sz="2000" b="1" dirty="0"/>
              <a:t>locaux</a:t>
            </a:r>
            <a:r>
              <a:rPr lang="fr-CA" sz="2000" dirty="0"/>
              <a:t>, le meilleur gain d’information global n’est pas du tout garanti</a:t>
            </a:r>
            <a:endParaRPr lang="fr-FR" sz="2000"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74</a:t>
            </a:fld>
            <a:endParaRPr lang="fr-FR"/>
          </a:p>
        </p:txBody>
      </p:sp>
      <p:sp>
        <p:nvSpPr>
          <p:cNvPr id="12" name="Ellipse 11"/>
          <p:cNvSpPr/>
          <p:nvPr/>
        </p:nvSpPr>
        <p:spPr>
          <a:xfrm>
            <a:off x="2210250" y="3037453"/>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1475656" y="3829541"/>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2915816" y="3829541"/>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971600" y="4729641"/>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1475656" y="4729641"/>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1979712" y="4729641"/>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2627784" y="4729641"/>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3203848" y="4729641"/>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2915816" y="5809761"/>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3563888" y="5809761"/>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1043608" y="5809761"/>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1907704" y="5809761"/>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1475656" y="5809761"/>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p:cNvCxnSpPr>
            <a:stCxn id="12" idx="4"/>
            <a:endCxn id="13" idx="7"/>
          </p:cNvCxnSpPr>
          <p:nvPr/>
        </p:nvCxnSpPr>
        <p:spPr>
          <a:xfrm flipH="1">
            <a:off x="1660044" y="3253477"/>
            <a:ext cx="658218" cy="60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29"/>
          <p:cNvCxnSpPr>
            <a:stCxn id="12" idx="4"/>
            <a:endCxn id="14" idx="1"/>
          </p:cNvCxnSpPr>
          <p:nvPr/>
        </p:nvCxnSpPr>
        <p:spPr>
          <a:xfrm>
            <a:off x="2318262" y="3253477"/>
            <a:ext cx="629190" cy="60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33"/>
          <p:cNvCxnSpPr>
            <a:stCxn id="13" idx="4"/>
            <a:endCxn id="16" idx="0"/>
          </p:cNvCxnSpPr>
          <p:nvPr/>
        </p:nvCxnSpPr>
        <p:spPr>
          <a:xfrm>
            <a:off x="1583668" y="4045565"/>
            <a:ext cx="0" cy="684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a:stCxn id="13" idx="4"/>
            <a:endCxn id="15" idx="7"/>
          </p:cNvCxnSpPr>
          <p:nvPr/>
        </p:nvCxnSpPr>
        <p:spPr>
          <a:xfrm flipH="1">
            <a:off x="1155988" y="4045565"/>
            <a:ext cx="427680" cy="715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a:stCxn id="13" idx="4"/>
            <a:endCxn id="17" idx="1"/>
          </p:cNvCxnSpPr>
          <p:nvPr/>
        </p:nvCxnSpPr>
        <p:spPr>
          <a:xfrm>
            <a:off x="1583668" y="4045565"/>
            <a:ext cx="427680" cy="715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p:cNvCxnSpPr>
            <a:stCxn id="14" idx="4"/>
            <a:endCxn id="18" idx="0"/>
          </p:cNvCxnSpPr>
          <p:nvPr/>
        </p:nvCxnSpPr>
        <p:spPr>
          <a:xfrm flipH="1">
            <a:off x="2735796" y="4045565"/>
            <a:ext cx="288032" cy="684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p:cNvCxnSpPr>
            <a:stCxn id="14" idx="4"/>
            <a:endCxn id="19" idx="0"/>
          </p:cNvCxnSpPr>
          <p:nvPr/>
        </p:nvCxnSpPr>
        <p:spPr>
          <a:xfrm>
            <a:off x="3023828" y="4045565"/>
            <a:ext cx="288032" cy="684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p:cNvCxnSpPr>
            <a:stCxn id="19" idx="4"/>
            <a:endCxn id="20" idx="0"/>
          </p:cNvCxnSpPr>
          <p:nvPr/>
        </p:nvCxnSpPr>
        <p:spPr>
          <a:xfrm flipH="1">
            <a:off x="3023828" y="4945665"/>
            <a:ext cx="288032"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p:cNvCxnSpPr>
            <a:stCxn id="19" idx="4"/>
            <a:endCxn id="21" idx="0"/>
          </p:cNvCxnSpPr>
          <p:nvPr/>
        </p:nvCxnSpPr>
        <p:spPr>
          <a:xfrm>
            <a:off x="3311860" y="4945665"/>
            <a:ext cx="36004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cteur droit 47"/>
          <p:cNvCxnSpPr>
            <a:stCxn id="16" idx="4"/>
            <a:endCxn id="22" idx="0"/>
          </p:cNvCxnSpPr>
          <p:nvPr/>
        </p:nvCxnSpPr>
        <p:spPr>
          <a:xfrm flipH="1">
            <a:off x="1151620" y="4945665"/>
            <a:ext cx="432048"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cteur droit 49"/>
          <p:cNvCxnSpPr>
            <a:stCxn id="16" idx="4"/>
            <a:endCxn id="24" idx="0"/>
          </p:cNvCxnSpPr>
          <p:nvPr/>
        </p:nvCxnSpPr>
        <p:spPr>
          <a:xfrm>
            <a:off x="1583668" y="4945665"/>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necteur droit 52"/>
          <p:cNvCxnSpPr>
            <a:stCxn id="16" idx="4"/>
            <a:endCxn id="23" idx="0"/>
          </p:cNvCxnSpPr>
          <p:nvPr/>
        </p:nvCxnSpPr>
        <p:spPr>
          <a:xfrm>
            <a:off x="1583668" y="4945665"/>
            <a:ext cx="432048" cy="864096"/>
          </a:xfrm>
          <a:prstGeom prst="line">
            <a:avLst/>
          </a:prstGeom>
        </p:spPr>
        <p:style>
          <a:lnRef idx="1">
            <a:schemeClr val="accent1"/>
          </a:lnRef>
          <a:fillRef idx="0">
            <a:schemeClr val="accent1"/>
          </a:fillRef>
          <a:effectRef idx="0">
            <a:schemeClr val="accent1"/>
          </a:effectRef>
          <a:fontRef idx="minor">
            <a:schemeClr val="tx1"/>
          </a:fontRef>
        </p:style>
      </p:cxnSp>
      <p:sp>
        <p:nvSpPr>
          <p:cNvPr id="55" name="Ellipse 54"/>
          <p:cNvSpPr/>
          <p:nvPr/>
        </p:nvSpPr>
        <p:spPr>
          <a:xfrm>
            <a:off x="6602738" y="3037453"/>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Ellipse 55"/>
          <p:cNvSpPr/>
          <p:nvPr/>
        </p:nvSpPr>
        <p:spPr>
          <a:xfrm>
            <a:off x="5868144" y="3829541"/>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p:cNvSpPr/>
          <p:nvPr/>
        </p:nvSpPr>
        <p:spPr>
          <a:xfrm>
            <a:off x="7308304" y="3829541"/>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Ellipse 57"/>
          <p:cNvSpPr/>
          <p:nvPr/>
        </p:nvSpPr>
        <p:spPr>
          <a:xfrm>
            <a:off x="5364088" y="4729641"/>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6372200" y="4729641"/>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7020272" y="4729641"/>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p:cNvSpPr/>
          <p:nvPr/>
        </p:nvSpPr>
        <p:spPr>
          <a:xfrm>
            <a:off x="7596336" y="4729641"/>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8" name="Connecteur droit 67"/>
          <p:cNvCxnSpPr>
            <a:stCxn id="55" idx="4"/>
            <a:endCxn id="56" idx="7"/>
          </p:cNvCxnSpPr>
          <p:nvPr/>
        </p:nvCxnSpPr>
        <p:spPr>
          <a:xfrm flipH="1">
            <a:off x="6052532" y="3253477"/>
            <a:ext cx="658218" cy="60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necteur droit 68"/>
          <p:cNvCxnSpPr>
            <a:stCxn id="55" idx="4"/>
            <a:endCxn id="57" idx="1"/>
          </p:cNvCxnSpPr>
          <p:nvPr/>
        </p:nvCxnSpPr>
        <p:spPr>
          <a:xfrm>
            <a:off x="6710750" y="3253477"/>
            <a:ext cx="629190" cy="60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Connecteur droit 70"/>
          <p:cNvCxnSpPr>
            <a:stCxn id="56" idx="4"/>
            <a:endCxn id="58" idx="7"/>
          </p:cNvCxnSpPr>
          <p:nvPr/>
        </p:nvCxnSpPr>
        <p:spPr>
          <a:xfrm flipH="1">
            <a:off x="5548476" y="4045565"/>
            <a:ext cx="427680" cy="715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necteur droit 71"/>
          <p:cNvCxnSpPr>
            <a:stCxn id="56" idx="4"/>
            <a:endCxn id="60" idx="1"/>
          </p:cNvCxnSpPr>
          <p:nvPr/>
        </p:nvCxnSpPr>
        <p:spPr>
          <a:xfrm>
            <a:off x="5976156" y="4045565"/>
            <a:ext cx="427680" cy="715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necteur droit 72"/>
          <p:cNvCxnSpPr>
            <a:stCxn id="57" idx="4"/>
            <a:endCxn id="61" idx="0"/>
          </p:cNvCxnSpPr>
          <p:nvPr/>
        </p:nvCxnSpPr>
        <p:spPr>
          <a:xfrm flipH="1">
            <a:off x="7128284" y="4045565"/>
            <a:ext cx="288032" cy="684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necteur droit 73"/>
          <p:cNvCxnSpPr>
            <a:stCxn id="57" idx="4"/>
            <a:endCxn id="62" idx="0"/>
          </p:cNvCxnSpPr>
          <p:nvPr/>
        </p:nvCxnSpPr>
        <p:spPr>
          <a:xfrm>
            <a:off x="7416316" y="4045565"/>
            <a:ext cx="288032" cy="684076"/>
          </a:xfrm>
          <a:prstGeom prst="line">
            <a:avLst/>
          </a:prstGeom>
        </p:spPr>
        <p:style>
          <a:lnRef idx="1">
            <a:schemeClr val="accent1"/>
          </a:lnRef>
          <a:fillRef idx="0">
            <a:schemeClr val="accent1"/>
          </a:fillRef>
          <a:effectRef idx="0">
            <a:schemeClr val="accent1"/>
          </a:effectRef>
          <a:fontRef idx="minor">
            <a:schemeClr val="tx1"/>
          </a:fontRef>
        </p:style>
      </p:cxnSp>
      <p:sp>
        <p:nvSpPr>
          <p:cNvPr id="80" name="ZoneTexte 79"/>
          <p:cNvSpPr txBox="1"/>
          <p:nvPr/>
        </p:nvSpPr>
        <p:spPr>
          <a:xfrm>
            <a:off x="1530246" y="2749421"/>
            <a:ext cx="1529586" cy="307777"/>
          </a:xfrm>
          <a:prstGeom prst="rect">
            <a:avLst/>
          </a:prstGeom>
          <a:noFill/>
        </p:spPr>
        <p:txBody>
          <a:bodyPr wrap="none" rtlCol="0">
            <a:spAutoFit/>
          </a:bodyPr>
          <a:lstStyle/>
          <a:p>
            <a:r>
              <a:rPr lang="fr-FR" sz="1400" i="1" dirty="0">
                <a:solidFill>
                  <a:schemeClr val="tx2"/>
                </a:solidFill>
              </a:rPr>
              <a:t>Gain (A2) = 0.25</a:t>
            </a:r>
          </a:p>
        </p:txBody>
      </p:sp>
      <p:sp>
        <p:nvSpPr>
          <p:cNvPr id="81" name="ZoneTexte 80"/>
          <p:cNvSpPr txBox="1"/>
          <p:nvPr/>
        </p:nvSpPr>
        <p:spPr>
          <a:xfrm>
            <a:off x="323528" y="3541509"/>
            <a:ext cx="1529586" cy="307777"/>
          </a:xfrm>
          <a:prstGeom prst="rect">
            <a:avLst/>
          </a:prstGeom>
          <a:noFill/>
        </p:spPr>
        <p:txBody>
          <a:bodyPr wrap="none" rtlCol="0">
            <a:spAutoFit/>
          </a:bodyPr>
          <a:lstStyle/>
          <a:p>
            <a:r>
              <a:rPr lang="fr-FR" sz="1400" i="1" dirty="0">
                <a:solidFill>
                  <a:schemeClr val="tx2"/>
                </a:solidFill>
              </a:rPr>
              <a:t>Gain (A4) = 0.11</a:t>
            </a:r>
          </a:p>
        </p:txBody>
      </p:sp>
      <p:sp>
        <p:nvSpPr>
          <p:cNvPr id="82" name="ZoneTexte 81"/>
          <p:cNvSpPr txBox="1"/>
          <p:nvPr/>
        </p:nvSpPr>
        <p:spPr>
          <a:xfrm>
            <a:off x="2848000" y="3547164"/>
            <a:ext cx="1529586" cy="307777"/>
          </a:xfrm>
          <a:prstGeom prst="rect">
            <a:avLst/>
          </a:prstGeom>
          <a:noFill/>
        </p:spPr>
        <p:txBody>
          <a:bodyPr wrap="none" rtlCol="0">
            <a:spAutoFit/>
          </a:bodyPr>
          <a:lstStyle/>
          <a:p>
            <a:r>
              <a:rPr lang="fr-FR" sz="1400" i="1" dirty="0">
                <a:solidFill>
                  <a:schemeClr val="tx2"/>
                </a:solidFill>
              </a:rPr>
              <a:t>Gain (A1) = 0.07</a:t>
            </a:r>
          </a:p>
        </p:txBody>
      </p:sp>
      <p:sp>
        <p:nvSpPr>
          <p:cNvPr id="83" name="ZoneTexte 82"/>
          <p:cNvSpPr txBox="1"/>
          <p:nvPr/>
        </p:nvSpPr>
        <p:spPr>
          <a:xfrm>
            <a:off x="5922332" y="2749421"/>
            <a:ext cx="1529586" cy="307777"/>
          </a:xfrm>
          <a:prstGeom prst="rect">
            <a:avLst/>
          </a:prstGeom>
          <a:noFill/>
        </p:spPr>
        <p:txBody>
          <a:bodyPr wrap="none" rtlCol="0">
            <a:spAutoFit/>
          </a:bodyPr>
          <a:lstStyle/>
          <a:p>
            <a:r>
              <a:rPr lang="fr-FR" sz="1400" i="1" dirty="0">
                <a:solidFill>
                  <a:schemeClr val="tx2"/>
                </a:solidFill>
              </a:rPr>
              <a:t>Gain (A5) = 0.18</a:t>
            </a:r>
          </a:p>
        </p:txBody>
      </p:sp>
      <p:sp>
        <p:nvSpPr>
          <p:cNvPr id="84" name="ZoneTexte 83"/>
          <p:cNvSpPr txBox="1"/>
          <p:nvPr/>
        </p:nvSpPr>
        <p:spPr>
          <a:xfrm>
            <a:off x="4715614" y="3541509"/>
            <a:ext cx="1529586" cy="307777"/>
          </a:xfrm>
          <a:prstGeom prst="rect">
            <a:avLst/>
          </a:prstGeom>
          <a:noFill/>
        </p:spPr>
        <p:txBody>
          <a:bodyPr wrap="none" rtlCol="0">
            <a:spAutoFit/>
          </a:bodyPr>
          <a:lstStyle/>
          <a:p>
            <a:r>
              <a:rPr lang="fr-FR" sz="1400" i="1" dirty="0">
                <a:solidFill>
                  <a:schemeClr val="tx2"/>
                </a:solidFill>
              </a:rPr>
              <a:t>Gain (A7) = 0.30</a:t>
            </a:r>
          </a:p>
        </p:txBody>
      </p:sp>
      <p:sp>
        <p:nvSpPr>
          <p:cNvPr id="85" name="ZoneTexte 84"/>
          <p:cNvSpPr txBox="1"/>
          <p:nvPr/>
        </p:nvSpPr>
        <p:spPr>
          <a:xfrm>
            <a:off x="7240086" y="3547164"/>
            <a:ext cx="1529586" cy="307777"/>
          </a:xfrm>
          <a:prstGeom prst="rect">
            <a:avLst/>
          </a:prstGeom>
          <a:noFill/>
        </p:spPr>
        <p:txBody>
          <a:bodyPr wrap="none" rtlCol="0">
            <a:spAutoFit/>
          </a:bodyPr>
          <a:lstStyle/>
          <a:p>
            <a:r>
              <a:rPr lang="fr-FR" sz="1400" i="1" dirty="0">
                <a:solidFill>
                  <a:schemeClr val="tx2"/>
                </a:solidFill>
              </a:rPr>
              <a:t>Gain (A3) = 0.20</a:t>
            </a:r>
          </a:p>
        </p:txBody>
      </p:sp>
      <p:sp>
        <p:nvSpPr>
          <p:cNvPr id="86" name="ZoneTexte 85"/>
          <p:cNvSpPr txBox="1"/>
          <p:nvPr/>
        </p:nvSpPr>
        <p:spPr>
          <a:xfrm>
            <a:off x="611560" y="6042867"/>
            <a:ext cx="3428439" cy="369332"/>
          </a:xfrm>
          <a:prstGeom prst="rect">
            <a:avLst/>
          </a:prstGeom>
          <a:noFill/>
        </p:spPr>
        <p:txBody>
          <a:bodyPr wrap="none" rtlCol="0">
            <a:spAutoFit/>
          </a:bodyPr>
          <a:lstStyle/>
          <a:p>
            <a:r>
              <a:rPr lang="fr-FR" dirty="0">
                <a:solidFill>
                  <a:schemeClr val="tx2"/>
                </a:solidFill>
              </a:rPr>
              <a:t>Solution choisie par l’algorithme</a:t>
            </a:r>
          </a:p>
        </p:txBody>
      </p:sp>
      <p:sp>
        <p:nvSpPr>
          <p:cNvPr id="87" name="ZoneTexte 86"/>
          <p:cNvSpPr txBox="1"/>
          <p:nvPr/>
        </p:nvSpPr>
        <p:spPr>
          <a:xfrm>
            <a:off x="4860032" y="6042867"/>
            <a:ext cx="3868303" cy="369332"/>
          </a:xfrm>
          <a:prstGeom prst="rect">
            <a:avLst/>
          </a:prstGeom>
          <a:noFill/>
        </p:spPr>
        <p:txBody>
          <a:bodyPr wrap="none" rtlCol="0">
            <a:spAutoFit/>
          </a:bodyPr>
          <a:lstStyle/>
          <a:p>
            <a:r>
              <a:rPr lang="fr-FR" dirty="0">
                <a:solidFill>
                  <a:schemeClr val="tx2"/>
                </a:solidFill>
              </a:rPr>
              <a:t>Solution qu’il faudrait pouvoir choisir</a:t>
            </a:r>
          </a:p>
        </p:txBody>
      </p:sp>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p:txBody>
          <a:bodyPr/>
          <a:lstStyle/>
          <a:p>
            <a:r>
              <a:rPr lang="fr-FR" dirty="0"/>
              <a:t>Fouille de Données et </a:t>
            </a:r>
            <a:br>
              <a:rPr lang="fr-FR" dirty="0"/>
            </a:br>
            <a:r>
              <a:rPr lang="fr-FR" dirty="0"/>
              <a:t>Forêts aléatoires</a:t>
            </a:r>
          </a:p>
        </p:txBody>
      </p:sp>
      <p:sp>
        <p:nvSpPr>
          <p:cNvPr id="4" name="Espace réservé du numéro de diapositive 3"/>
          <p:cNvSpPr>
            <a:spLocks noGrp="1"/>
          </p:cNvSpPr>
          <p:nvPr>
            <p:ph type="sldNum" sz="quarter" idx="4294967295"/>
          </p:nvPr>
        </p:nvSpPr>
        <p:spPr>
          <a:xfrm>
            <a:off x="8382000" y="6356350"/>
            <a:ext cx="762000" cy="365125"/>
          </a:xfrm>
        </p:spPr>
        <p:txBody>
          <a:bodyPr/>
          <a:lstStyle/>
          <a:p>
            <a:pPr>
              <a:defRPr/>
            </a:pPr>
            <a:fld id="{8FB2EA06-56A6-4591-A2A3-59A9237E4CC8}" type="slidenum">
              <a:rPr lang="fr-FR" smtClean="0"/>
              <a:pPr>
                <a:defRPr/>
              </a:pPr>
              <a:t>75</a:t>
            </a:fld>
            <a:endParaRPr lang="fr-FR"/>
          </a:p>
        </p:txBody>
      </p:sp>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sagesse des foules</a:t>
            </a:r>
          </a:p>
        </p:txBody>
      </p:sp>
      <p:sp>
        <p:nvSpPr>
          <p:cNvPr id="3" name="Espace réservé du contenu 2"/>
          <p:cNvSpPr>
            <a:spLocks noGrp="1"/>
          </p:cNvSpPr>
          <p:nvPr>
            <p:ph idx="1"/>
          </p:nvPr>
        </p:nvSpPr>
        <p:spPr/>
        <p:txBody>
          <a:bodyPr>
            <a:normAutofit lnSpcReduction="10000"/>
          </a:bodyPr>
          <a:lstStyle/>
          <a:p>
            <a:r>
              <a:rPr lang="fr-FR" dirty="0"/>
              <a:t>Francis Galton (1991)</a:t>
            </a:r>
          </a:p>
          <a:p>
            <a:pPr lvl="1"/>
            <a:r>
              <a:rPr lang="fr-FR" dirty="0"/>
              <a:t>En 1991 Francis Galton a observe 787 personnes essayant de deviner le poids d’un bœuf</a:t>
            </a:r>
          </a:p>
          <a:p>
            <a:pPr lvl="2"/>
            <a:r>
              <a:rPr lang="fr-FR" dirty="0"/>
              <a:t>Le poids de chaque individu et le vrai poids était supérieur à 1%</a:t>
            </a:r>
          </a:p>
          <a:p>
            <a:pPr lvl="2"/>
            <a:r>
              <a:rPr lang="fr-FR" dirty="0"/>
              <a:t>MAIS</a:t>
            </a:r>
          </a:p>
          <a:p>
            <a:pPr lvl="2"/>
            <a:r>
              <a:rPr lang="fr-FR" dirty="0"/>
              <a:t>La moyenne des 787 poids proposés était proche à 0,1% du vrai poids de l’animal</a:t>
            </a:r>
          </a:p>
          <a:p>
            <a:r>
              <a:rPr lang="fr-FR" dirty="0"/>
              <a:t>Une étude à montré que si chaque individu a une probabilité supérieure à 0,5 de donner la bonne réponse, alors la moyenne des décisions de ces même individus tendra vers 100%</a:t>
            </a:r>
          </a:p>
        </p:txBody>
      </p:sp>
      <p:sp>
        <p:nvSpPr>
          <p:cNvPr id="4" name="Espace réservé du numéro de diapositive 3"/>
          <p:cNvSpPr>
            <a:spLocks noGrp="1"/>
          </p:cNvSpPr>
          <p:nvPr>
            <p:ph type="sldNum" sz="quarter" idx="12"/>
          </p:nvPr>
        </p:nvSpPr>
        <p:spPr/>
        <p:txBody>
          <a:bodyPr/>
          <a:lstStyle/>
          <a:p>
            <a:pPr>
              <a:defRPr/>
            </a:pPr>
            <a:fld id="{9B9BEE20-5294-4D57-B670-2C87905F5D0B}" type="slidenum">
              <a:rPr lang="fr-FR" smtClean="0"/>
              <a:pPr>
                <a:defRPr/>
              </a:pPr>
              <a:t>76</a:t>
            </a:fld>
            <a:endParaRPr lang="fr-FR"/>
          </a:p>
        </p:txBody>
      </p:sp>
      <p:pic>
        <p:nvPicPr>
          <p:cNvPr id="800770" name="Picture 2" descr="http://www.all-about-psychology.com/images/the-wisdom-of-crowd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4288" y="355434"/>
            <a:ext cx="1752129" cy="1864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63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Vers une combinaison d’arbres de décision</a:t>
            </a:r>
            <a:endParaRPr lang="fr-FR" dirty="0"/>
          </a:p>
        </p:txBody>
      </p:sp>
      <p:sp>
        <p:nvSpPr>
          <p:cNvPr id="3" name="Espace réservé du contenu 2"/>
          <p:cNvSpPr>
            <a:spLocks noGrp="1"/>
          </p:cNvSpPr>
          <p:nvPr>
            <p:ph idx="1"/>
          </p:nvPr>
        </p:nvSpPr>
        <p:spPr/>
        <p:txBody>
          <a:bodyPr/>
          <a:lstStyle/>
          <a:p>
            <a:r>
              <a:rPr lang="fr-FR" dirty="0"/>
              <a:t>Net regain d'intérêt pour les arbres grâce aux méthodes d'agrégation de </a:t>
            </a:r>
            <a:r>
              <a:rPr lang="fr-FR" dirty="0" err="1"/>
              <a:t>classiffieurs</a:t>
            </a:r>
            <a:r>
              <a:rPr lang="fr-FR" dirty="0"/>
              <a:t> (</a:t>
            </a:r>
            <a:r>
              <a:rPr lang="fr-FR" dirty="0" err="1"/>
              <a:t>boosting</a:t>
            </a:r>
            <a:r>
              <a:rPr lang="fr-FR" dirty="0"/>
              <a:t>, </a:t>
            </a:r>
            <a:r>
              <a:rPr lang="fr-FR" dirty="0" err="1"/>
              <a:t>bagging</a:t>
            </a:r>
            <a:r>
              <a:rPr lang="fr-FR" dirty="0"/>
              <a:t>, </a:t>
            </a:r>
            <a:r>
              <a:rPr lang="fr-FR" dirty="0" err="1"/>
              <a:t>Random</a:t>
            </a:r>
            <a:r>
              <a:rPr lang="fr-FR" dirty="0"/>
              <a:t> </a:t>
            </a:r>
            <a:r>
              <a:rPr lang="fr-FR" dirty="0" err="1"/>
              <a:t>Forests</a:t>
            </a:r>
            <a:r>
              <a:rPr lang="fr-FR" dirty="0"/>
              <a:t>, …)</a:t>
            </a:r>
          </a:p>
          <a:p>
            <a:pPr lvl="1"/>
            <a:r>
              <a:rPr lang="fr-FR" dirty="0"/>
              <a:t>Permettent de tirer parti des avantages de la combinaison des </a:t>
            </a:r>
            <a:r>
              <a:rPr lang="fr-FR" dirty="0" err="1"/>
              <a:t>prédicteurs</a:t>
            </a:r>
            <a:endParaRPr lang="fr-FR" dirty="0"/>
          </a:p>
          <a:p>
            <a:r>
              <a:rPr lang="fr-FR" dirty="0"/>
              <a:t>Idée principale: on utilise le hasard pour améliorer les performances d’algorithmes de plus faibles performances</a:t>
            </a: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77</a:t>
            </a:fld>
            <a:endParaRPr lang="fr-FR"/>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Bootstrap Aggregating</a:t>
            </a:r>
            <a:endParaRPr lang="fr-FR" dirty="0"/>
          </a:p>
        </p:txBody>
      </p:sp>
      <p:sp>
        <p:nvSpPr>
          <p:cNvPr id="3" name="Espace réservé du contenu 2"/>
          <p:cNvSpPr>
            <a:spLocks noGrp="1"/>
          </p:cNvSpPr>
          <p:nvPr>
            <p:ph idx="1"/>
          </p:nvPr>
        </p:nvSpPr>
        <p:spPr>
          <a:xfrm>
            <a:off x="611562" y="1828800"/>
            <a:ext cx="7920878" cy="4768552"/>
          </a:xfrm>
        </p:spPr>
        <p:txBody>
          <a:bodyPr>
            <a:normAutofit fontScale="92500" lnSpcReduction="10000"/>
          </a:bodyPr>
          <a:lstStyle/>
          <a:p>
            <a:r>
              <a:rPr lang="fr-FR" dirty="0"/>
              <a:t>Autrement connu sous le nom de BAGGING</a:t>
            </a:r>
          </a:p>
          <a:p>
            <a:pPr lvl="1"/>
            <a:r>
              <a:rPr lang="fr-FR" dirty="0"/>
              <a:t>Technique d'apprentissage (classification et régression) visant à </a:t>
            </a:r>
          </a:p>
          <a:p>
            <a:pPr lvl="2"/>
            <a:r>
              <a:rPr lang="fr-FR" dirty="0"/>
              <a:t>Améliorer la stabilité</a:t>
            </a:r>
          </a:p>
          <a:p>
            <a:pPr lvl="2"/>
            <a:r>
              <a:rPr lang="fr-FR" dirty="0"/>
              <a:t>Réduire la variance</a:t>
            </a:r>
          </a:p>
          <a:p>
            <a:pPr lvl="2"/>
            <a:r>
              <a:rPr lang="fr-FR" dirty="0"/>
              <a:t>Éviter  le </a:t>
            </a:r>
            <a:r>
              <a:rPr lang="fr-FR" dirty="0" err="1"/>
              <a:t>surapprentissage</a:t>
            </a:r>
            <a:r>
              <a:rPr lang="fr-FR" dirty="0"/>
              <a:t> (</a:t>
            </a:r>
            <a:r>
              <a:rPr lang="fr-FR" dirty="0" err="1"/>
              <a:t>overfitting</a:t>
            </a:r>
            <a:r>
              <a:rPr lang="fr-FR" dirty="0"/>
              <a:t>)</a:t>
            </a:r>
          </a:p>
          <a:p>
            <a:pPr lvl="1"/>
            <a:r>
              <a:rPr lang="fr-FR" dirty="0"/>
              <a:t>Utilisable pour n'importe quel type de modèle</a:t>
            </a:r>
          </a:p>
          <a:p>
            <a:pPr lvl="1"/>
            <a:r>
              <a:rPr lang="fr-FR" dirty="0"/>
              <a:t>Utilisé surtout pour les arbres de décision</a:t>
            </a:r>
          </a:p>
          <a:p>
            <a:pPr lvl="1"/>
            <a:r>
              <a:rPr lang="fr-FR" dirty="0"/>
              <a:t>Principe</a:t>
            </a:r>
          </a:p>
          <a:p>
            <a:pPr lvl="2"/>
            <a:r>
              <a:rPr lang="fr-FR" dirty="0"/>
              <a:t>Étant donné un ensemble d'apprentissage D de taille n, on génère m nouveaux ensembles D</a:t>
            </a:r>
            <a:r>
              <a:rPr lang="fr-FR" baseline="-25000" dirty="0"/>
              <a:t>i</a:t>
            </a:r>
            <a:r>
              <a:rPr lang="fr-FR" dirty="0"/>
              <a:t> de taille n' &lt;= n en échantillonnant uniformément les exemples de D avec remise</a:t>
            </a:r>
          </a:p>
          <a:p>
            <a:pPr lvl="2"/>
            <a:r>
              <a:rPr lang="fr-FR" dirty="0"/>
              <a:t>Les m modèles sont entraînés en utilisant les m ensembles</a:t>
            </a:r>
          </a:p>
          <a:p>
            <a:pPr lvl="2"/>
            <a:r>
              <a:rPr lang="fr-FR" dirty="0"/>
              <a:t>Les réponses des modèles sont combinées (moyenne, vote, …)</a:t>
            </a: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78</a:t>
            </a:fld>
            <a:endParaRPr lang="fr-FR"/>
          </a:p>
        </p:txBody>
      </p:sp>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Random Feature Selection</a:t>
            </a:r>
            <a:endParaRPr lang="fr-FR" dirty="0"/>
          </a:p>
        </p:txBody>
      </p:sp>
      <p:sp>
        <p:nvSpPr>
          <p:cNvPr id="3" name="Espace réservé du contenu 2"/>
          <p:cNvSpPr>
            <a:spLocks noGrp="1"/>
          </p:cNvSpPr>
          <p:nvPr>
            <p:ph idx="1"/>
          </p:nvPr>
        </p:nvSpPr>
        <p:spPr/>
        <p:txBody>
          <a:bodyPr/>
          <a:lstStyle/>
          <a:p>
            <a:r>
              <a:rPr lang="fr-FR"/>
              <a:t>Ou Random Tree</a:t>
            </a:r>
          </a:p>
          <a:p>
            <a:r>
              <a:rPr lang="fr-FR"/>
              <a:t>Introduit par Amit et Geman en 1996</a:t>
            </a:r>
          </a:p>
          <a:p>
            <a:r>
              <a:rPr lang="fr-FR"/>
              <a:t>Création d’ensembles d’arbres aléatoires pour la reconnaissance d’écriture manuscrite</a:t>
            </a:r>
          </a:p>
          <a:p>
            <a:pPr lvl="1"/>
            <a:r>
              <a:rPr lang="fr-FR"/>
              <a:t>Trop de caractéristiques à prendre en compte </a:t>
            </a:r>
            <a:r>
              <a:rPr lang="fr-FR">
                <a:sym typeface="Wingdings" pitchFamily="2" charset="2"/>
              </a:rPr>
              <a:t> nécessité de réduire la complexité d’induction des arbres de décision</a:t>
            </a:r>
            <a:endParaRPr lang="fr-FR"/>
          </a:p>
          <a:p>
            <a:r>
              <a:rPr lang="fr-FR"/>
              <a:t>Repris par Breiman qui lui a donné son nom</a:t>
            </a:r>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79</a:t>
            </a:fld>
            <a:endParaRPr lang="fr-F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fr-FR"/>
              <a:t>Domaines d’application du Data mining (2)</a:t>
            </a:r>
            <a:endParaRPr lang="fr-FR" dirty="0"/>
          </a:p>
        </p:txBody>
      </p:sp>
      <p:sp>
        <p:nvSpPr>
          <p:cNvPr id="38915" name="Rectangle 3"/>
          <p:cNvSpPr>
            <a:spLocks noGrp="1" noChangeArrowheads="1"/>
          </p:cNvSpPr>
          <p:nvPr>
            <p:ph idx="1"/>
          </p:nvPr>
        </p:nvSpPr>
        <p:spPr/>
        <p:txBody>
          <a:bodyPr/>
          <a:lstStyle/>
          <a:p>
            <a:r>
              <a:rPr lang="fr-FR"/>
              <a:t>Activités financières</a:t>
            </a:r>
          </a:p>
          <a:p>
            <a:pPr lvl="1"/>
            <a:r>
              <a:rPr lang="fr-FR"/>
              <a:t>recherche de corrélations entre les indicateurs financiers</a:t>
            </a:r>
          </a:p>
          <a:p>
            <a:pPr lvl="1"/>
            <a:r>
              <a:rPr lang="fr-FR"/>
              <a:t>maximiser le retour sur investissement de portefeuilles d’actions</a:t>
            </a:r>
            <a:br>
              <a:rPr lang="fr-FR"/>
            </a:br>
            <a:endParaRPr lang="fr-FR"/>
          </a:p>
          <a:p>
            <a:r>
              <a:rPr lang="fr-FR"/>
              <a:t>Activités de gestion des ressources humaines</a:t>
            </a:r>
          </a:p>
          <a:p>
            <a:pPr lvl="1"/>
            <a:r>
              <a:rPr lang="fr-FR"/>
              <a:t>prévision du plan de carrière</a:t>
            </a:r>
          </a:p>
          <a:p>
            <a:pPr lvl="1"/>
            <a:r>
              <a:rPr lang="fr-FR"/>
              <a:t>aide au recrutement</a:t>
            </a:r>
            <a:endParaRPr lang="fr-FR" dirty="0"/>
          </a:p>
        </p:txBody>
      </p:sp>
      <p:sp>
        <p:nvSpPr>
          <p:cNvPr id="4" name="Espace réservé du numéro de diapositive 5"/>
          <p:cNvSpPr>
            <a:spLocks noGrp="1"/>
          </p:cNvSpPr>
          <p:nvPr>
            <p:ph type="sldNum" sz="quarter" idx="12"/>
          </p:nvPr>
        </p:nvSpPr>
        <p:spPr/>
        <p:txBody>
          <a:bodyPr/>
          <a:lstStyle/>
          <a:p>
            <a:fld id="{552B3A55-2CFA-478A-9A0F-7F30FE694692}" type="slidenum">
              <a:rPr lang="fr-FR" smtClean="0"/>
              <a:pPr/>
              <a:t>8</a:t>
            </a:fld>
            <a:endParaRPr lang="fr-FR"/>
          </a:p>
        </p:txBody>
      </p:sp>
    </p:spTree>
    <p:extLst>
      <p:ext uri="{BB962C8B-B14F-4D97-AF65-F5344CB8AC3E}">
        <p14:creationId xmlns:p14="http://schemas.microsoft.com/office/powerpoint/2010/main" val="58045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Random Feature Selection</a:t>
            </a:r>
            <a:endParaRPr lang="fr-FR" dirty="0"/>
          </a:p>
        </p:txBody>
      </p:sp>
      <p:sp>
        <p:nvSpPr>
          <p:cNvPr id="3" name="Espace réservé du contenu 2"/>
          <p:cNvSpPr>
            <a:spLocks noGrp="1"/>
          </p:cNvSpPr>
          <p:nvPr>
            <p:ph idx="1"/>
          </p:nvPr>
        </p:nvSpPr>
        <p:spPr/>
        <p:txBody>
          <a:bodyPr/>
          <a:lstStyle/>
          <a:p>
            <a:r>
              <a:rPr lang="fr-FR"/>
              <a:t>Idée</a:t>
            </a:r>
          </a:p>
          <a:p>
            <a:pPr lvl="1"/>
            <a:r>
              <a:rPr lang="fr-FR"/>
              <a:t>On introduit l’aléatoire dans le choix des règles de partitionnement à chaque nœud des arbres</a:t>
            </a:r>
          </a:p>
          <a:p>
            <a:pPr lvl="2"/>
            <a:r>
              <a:rPr lang="fr-FR"/>
              <a:t>Chaque règle n’est plus choisie à partir de l’ensemble des caractéristiques disponibles mais à partir d’un sous-ensemble de ces caractéristiques</a:t>
            </a:r>
          </a:p>
          <a:p>
            <a:r>
              <a:rPr lang="fr-FR"/>
              <a:t>Principe</a:t>
            </a:r>
          </a:p>
          <a:p>
            <a:pPr lvl="1"/>
            <a:r>
              <a:rPr lang="fr-FR"/>
              <a:t>Sélectionner par tirage aléatoire sans remise un nombre K de caractéristiques et de choisir la meilleure des règles possibles utilisant ces K caractéristiques uniquement</a:t>
            </a:r>
          </a:p>
          <a:p>
            <a:pPr lvl="1"/>
            <a:r>
              <a:rPr lang="fr-FR"/>
              <a:t>L’algorithme d’induction correspondant est Random Tree</a:t>
            </a:r>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80</a:t>
            </a:fld>
            <a:endParaRPr lang="fr-FR"/>
          </a:p>
        </p:txBody>
      </p:sp>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Définition</a:t>
            </a:r>
            <a:endParaRPr lang="fr-FR" dirty="0"/>
          </a:p>
        </p:txBody>
      </p:sp>
      <p:sp>
        <p:nvSpPr>
          <p:cNvPr id="3" name="Espace réservé du contenu 2"/>
          <p:cNvSpPr>
            <a:spLocks noGrp="1"/>
          </p:cNvSpPr>
          <p:nvPr>
            <p:ph idx="1"/>
          </p:nvPr>
        </p:nvSpPr>
        <p:spPr/>
        <p:txBody>
          <a:bodyPr/>
          <a:lstStyle/>
          <a:p>
            <a:r>
              <a:rPr lang="fr-FR" dirty="0"/>
              <a:t>Définition de Léo </a:t>
            </a:r>
            <a:r>
              <a:rPr lang="fr-FR" dirty="0" err="1"/>
              <a:t>Breiman</a:t>
            </a:r>
            <a:r>
              <a:rPr lang="fr-FR" dirty="0"/>
              <a:t> (2001)</a:t>
            </a:r>
          </a:p>
          <a:p>
            <a:pPr lvl="1"/>
            <a:r>
              <a:rPr lang="fr-FR" dirty="0"/>
              <a:t>Une Forêt Aléatoire est un </a:t>
            </a:r>
            <a:r>
              <a:rPr lang="fr-FR" dirty="0" err="1"/>
              <a:t>classifieur</a:t>
            </a:r>
            <a:r>
              <a:rPr lang="fr-FR" dirty="0"/>
              <a:t> constitué d’un ensemble de classifieurs élémentaires de type arbres de décision, noté </a:t>
            </a:r>
          </a:p>
          <a:p>
            <a:pPr lvl="1"/>
            <a:endParaRPr lang="fr-FR" dirty="0"/>
          </a:p>
          <a:p>
            <a:pPr lvl="1"/>
            <a:r>
              <a:rPr lang="fr-FR" dirty="0"/>
              <a:t>où          est une famille de vecteurs aléatoires indépendants et identiquement distribués, et au sein duquel chaque arbre participe au vote de la classe la plus populaire pour une donnée d’entrée x</a:t>
            </a: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81</a:t>
            </a:fld>
            <a:endParaRPr lang="fr-FR"/>
          </a:p>
        </p:txBody>
      </p:sp>
      <p:pic>
        <p:nvPicPr>
          <p:cNvPr id="656386" name="Picture 2"/>
          <p:cNvPicPr>
            <a:picLocks noChangeAspect="1" noChangeArrowheads="1"/>
          </p:cNvPicPr>
          <p:nvPr/>
        </p:nvPicPr>
        <p:blipFill>
          <a:blip r:embed="rId2" cstate="print"/>
          <a:srcRect l="44660" t="43339" r="33930" b="52756"/>
          <a:stretch>
            <a:fillRect/>
          </a:stretch>
        </p:blipFill>
        <p:spPr bwMode="auto">
          <a:xfrm>
            <a:off x="3203848" y="3140968"/>
            <a:ext cx="3341171" cy="432048"/>
          </a:xfrm>
          <a:prstGeom prst="rect">
            <a:avLst/>
          </a:prstGeom>
          <a:noFill/>
          <a:ln w="9525">
            <a:noFill/>
            <a:miter lim="800000"/>
            <a:headEnd/>
            <a:tailEnd/>
          </a:ln>
        </p:spPr>
      </p:pic>
      <p:pic>
        <p:nvPicPr>
          <p:cNvPr id="656387" name="Picture 3"/>
          <p:cNvPicPr>
            <a:picLocks noChangeAspect="1" noChangeArrowheads="1"/>
          </p:cNvPicPr>
          <p:nvPr/>
        </p:nvPicPr>
        <p:blipFill>
          <a:blip r:embed="rId2" cstate="print"/>
          <a:srcRect l="26375" t="48958" r="69934" b="46876"/>
          <a:stretch>
            <a:fillRect/>
          </a:stretch>
        </p:blipFill>
        <p:spPr bwMode="auto">
          <a:xfrm>
            <a:off x="1655676" y="3501008"/>
            <a:ext cx="540060" cy="432048"/>
          </a:xfrm>
          <a:prstGeom prst="rect">
            <a:avLst/>
          </a:prstGeom>
          <a:noFill/>
          <a:ln w="9525">
            <a:noFill/>
            <a:miter lim="800000"/>
            <a:headEnd/>
            <a:tailEnd/>
          </a:ln>
        </p:spPr>
      </p:pic>
    </p:spTree>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Définition</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a:t>Force</a:t>
            </a:r>
          </a:p>
          <a:p>
            <a:pPr lvl="1"/>
            <a:r>
              <a:rPr lang="fr-FR" dirty="0"/>
              <a:t>Fiabilité de la forêt</a:t>
            </a:r>
          </a:p>
          <a:p>
            <a:r>
              <a:rPr lang="fr-FR" dirty="0"/>
              <a:t>Corrélation</a:t>
            </a:r>
          </a:p>
          <a:p>
            <a:pPr lvl="1"/>
            <a:r>
              <a:rPr lang="fr-FR" dirty="0"/>
              <a:t>Taux de corrélation des </a:t>
            </a:r>
            <a:r>
              <a:rPr lang="fr-FR" dirty="0" err="1"/>
              <a:t>classifieurs</a:t>
            </a:r>
            <a:r>
              <a:rPr lang="fr-FR" dirty="0"/>
              <a:t> élémentaires entre eux</a:t>
            </a:r>
          </a:p>
          <a:p>
            <a:r>
              <a:rPr lang="fr-FR" dirty="0"/>
              <a:t>Le taux d’erreur de la forêt est d’autant plus faible que l’ensemble des </a:t>
            </a:r>
            <a:r>
              <a:rPr lang="fr-FR" dirty="0" err="1"/>
              <a:t>classifieurs</a:t>
            </a:r>
            <a:r>
              <a:rPr lang="fr-FR" dirty="0"/>
              <a:t> élémentaires est fiable</a:t>
            </a:r>
          </a:p>
          <a:p>
            <a:r>
              <a:rPr lang="fr-FR" dirty="0"/>
              <a:t>Le taux d’erreur de la forêt est d’autant plus faible que les </a:t>
            </a:r>
            <a:r>
              <a:rPr lang="fr-FR" dirty="0" err="1"/>
              <a:t>classifieurs</a:t>
            </a:r>
            <a:r>
              <a:rPr lang="fr-FR" dirty="0"/>
              <a:t> élémentaires sont </a:t>
            </a:r>
            <a:r>
              <a:rPr lang="fr-FR" dirty="0" err="1"/>
              <a:t>décorrélés</a:t>
            </a:r>
            <a:r>
              <a:rPr lang="fr-FR" dirty="0"/>
              <a:t> en terme de prédiction</a:t>
            </a:r>
          </a:p>
          <a:p>
            <a:r>
              <a:rPr lang="fr-FR" dirty="0"/>
              <a:t>Tout l’enjeu réside donc dans le fait de produire un ensemble </a:t>
            </a:r>
            <a:r>
              <a:rPr lang="fr-FR" b="1" dirty="0"/>
              <a:t>d’arbres les plus performants possibles individuellement </a:t>
            </a:r>
            <a:r>
              <a:rPr lang="fr-FR" dirty="0"/>
              <a:t>et </a:t>
            </a:r>
            <a:r>
              <a:rPr lang="fr-FR" b="1" dirty="0"/>
              <a:t>les moins corrélés possible</a:t>
            </a:r>
          </a:p>
          <a:p>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82</a:t>
            </a:fld>
            <a:endParaRPr lang="fr-FR"/>
          </a:p>
        </p:txBody>
      </p:sp>
    </p:spTree>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Principe des forêts aléatoires</a:t>
            </a:r>
            <a:endParaRPr lang="fr-FR" dirty="0"/>
          </a:p>
        </p:txBody>
      </p:sp>
      <p:sp>
        <p:nvSpPr>
          <p:cNvPr id="3" name="Espace réservé du contenu 2"/>
          <p:cNvSpPr>
            <a:spLocks noGrp="1"/>
          </p:cNvSpPr>
          <p:nvPr>
            <p:ph idx="1"/>
          </p:nvPr>
        </p:nvSpPr>
        <p:spPr/>
        <p:txBody>
          <a:bodyPr/>
          <a:lstStyle/>
          <a:p>
            <a:r>
              <a:rPr lang="fr-FR" dirty="0"/>
              <a:t>Avantages</a:t>
            </a:r>
          </a:p>
          <a:p>
            <a:pPr lvl="1"/>
            <a:r>
              <a:rPr lang="fr-FR" dirty="0"/>
              <a:t>Réduction de la variance (influence des données)</a:t>
            </a:r>
          </a:p>
          <a:p>
            <a:pPr lvl="1"/>
            <a:r>
              <a:rPr lang="fr-FR" dirty="0"/>
              <a:t>Simple à mettre en œuvre</a:t>
            </a:r>
          </a:p>
          <a:p>
            <a:pPr lvl="1"/>
            <a:r>
              <a:rPr lang="fr-FR" dirty="0"/>
              <a:t>Naturellement parallélisables</a:t>
            </a:r>
          </a:p>
          <a:p>
            <a:r>
              <a:rPr lang="fr-FR" dirty="0"/>
              <a:t>Inconvénients</a:t>
            </a:r>
          </a:p>
          <a:p>
            <a:pPr lvl="1"/>
            <a:r>
              <a:rPr lang="fr-FR" dirty="0"/>
              <a:t>Temps de calcul plus important</a:t>
            </a:r>
          </a:p>
          <a:p>
            <a:pPr lvl="1"/>
            <a:r>
              <a:rPr lang="fr-FR" dirty="0" err="1"/>
              <a:t>Interprétabilité</a:t>
            </a:r>
            <a:r>
              <a:rPr lang="fr-FR" dirty="0"/>
              <a:t> diminuée</a:t>
            </a:r>
          </a:p>
          <a:p>
            <a:r>
              <a:rPr lang="fr-FR" dirty="0"/>
              <a:t>Introduction du caractère aléatoire : rendre les modèles (arbres) plus indépendant entre eux</a:t>
            </a: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83</a:t>
            </a:fld>
            <a:endParaRPr lang="fr-FR"/>
          </a:p>
        </p:txBody>
      </p:sp>
    </p:spTree>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Forest-RI</a:t>
            </a:r>
            <a:endParaRPr lang="fr-FR" dirty="0"/>
          </a:p>
        </p:txBody>
      </p:sp>
      <p:sp>
        <p:nvSpPr>
          <p:cNvPr id="3" name="Espace réservé du contenu 2"/>
          <p:cNvSpPr>
            <a:spLocks noGrp="1"/>
          </p:cNvSpPr>
          <p:nvPr>
            <p:ph idx="1"/>
          </p:nvPr>
        </p:nvSpPr>
        <p:spPr/>
        <p:txBody>
          <a:bodyPr/>
          <a:lstStyle/>
          <a:p>
            <a:r>
              <a:rPr lang="en-US"/>
              <a:t>ou Random Forests - Random Input</a:t>
            </a:r>
          </a:p>
          <a:p>
            <a:r>
              <a:rPr lang="en-US"/>
              <a:t>Introduit par Breiman en 2001</a:t>
            </a:r>
          </a:p>
          <a:p>
            <a:r>
              <a:rPr lang="en-US"/>
              <a:t>Algorithme de référence</a:t>
            </a:r>
          </a:p>
          <a:p>
            <a:r>
              <a:rPr lang="fr-FR"/>
              <a:t>Utilise 2 principes de randomisation</a:t>
            </a:r>
          </a:p>
          <a:p>
            <a:pPr lvl="1"/>
            <a:r>
              <a:rPr lang="fr-FR"/>
              <a:t>Bagging</a:t>
            </a:r>
          </a:p>
          <a:p>
            <a:pPr lvl="1"/>
            <a:r>
              <a:rPr lang="fr-FR"/>
              <a:t>Random Feature Selection</a:t>
            </a:r>
          </a:p>
          <a:p>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84</a:t>
            </a:fld>
            <a:endParaRPr lang="fr-FR"/>
          </a:p>
        </p:txBody>
      </p:sp>
    </p:spTree>
    <p:extLst>
      <p:ext uri="{BB962C8B-B14F-4D97-AF65-F5344CB8AC3E}">
        <p14:creationId xmlns:p14="http://schemas.microsoft.com/office/powerpoint/2010/main" val="137602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Forest-RI - Algorithme</a:t>
            </a:r>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85</a:t>
            </a:fld>
            <a:endParaRPr lang="fr-FR"/>
          </a:p>
        </p:txBody>
      </p:sp>
      <p:pic>
        <p:nvPicPr>
          <p:cNvPr id="658434" name="Picture 2"/>
          <p:cNvPicPr>
            <a:picLocks noChangeAspect="1" noChangeArrowheads="1"/>
          </p:cNvPicPr>
          <p:nvPr/>
        </p:nvPicPr>
        <p:blipFill>
          <a:blip r:embed="rId3" cstate="print"/>
          <a:srcRect l="16606" t="22513" r="20641" b="36876"/>
          <a:stretch>
            <a:fillRect/>
          </a:stretch>
        </p:blipFill>
        <p:spPr bwMode="auto">
          <a:xfrm>
            <a:off x="395536" y="1916832"/>
            <a:ext cx="8474788" cy="3888432"/>
          </a:xfrm>
          <a:prstGeom prst="rect">
            <a:avLst/>
          </a:prstGeom>
          <a:noFill/>
          <a:ln w="9525">
            <a:noFill/>
            <a:miter lim="800000"/>
            <a:headEnd/>
            <a:tailEnd/>
          </a:ln>
        </p:spPr>
      </p:pic>
    </p:spTree>
    <p:extLst>
      <p:ext uri="{BB962C8B-B14F-4D97-AF65-F5344CB8AC3E}">
        <p14:creationId xmlns:p14="http://schemas.microsoft.com/office/powerpoint/2010/main" val="75336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Forest-RI - Algorithme</a:t>
            </a:r>
            <a:endParaRPr lang="fr-FR" dirty="0"/>
          </a:p>
        </p:txBody>
      </p:sp>
      <p:sp>
        <p:nvSpPr>
          <p:cNvPr id="11" name="Espace réservé du contenu 10"/>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86</a:t>
            </a:fld>
            <a:endParaRPr lang="fr-FR"/>
          </a:p>
        </p:txBody>
      </p:sp>
      <p:pic>
        <p:nvPicPr>
          <p:cNvPr id="659459" name="Picture 3"/>
          <p:cNvPicPr>
            <a:picLocks noChangeAspect="1" noChangeArrowheads="1"/>
          </p:cNvPicPr>
          <p:nvPr/>
        </p:nvPicPr>
        <p:blipFill>
          <a:blip r:embed="rId2" cstate="print"/>
          <a:srcRect l="16040" t="35422" r="21207" b="14595"/>
          <a:stretch>
            <a:fillRect/>
          </a:stretch>
        </p:blipFill>
        <p:spPr bwMode="auto">
          <a:xfrm>
            <a:off x="467544" y="1916832"/>
            <a:ext cx="8064896" cy="4554294"/>
          </a:xfrm>
          <a:prstGeom prst="rect">
            <a:avLst/>
          </a:prstGeom>
          <a:noFill/>
          <a:ln w="9525">
            <a:noFill/>
            <a:miter lim="800000"/>
            <a:headEnd/>
            <a:tailEnd/>
          </a:ln>
        </p:spPr>
      </p:pic>
    </p:spTree>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Bagging et Random Feature Selection</a:t>
            </a:r>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87</a:t>
            </a:fld>
            <a:endParaRPr lang="fr-FR"/>
          </a:p>
        </p:txBody>
      </p:sp>
      <p:sp>
        <p:nvSpPr>
          <p:cNvPr id="735234" name="AutoShape 2" descr="data:image/jpeg;base64,/9j/4AAQSkZJRgABAQAAAQABAAD/2wCEAAkGBxQTEhUUExQVFhUWGRgZGRgWGBkYGBscHxgZGhggHxscHyggHholGx0cIzEiJSkrLi8uGh8zODMsNygtLiwBCgoKDg0OGhAQGywmICQsLDAsLCwtLywtLCw0LCwsLCwsLCwsLCwsLCwsLCwsLCwsLCwsLDUsLCwsLCwsLCwsLP/AABEIAM8A8wMBIgACEQEDEQH/xAAcAAACAgMBAQAAAAAAAAAAAAAABQQGAgMHAQj/xABEEAACAQMDAgUBBQMKBAUFAAABAhEAAyEEEjEFQQYTIlFhcQcyQoGRI6HwFBVSVJOxwdHS4RczcvFDYpKjwhYkNIKy/8QAGQEBAQEBAQEAAAAAAAAAAAAAAAECAwQF/8QAJhEAAgICAgEDBAMAAAAAAAAAAAECEQMhEjFBBBMiMlFhcRShsf/aAAwDAQACEQMRAD8A7jRRRQBRRRQBRRRQBRRRQBRRRQBRRUfW6jy0Z4nb2/PNRtJWwSKKqWv8YoLYIDLuaASJxmKneFOreda9TbmkzI2wMRjmPnNeePqscp8YsD+sS4ECeeKTdS6wy+YLa/8ALEsWxH5d5FVtfFe5XZmyRtWBn9QfS2fzis5PWY4OgX+vJqo9N8VllYkE7BkbCC2YweMY7e9a+peLgrq6qdiyMsACSvfOI4zU/m4quwXOvJqldN8bm5BKoq7gG5lZP7zFZv4q8p3EDbvJJLhoXHGQO/bjin83F2C50Us0/WbRtLca6gDKGH4cHIwc8VK0V5mB3RgmCOCO0flXpWSL6BJooorYCiiigCiiigCiiigCiiigCiiigPAa9oooAooooAooooApd1nrFvTqGuECTgfHePoK29SQlRAGGDZnEewXNUzxh1pX06rdQAsDiR6TJUMCeREntXl9Rn4Rdd+AWjpHiGzqGZbZJ2gSSIEkAwPciRS7xj1LbFkEDcjMTicEAAA9yTP0U1zvRX1UKyONgJJAkOMdiPvGRz/lW7X+JPMKi7O+2pJYlDPqxJXPcDtx7zXgl62U8bi1slmWq1bWzvuoDsO3cCDKkHIAbDflj86lPrHFsT+z2k7BOTJ4jmP4FJesau2ibDDPJOCcdwR3PPfuPpUE6ksQk3LjHuIgEkk8/kK8KiyWTep9Sfcim7DltserZH3TuYnJFK/522qUY7m3sSykBTkD24wf3Vs6jfVVZWVlgLyAxkx6j2GBEGkmvhdvcEAkwB9Y+K7QipIjZZrvW7TWgA0uRkgNnEECYx/lUg6m01kbiu7+juAxJOY7kfHJE1UdDetecAlonnuY7xIn0gEg+1WHTax1V1dUBIJZmAaT9RxjAGIrOTGoizdpNS191tIoCLkmcx89jk/vqwaxk/ZqTCouHlQVAPEkyQSeIPeqn03VIq3ZQDjCs0cjiMcE9+ay1FpLu2MkYZtzsEn7s5gkj2421njstlh0HUbQt7VL3S2AXMEETBEYABPEQYq9eDgtqyLYdnMTtIBbdPqO4DgyImuXaHT2dNhWDOdwVyYWCTB454kce1SNP1caaW33rgBEsBCrwAZB4Me8GDXXDleOdrZUzuAr2kXhrxJa1SDaYfPp7kDv9KajWKWCiSTJwMCOZ9q+5DJGSTTKSKKKK6AKKKKAKKKKAKKKKAKKKKAKKKKAKKKrx8Tp5jKSAqsqzzMgk8cQR+8Cuc8sYfUwWGvGNR9HrkuruRgQOT7Yn+6tPV9Ttski35oMAqMypwexxFVzXHlYKF1nqxL3mN27aYk7VWcoBmBuAnghgaRde6oLgGy0kEQq/emfWWKiQTnkmZ+lNOuAKDcO63MlRBG22MAFOQSe08Diq9aYMrXODB8vItjcIIMRBUZgCMwJFfAcpOVP7kYp1GsuBAtwFLcMoYAA+5G3EySB+tL9NdXCqqmCPUQQDnM4kSPbNP8Ap/Ud9zZs3sogvJwkSccAcijTNauXXYqiv6/SZZWJjJnAjbGBOTVtR00YMeq6FNouMVVyArbQwExjnOAO/uKWaPVOp8u2GckrtAgS24ASx4E+/Fb+t3CxKuRuA5USPfn2z+6k2nvrZk7Qx2xkfA9j+6tYo2tgc67pWusC6LlptsBrhkPhTuklSY9//wBW9jVfLMy5ZcQdpPyP8K90WutqhU2VBLEb9xmCpAWZgAzPGfet+v0hcKFtMAysRIkkcnaeTGa9Tik1SLV9B0OF/aElcRKhoB52nsTxVh1a6YBB+0uNc7bh+pA4gz+lVfqeod3tKLgY7LQAgrtKqE9QMywgS/x8VZtF5RdLfmhyrACLQ3GATLXBkLOTE4B4rlnhu7B51Ty/LHlKUVCN5XjMAbm75/jmpNrV27twi3abcqLBUwSohSQBgMZiR2NL79y0i37pKOXwBamFAb1GNsDdjPsT80w8O9Qtm014WwgBjnaJIyMCeI+vwBXBxajaFDJ9Pb8rabZY2iDsyGGOD/5TzNVbxAzMLjou1YT04YvJCsCd24ELJnaeDTDxH4je2sIVBOCwwwiMH22nscVSf50uAQXMHk4JOMQeYOP3V19Pil9X+hs6J4E8VNbQWlRQGLDzFQNcyZiT29pwJzXUPDGlFtDe8x7huffE7wpHME+qYABzEivnbpequKBHJxxBH1/LvV20/Ug9nZ59y3I8tyokMIJURuUATg9z88V15vHPatePwVM7dptXu5EAmFn8Xp3frz+lSqq3Qde5WxNraNkMpMsrQMAEAjGY+atAr6WHJzRo9ooorqAooooAooooAooooArC8fSY9jWdatVYDoyEkBgQSMHNR9aBzrxF4gdFIts5dOWJlRMSdw4zHp+tUj+dWZjcDmZMwcSSZ9MYH+1WjxXrr2mLafzvTCjAAYr2kxJwYqla64blq2ltBstvBgKLk3JiO7DHzG4e9fBcXNtO7RljrpPio6cF7bxuJU2TucSAJY5glpgfSrtc8X6d9MlzDMiwVk23DQuU9P8AH5VzDSBLFzzLZPmWySswfXHcnBAPt8/k21nUlBQIQf2asUKjDtlgYxgRnturXuuEaj0EzDqiXb1ttVcLXFnaGPAzImO+QAT+tKdRrycBmxAK+wBxP5nirPo9aCrkWx/JwFNwzCjiYJlS08YpV4de81y61hfPDhlYbvU1sEAjIJYgEcGYFc4rltkNdrV2lSLj+cQDtBBCoGYGCJ/pFj/GFF26fMLIpBxHae36U2saFhva5ZIj4GZfb+YEfXg8GonXNMEljO5wPTu+7gSZ9jzBomuVBkHXXrn37gJIAAmAQfnv7VusdMe4jteOz0fsxEgw2AeTBE59wKW9MVru9QoLA8kmIgxzTnVdV3L5T7ES2kQijauZkEgyS0nvOa7O46XZBZe1i2NqKCyq6mMEEAgvtkYJWeaYda1nn3vM6dZuW0YExbLNG0qTIWRbAxxgitOquWLoti2WDDaoMqqyW9RacgEdgfanVvR2bWlfydyhgEZoYrdOYAk4mf1atrMoxprZUVTS3za1K3bg3lDv9wSZI5xhvV+hpp1DUWxcW5sDG4HYlfUOcEjsQQcfIpVqtD5TBLl+2m5WcyCdpCkomO7RA+WH1pNaMvEgEgjcTC8d49zj866+3zSk2UeWeqs7i2lrcxOEtqSWxwAMnE1v1OqBvKllSn7TAZYj+l6e0GR8wPeoGo6eQEezudy0bkkQwEnbGTgc8RFe9U82yyuXl/ruImGO757GczPtU4Qql2BlY6cXLqlxSXJZiQewkxg8H471WNSnqJAIMHcrfeB7096E7qpvgv8AiEKpJbAnPETyBWjxDrLl11utJkD2Ej296YnKM3Eyb9BcHkwRJKmCDy3GR8fpVk6bqbI6d5dxRd1AYiyTuCorPLZgSZHHcmql0HTNcuKVVCWLEoWCQqglmZiYCgDJJj61M8661zy4lwTbC2iGElowVmRPfipKElfHyDqPgHqF52TTum1LaHcsO0qBK+qcZgQSZ47Vf16ui3FtP6HYEqD7ADvxPP6V88nrN7TbwGZLikq0blZezjnmcVbPD2o1LuL+otPc9VsDzA+9SDuRgoAJBCn1DmInsWLJPGuvJpPwdtFFJk8QWym6GSSQhuDaGaYAHc57RMTUvo+rF22GDbp5MED8vcfOa+issW6RonUUUV0AUUUUAUUUUAVheJ2naJMGBxJ7ZrKaX9a1wtWifeF4JAnAmMgfNZnJRi2wUjrK3Wuq+ou6ZWQMdo3bwhwwiIwTzOQPzpPq9Xai3p9KlllUF2uMhDST69pk/eWAewgRU650G7fRma4wuFuGSJUYYftACy7IgjEiI71RNXoxp9RegM1u2zAEDLLugZ4gjkivitypvqzLZG19s7gwCvHfcZPzA7D/ABqNpyUQ3dQGVC7BGADh2WCysAwKiCI+vxUXUbr7MyDYAYxOB25yTTjpemsah/KF5kgqUtk795YEXtoBAJUQQD6jx811xQ1T2ZIfmtdtEH7rbYInt2JMSf4+KkPo307j1iTtJZWBIBAJGDn6DvWXUOlhL6IWNvcAPUwaMwWhe0Z9+axtaAXrjKGby14baAzcQAsn1GfmOa5Xq10QkWuoeYwQMBtV2kjLe0xBk4E0hv6xyAzhivbd88Y/xq03AvlObSogMh4GWIjA/opAE+5nFJ+o6O0QgJ8wyvGAi7Q0YgZaZ+lTG4J9FNIuQiBS28AliD94bjg9sDj/AHofXDZca4Awlds4E8Y+R39vzrdrrdoKtu3JcrnZiCcxuP3v4zSLrFzOwOIAUbZnMRz7xiRjArrjipshddfbW8vThbss4WxN26Nqh2JO0FogbWHecMB9fetWb6KhLBlgTt7EMSZ7H6j2PaKQeH9XsaLquUZDtgxDLEAA4iAf4zRpnuX2Ia452mAiocyDMSCF95I96zljKUrdUjRl02w+o1iu7IQCCdy79xEAKVGYP8cU80fhxLFy6SiMbisBJlLYMlsH/fAr251CzpNhAeX2ru2higUwRnJMk8Zyaruv1oYNJKtwJY5n72eQTWbnOq0iWAsA3pt3XFpElmUjcpgltg+cn6c1F6xpP2m0Obo9OSuxvUoZiQZiCe9bNFrbreY6K1xbagubamVBkS0Z2k9z+dLb11jDW/8AxPTAmR8D4x++vVGMk9lssHTdBctNvssjrcAQllhVZoJHq9P51D6nqBffaoXeC0EyJbiPjP8AdWqzrNRcRLNsMWYgQMTAzIMcRmeKmtauWD+3t/0gRuZQ8EAERExArlTT5S78Dsk3/D9y2POsBQ2whvUGChhDbSwMGJyCDkxE1pu9NsaRLN24bnmNylswpIPKtAgwQOe01O0Gs07YS49sgq20Deu4kyAufiMj5qT1K9cts965eKXLIi3tQSwYFR6WlQTJGTP6CsRyTtRk9Aqmu0ZC+aCXtlgWLmYJaYeCCZ9x71c7nXr2p0V1vNtBLVq2q2l3qYW6inaEMfeiA84Jj3rnD6lnU7mJyYXtJIzHFNdPqgoFuYUndsIWDiASYkfka9Mk0tkWh9odVfu3raWLm0Bw1t7npAaPUYYkczBzOPeK+h+mvcNtTdUK8epVMgfn9K+fOkWLZNprxuKqkD0QSASeInI54ruXhHZ/J18qSkkKxcOXUYV8cFhmCAR3rXpJLk6Nod0UUV7yhRRRQBRRSDxjq/Lsj17CTx3P7/8AOueWfCDl9gR+rdRFy55QcIEPqBYS8QfcRFMOkX0d75BBIcA5nAUbf4+K491nWB85CjvEndJn1RmePoKW6Pqd226lbu0F8OWJMA/vAJ9/eK+Vj9TJz5NE5HZfF3VXsKrW3tqWkeuDPfH8RXIeqahrrkKHYs22QPQD7YJAxV4vdNu6u0oV7TAgkOGYLidxIYbgfmM+1e3ehpbVDev3HVVZvKyouOcKwj7oUT7mIzyKmXlkm5S0v3oM5d1HUMFHpg7VRnjJgETMDJHvn5pQBctuLlrcrRIZDtYEYJDCInINWrxFoyVhPSSX9O7cwUAbcwPVkyPmkVnROEWRI4Ej72YweIxz71cM9WY8m3S9TVipuZIMiWk/Jn3/AIFWl+snU/s7dq3bRVQFkQg243M0ERh2DGYkzBNV7w9pLTAuyo8QIJna5+7IPJxj2Ip90+y9tLnmelrgdlHvgzMZjv7cVznkULUUNiPqV639yzOwtu7iRAJMn8+1J+n6R7txlRhJK4zEboyR7DvT27or/mekKkiFLkBs4PaF71M6X1Dah3Kit/ysJm4EA+/ImMmBOTmrGfGLaHkga3pD22FtUtm5dLbEUy2z3JaYUDuT3rFPDPlhLgQG6jFmtYKgA+k857NHfHzU03wWfe7Jf3WmtGPwMpNwCfuggKZkcnBo/wDxrha287xubaZVYJxJySZ5gAY5zDnJLT32Uh9Q0mquXGcgXHVWZgmRgT6Z5Y8QPepN/UtpUYBbq3CASYAxjByRA4msbXX7hFwYV9sKwwF2nAxyP9u1IdTrGa3cV33YY7oj/vED9asYylSkiEU3nvNO5ngkhWOBJk89+/1rF9K14EojscHCzE49R7AwcnGPitd1PLRgDauIWUbisOpB3emeJHJz7VN8MdYuW75W1aF7zUdWtEkB12ktMEfdALTPY+9e6MVaoqS8hpdBfsu+ke1cW7qQiKqkeoM4IyDtdCRMzGOaYWOjJp3t3DdRmVwSgAaFAAaTu++Gkd1Igg9q1eIvEFm7f0t3TWnS3atgBLsAYZiQvlkEW5wII78ZpJq7rNgZn6wD3An8quReEGWDVa13vOFA27iYZV+6CSpx+KDmDUnxN0wCxbdbxuwWDFiSGHIiBgxEiaremuvcKoTg5Yzlvr/lTHrGv221S20y2QryDHYgcn/OvLwanFIIl9K6jZVVDWEkBiIUyYAImD6ln3Mc0t1OpCIWYvLqdoGUJnawOeyzH5VJ6XrbS23F6RCqFGJg8Ed8YmOwrLWu2pTZYTcEUCFQSQBO4gZ3fPtViqn0Qh9S6ELWl018XLbDUK0jeCUYMcEAbgNm3mcyPaluhuKA29QRzJ54iKz0ehZl3mfLmPqef8ak6Wwu4grIA/Dn9a9EpraKNWW4lm1d9SW7u7yipx6W2tK9gCZzmu3fZ11TdZVCrsWDN520BHK7Vbg7gQYjcMiIrjXR9Cl2bbHaCJDPG0nspHIn3iPf46N9mIFu7csNaAa0QrNySfVmN0CJAkDOK44ppT0F2dTooor6ZsKKKKAKX9b0Yu2mUsUwfUIkDk/kQINMK16iyHVlPDAqfoRBrM4qSaYOIeINGyIba3wlrcG2EAeoTBJ5OCMe9IAiWxvwQRBzk5yB7cDMYq1+Kek29O7JaN28BAJMGGIwJAHftVY8U9L/AJPctG8qruSYDZPE/eypUmPqDXyXha0ukc2WPomo0uoum7cW5bQWmJsi7ce4QpG71bVAT3DHIacVYbPiDRKjWA9xyVK7+wRSoUL7L7cnGTmqF4d6Ib4AXJBJg7SwUgqPvEAtJAwff84FrVFAUW2dwP8A4gz8/UYGRitTk4xaitFse9e60RG0KQPSQYO76yO/tSO/1Jr243ZJVQoCyiqJ3EADA5+maTdQv3ty75hziOPp++vNNeckqqG4zjZgSRJjiMNPc1zx4Wo9ku2NNFqdPZIWEO8FmO6WY52AEYEHHGJnmt2s6rcZpQXFCgbvTjB5H8D2pZ0Fkg22hQHwxEmcSBj2k/GKm6zVt5wVTAbkNMtn4xNJw+Vd/sDTqF70KzKSuGSeTmZzwCf1qF/OG77rQIiSDtB/Tmo2u1BK7rhg/dCyeAefjEipTr59hrreVp7SIltdqyXjcQdoO4ncoBcAxIxG41iGFNA1WysG4Ly7gfTgyx4aBPGTk+1Q9bcFx7aWwEaNpAk7mzkz3PEDGKiW7QdxZSYInIPySQIzin/Q9Pat3Lga5vdVEM6wU5Bxugk4GJPPzW3UNkIej6NeC7wN8MqlUBYwxAkdiAfp71J6j1DyLTWgHBmLkpCmZ5ng44mt1/rl02bkEI++WcDBEFT6QewjJxSDX3WuWwtwwZQbmBAyeY74PakU5tORogmXtMIDAZBgAr9D3rf0+yHtmw1+1b3XRNu4kCEQt5jXtpKLIjaMknj31LaaEWEddxIuLO/jbtyfuyJiJJPOYrZr7TpaaWQKzghDtF3AKicTEcgGMD2r2xkk6sIzsXkvi6b15hctIq2LYRnW4N0Fdw+6IMiYGa2db6ebagtv8wAhlIgIRh/oQcEdoqBoeoBWtFhi3MBFAY+osJMer1GfVnAEim10vlRcEbfxHacnIInJjP5fFZyOmqDEeiBVifLZhEQRGTEVNuWrZa0rSl6VRgAAo/8AOSJkyZ4/DW9NNfubrkEy0DOOwByfaPpTGx0lWRrV2FJKNvgO0sMgEH1HA7firMssU7YHWm6N0+7pn1N7Uot+3+zC7fSGTh9qkm6ConMAkiYzTDqnSns9Sv8AkJfe5ctL5IsLbWCyBWLgksbOfvY7j8M1zV7Qt3HFty6qSAwBUsIx6eef7qsngzxW2n1FzUu6s7IQN1vdnAUDaRsUgZIEf312clX4LZt1egeyDp9QoRj6SJUtzj0gyMyQTzNVS5p/JYnecGML+nx+VWbqfVLmrcX8vdAAYkgEkOYKAAQQCPTJ454FVzUdKdRNxltyHYJdOy4dvANsjcGYEbSRBnmuOKO3XRDevWZAUiCeWH3h9DXSPso64LJS0VVWvsSHMKHEwQCY3bSGiOCSK5AiA9/iumeFer2U0qq4t4tm0tprYzuuq91i0MdrwAR7jjit1DHsLs7+DXtVzwz1S28W1vI5j7i4CjsLYiSmYknt+VWOvXCamrRsKKKK2AooooCPrNGlxSlxQymJB7wZH765z486sGt/ycLZe15n7QptnYjB9oBmGJG0k+xI+OnVVfEnRlfctm2nmXCrmZILKYBYHEQTnnHBrz+o5qPwDOb/AGeaZLmuBFvywC7WyjOWXEhCciCJB3Yx81ZvFvhzV6x2I9BtofLCrG6DgbpgGD7/AKVs1OoGhe6TeC3PLDqtxnI3lj5hKIYZmkRIjiICmkul8bat9K7oSpt3HHmOpYPuIML+EbN2AZEDnsfJJQ6bf3ZNLRo8TeAdmiW8hS22nQm75lySfSG4AIW5uJGCBxgzVd6I2o0dq4lzavmEgQQWRoBklfvYb3xAqy6Lq7Lojd1VibbXJJbdN1ws72BMzJEcAxSDq+sVyBulTEAGQZ7hYkVyz5F9KiZYm1/VY0wtgMRb3G3lZ3krvdxBkFZGI+tYaW/c/wCeGB9JDm4ApWZBAB77YMxw3at/T9JbXUh9sqCPQd0c+oz3A5jjNTOraS3dY7XV29JR2YhVEZEKcj4io8kdL+zIr1uh3IvlXPNuMB6YHc9iO31ry9o2t2lVnggzsMzwDx9Z/WmXiW81plQhAdg9QABHvxx7R7Um0l9GfcxYjIyf3zz/ANqkXJxvwDXZ61suy27KlZU7Y3Hn+/j3ra95FteerAOAq7Hlt/MxiIH1/Sk+strvJ3SGkjmR7frQ+7ylJ7H0/T+P8K9Ptx0Ud29ONpMndctszAD7rGYBP1iq9qtRcaEck7e3tUjSdWuojW1Mo/KkT/v+XFRmtsYbiePyFahBxbspusHsHgqQROBj/epNnQrdb13VtyQN9wyM++3MfrULSaXeeQtNOtEpbt2Eulkydh2wCSOSOTJ/TvVbXKr2Q86To7Ya5cF+1+yPoDN5T3PlEZT+hINarGtKX3i3JfG3JIkySPk5/U051/ha5bsnaAzWyGZgM5Ana5jcoJiOZB9q3X/Dd0m3duAeY8jy7WYA4YsDifj/ADrnLLjeyi1epH1WtvlDf90g7h/gI5/OpXVr6ae3utX0a4So2m2SQFIYEHiexnkcUg6rqXLG25/5bMO8zOcn1c+5rXZsm5LMTjnuYET+k1faSakBxetOLxu37tpblw7x5dxLnqEEArbJgSYyRw3NL7un3XmUrtOWhTOIn8UR7xWfS9QttrhRH80ZtXEubSnIYEcMGUxiCO1LIO7PPzXbju0Bn/OIQAbFLAZIxngZHsKm2fFV5wq3wl9ba3NnnDeV3ggkE5JEyASQJ4pEiFye7GixeKHgH3BEzB+aiVdAbdB6Nevi55VsubaG5G2dwDIpUEDL+qQpPY1f+meECYLWrlxUgXrFxfLIuZB2Msm5bVudjEmY5ph05E0+m0zFvOsXDadtgu7EQXC/3YGwhpORmGwIE3Lw70m49xr73A1tzdKAqd1om5INs5Uqwk7oyNsYpXJ9bNFa8H+Hb9vUI5sDZabYCGIU7QfWRcljIiDjMV1etFjSohZlUBnILEDLECAT8xW+u+LGoIoUUUV1AUUUUAV4RXtFAcu8T+EWtG7fCrdBadtxtqqgzht07jgf+r3qtaDSHT6ret8paF5J2W91qbgJ2eWzTt+9O2YhTkxHTftD6Ub+lbaYZc8kY9vaZjmuPaZfKe5wzOietoEGJMbpgQT7cV8nK/ayNL9mWWf7SeseaEtO9v7yFWCEEeki5G4wykwdvbHNUm908O1tkBIXJYd2GSJ7/TjMVt/kxuM5uXFKhT6tu4kmAoE8fXsK263qO6yQhtgBtqopHGCePjvXKWScnaezLdmjqd29bA2goXU7dwK+luSD7mDxUTT3b1y4lkWgdvqAUZIiTI4Pv2xNeaUG6VN3UqhB2jcpYBR6uxnbzge9KL+qhw4fewaVO0GT2MEET3Htiu2PGumErNOv1Fy65dz+In49RnHxUi4iEH1bSueJJ4+nvFYWN73QVBI3jexgiSRJJ9+9bruifczgCCSoIzMjEfPb611bSpA9OgVrZcsdizkQTuiQJP54rFtE5tqMCR+I4jtHNMNTqLDWNtpbi3QBvH3VAUAEkHLOx54ApbfF1kFxmjbgQQrAggyI/LPx8VFyumwLLaeoDdEmJHbMVPvAIQG2kmZHYYjHxWzxC1m5qWewGFtwrQ3O7aN5PYS0n8zWjSaF3b9mA7GSoP3zALEheTgHiuzVsMkaDQlzuCkLOcT2Jx/HtTO6r2VKXra3EIgcSGMMsZ5A5HvUKyjI42uykySuMcxkfNTdLqLjE22zkKSMxxH3hgzBn2NeWbbf4CQ/fqD2bdl7jhrTjdtYDBA4iZj92KXXOo3bjM6rC8ICWXawggjsfxenjPwKhdL0qtdZNRcd7VswGAmHzjMwJDZHtT+3ZS2U3XVutBuWVb0Q2OZkQRXncYwddsbEXVke+tsPphvEbntqBcZvSHLGJYk9jMZiK36Tp1tU8tkhgMEgI5DEz6tssB8nEVnb6r5t43RNtSR6ZxPwWwRM9qx671AXrrEs6qqnaSwgN3iexPb6VtzyP49AW9X6Pat29tv1PJJctwJkAIO/aYqD1G95i2/MthLqz5j5m6sLtJ7BgARAgZGJmo9rqL795LE/H0j/AAo6mzud+Gn+iZiTifY9q9mPmtSZTF7o2gyQeBEg7e5rO5q5CBURQCTvIO9sAQzTwOwH76x6p0/ySsXbd1WVWDW2kZAJBHZgZB+Qaz6X025c8wooItJvcmICyBOTzmt1RDsX2eP5mmGmFx2t3FcMqFVZWKAMpkEgABmBByGHBxVz8FdBOnQy10QzAW2aUAmBtwJERk0fZolsdO0/lmZX1GADun1DgTBwD3AGTVprcMSdSfg2ugooor0FCiiigCiiigCvDXteGgKR4j8QhzctptNtCN5xIj4mY3QJj4rlvV9bacttf1MzB1AhVG3s8yzT+Hbx71dOqdN/+7ui5ZP8nQOzi0Cp2GTJbsJHAOc1QOhdDTUX7nl3PLMfsi8tuaQoAUerMmWyFBE18VJ5JuUuzLFtwOtsLuADnKrJIECSTAE/FR+j6QteueWshVaTEkCCfrEYNXPwN09Lt29prlpvN27FuMDcRGBYs0SPVgCOwA98yn6Dc0Zu3HtrcC3lVWIdGuMqsxj8XlwZaOdsTANdop00vJEik/zBegu6lEVtpa76FDFgBuJwq55PbNPbfgzzFC2ReN02FvNuQLb9RgBCJOTOWgAAmrP4e6V/OdjU3L9jddI8tSjKrL7bVdvQQu0DdAgSJk0s1Gj6hf8ALtHQlhbhN4Uq7hSwIN1sARIxia6pPj0a4Grqvhq1p0WzYc37j/ekiLRgGG2yskmJJ9qhaHwwbd7TebfW0L10kFTte3tBeSWEB5UAYIkjIpt/9GazT3Xh0s2LixdKOCLVv8U+Y0kDMsCME57Vh0vwyp6gbOmvBolle9tf0qM4XDST7dveucouMrXnx+Q0hH4w6UdNccgPcDKDvY4Mid0/iOecc1XBpIsm6GxyBg545JkHnEGu6ar7P7t07Ll6x5G1SQunAcXANpKndgFZ5nniuUfaR4Gu9NuJcDeZYuH0vt27W52sJIkjIPeDgRXWOGSWyNFXcPsLEz7Ht81lbVVKszHHYdv94zXtrWbgbZ4PBGMx3mtVogXLTXVm2HXcOZUMCwj5WRVSb09GS1aPw5ccO9lIBDbTjeCCAQQD6eVO4wBPxV98EdK0l4kOHYrbttet3IKi6FALTPfZ3nnsKieIvE+mXTrd0OoUXrmxvJJDMFW3tAuCSPwySxxM96oGj6qihLxuN/KSb1q5aVCxuq5UqScd2OJaSnAmse2/2a6L112zoXuefYARrwUGyS1tNybgWXhSYgQO5nOaoWouWPO/asxTIbE7TBKRPI/Tmmen6bqhqSNha6qkC25CDBVBtkzJhRAGZB4zUDrvS+oC+NNd05Fw+tURQR6/VAYek8RzyCOaxGEpS5EexvpbttYualf2RRltEkEElVztnH/akuqRCnlW0BC+pWP3yDyCQcnj+DSNdU9zaHukKP6UwJ5xTZ7v8m2BXVw4mYyIIxzkT+kVn2nDrv8AojF6aAgiH4BZgVIKwcyv6Z4zUnRdWdH3Wn2EjaSuBzgke0wfiAe1XzQeJdPb013zEsveRUe2bqBrZbduKqV9QaBAY/igkYg8v1TBofeWuPua5K7QCWPBnM84AAkD6d4fOPJlomau3mQAoYkgKSQvcjPb2+tOfDGvazcQpJQQXVWAkcgMpUhlnMEfQg0j0+vIKgGAIgED85PtVm0HQ5uWtQ1m7/JLpVPNQi2gdmCrMtJt7iOCs8SM0+TdEPojoursXE3acrsYs3pEAsTuYx7kmT9aY1VfAfh1dLaJFxrpYmGYbYWcALJj5M5Iq1V6sbbimzoFFFFdAFFFFAFFFFAFBoooCi/aQgsaPUXRM3BDEc5P6EAY965Z4Es3W1VlkDBdtyfvKhXYQ7bvxAZED8S/Fd4670ddUFt3DNn8af0+Cue0GpP83ILXkqNibdsJ6SB8HtXjeC5NolbOLdLtDTaxEt3nNtLykEgEsRhx6iqhckSfeTXTrHXE1dlx5LN6GL2yCQRmNtxZV1eMFSZqDpvC1+yEtWzauWhc3zeG8qN3qRAQYJU/e/up91PpLXVVEuNpxKkmzAfEQs/d2wI4NZwY5xTRUqJug0qogCoEwJA+gGT3MYn4qTFCiBXte1A1DTICTtEtzjmtWi6basz5VtU3EsdojJ5qVRTigFVz7RNAt7purRgDFl3WezIpZD9QwFWOlHi5CdDqgOTYuj/22qg+RwaK8BrfotP5ly3bBg3HRJ9tzBf8a8xksngfwLqeovNseXYBh7zD0j3Cj8bfAwO57HvnhTwDotCAbVoPdHN65DXCfg8KPhQKsHTtClm0lq2oVLahVUYAAFSa7xikWhZf6BpnvjUPYtteAgOygsPpPf55rDrXQLWpKs49aYVxyFLKzAfXaBPaT7mW1FWlVFOI+Kfs639R8uwrBHtb5NsKgIEQGUBSeBESCwmkWh8P2zdWxc07teAKk3hdG0EEIWQFYQPHrGByZGK+iopJ4g8MWtU9q4zXEe0QQ1ttpI3BirGJ2kj+/wB64vD8rTJR809e6ijKqjcHUBGBZSoVRCiVwfy9qUbE2KQx3liCu2FCwu0hpySSwiMbfmuy9W+yK/bvXr+i1CndlLd1VZjuYFlNxwQI7NG7Az3p3ofsb0IDNea9ddw0kvsAZiSWUJGROASR9aRxcVSJRwnT9Oa4GFtS5UEkKpLQMkwPwgcn4q//AGWeJmW21nVOH0SQFtlEaGYyMk7tsyYAOTOAKs/SfAOr6WzX9KbWrgEeS42u4PBDkhVcd/cbh3pzpfAdr+WG+NOiI7rdebjTuAJYKmQoNwgnJmCMcHPGSWuwkXrSFSoKiFORiOc8Gt1eCva9CVI0FFFFUBRRRQBRRRQBRRRQBRRRQBRRRQBRRRQBRRWL3AOSB9TQGVK/FGpW3o9S7/dWzcJ/9Brb1Pren06l79+1bUd3dR/ec1xD7U/tLXWIdLpN3kSPMuH0m5BkKByEnMnJjiOY3QOWIIAHxTDoDAarTE8C/ZP/ALq1Bo/UfI5rzp7Mn2fRXK/Cf2y6Z7Srrd1q8oAZwpa28fiG2SpPsRj3NWiz9pHS241tof8AVK//ANAV6E0zRbKKSabxfoLn3NZpm+l5P86Z2dfaf7lxG/6WU/3GqCRRRXk0B7RRRQBRRRQBRRRQBRRRQBRRRQBRRRQBRRRQBRRRQBRRRQBVL8Y+DNRrrm4dRvae0AALVpSB8lmDgsSffAEfU3SigORP9iZPPUrx+qE/33Kjt9gqHJ1rH62Qf/nXZaKnFEo40PsFQca1v7Bf9de/8B1/rzf2I/112SipxQo43/wHX+vN/Yj/AF0f8B1/rzf2I/112SinFCjjf/Adf6839iP9dH/Ahf6839iP9ddkopxQo40fsGT+vN/YD/XXn/AO3/XD/YL/AK67NRTihRyPTfYq1v8A5fU76f8AQhX+64KtXg/wfqdFdLP1G9qbZUg2rqkiexDF2II+OZq5UVaFBRRRVKFFFFAFFFFAFFFFAFFFF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35236" name="AutoShape 4" descr="data:image/jpeg;base64,/9j/4AAQSkZJRgABAQAAAQABAAD/2wCEAAkGBxQTEhUUExQVFhUWGRgZGRgWGBkYGBscHxgZGhggHxscHyggHholGx0cIzEiJSkrLi8uGh8zODMsNygtLiwBCgoKDg0OGhAQGywmICQsLDAsLCwtLywtLCw0LCwsLCwsLCwsLCwsLCwsLCwsLCwsLCwsLDUsLCwsLCwsLCwsLP/AABEIAM8A8wMBIgACEQEDEQH/xAAcAAACAgMBAQAAAAAAAAAAAAAABQQGAgMHAQj/xABEEAACAQMDAgUBBQMKBAUFAAABAhEAAyEEEjEFQQYTIlFhcQcyQoGRI6HwFBVSVJOxwdHS4RczcvFDYpKjwhYkNIKy/8QAGQEBAQEBAQEAAAAAAAAAAAAAAAECAwQF/8QAJhEAAgICAgEDBAMAAAAAAAAAAAECEQMhEjFBBBMiMlFhcRShsf/aAAwDAQACEQMRAD8A7jRRRQBRRRQBRRRQBRRRQBRRRQBRRUfW6jy0Z4nb2/PNRtJWwSKKqWv8YoLYIDLuaASJxmKneFOreda9TbmkzI2wMRjmPnNeePqscp8YsD+sS4ECeeKTdS6wy+YLa/8ALEsWxH5d5FVtfFe5XZmyRtWBn9QfS2fzis5PWY4OgX+vJqo9N8VllYkE7BkbCC2YweMY7e9a+peLgrq6qdiyMsACSvfOI4zU/m4quwXOvJqldN8bm5BKoq7gG5lZP7zFZv4q8p3EDbvJJLhoXHGQO/bjin83F2C50Us0/WbRtLca6gDKGH4cHIwc8VK0V5mB3RgmCOCO0flXpWSL6BJooorYCiiigCiiigCiiigCiiigCiiigPAa9oooAooooAooooApd1nrFvTqGuECTgfHePoK29SQlRAGGDZnEewXNUzxh1pX06rdQAsDiR6TJUMCeREntXl9Rn4Rdd+AWjpHiGzqGZbZJ2gSSIEkAwPciRS7xj1LbFkEDcjMTicEAAA9yTP0U1zvRX1UKyONgJJAkOMdiPvGRz/lW7X+JPMKi7O+2pJYlDPqxJXPcDtx7zXgl62U8bi1slmWq1bWzvuoDsO3cCDKkHIAbDflj86lPrHFsT+z2k7BOTJ4jmP4FJesau2ibDDPJOCcdwR3PPfuPpUE6ksQk3LjHuIgEkk8/kK8KiyWTep9Sfcim7DltserZH3TuYnJFK/522qUY7m3sSykBTkD24wf3Vs6jfVVZWVlgLyAxkx6j2GBEGkmvhdvcEAkwB9Y+K7QipIjZZrvW7TWgA0uRkgNnEECYx/lUg6m01kbiu7+juAxJOY7kfHJE1UdDetecAlonnuY7xIn0gEg+1WHTax1V1dUBIJZmAaT9RxjAGIrOTGoizdpNS191tIoCLkmcx89jk/vqwaxk/ZqTCouHlQVAPEkyQSeIPeqn03VIq3ZQDjCs0cjiMcE9+ay1FpLu2MkYZtzsEn7s5gkj2421njstlh0HUbQt7VL3S2AXMEETBEYABPEQYq9eDgtqyLYdnMTtIBbdPqO4DgyImuXaHT2dNhWDOdwVyYWCTB454kce1SNP1caaW33rgBEsBCrwAZB4Me8GDXXDleOdrZUzuAr2kXhrxJa1SDaYfPp7kDv9KajWKWCiSTJwMCOZ9q+5DJGSTTKSKKKK6AKKKKAKKKKAKKKKAKKKKAKKKKAKKKrx8Tp5jKSAqsqzzMgk8cQR+8Cuc8sYfUwWGvGNR9HrkuruRgQOT7Yn+6tPV9Ttski35oMAqMypwexxFVzXHlYKF1nqxL3mN27aYk7VWcoBmBuAnghgaRde6oLgGy0kEQq/emfWWKiQTnkmZ+lNOuAKDcO63MlRBG22MAFOQSe08Diq9aYMrXODB8vItjcIIMRBUZgCMwJFfAcpOVP7kYp1GsuBAtwFLcMoYAA+5G3EySB+tL9NdXCqqmCPUQQDnM4kSPbNP8Ap/Ud9zZs3sogvJwkSccAcijTNauXXYqiv6/SZZWJjJnAjbGBOTVtR00YMeq6FNouMVVyArbQwExjnOAO/uKWaPVOp8u2GckrtAgS24ASx4E+/Fb+t3CxKuRuA5USPfn2z+6k2nvrZk7Qx2xkfA9j+6tYo2tgc67pWusC6LlptsBrhkPhTuklSY9//wBW9jVfLMy5ZcQdpPyP8K90WutqhU2VBLEb9xmCpAWZgAzPGfet+v0hcKFtMAysRIkkcnaeTGa9Tik1SLV9B0OF/aElcRKhoB52nsTxVh1a6YBB+0uNc7bh+pA4gz+lVfqeod3tKLgY7LQAgrtKqE9QMywgS/x8VZtF5RdLfmhyrACLQ3GATLXBkLOTE4B4rlnhu7B51Ty/LHlKUVCN5XjMAbm75/jmpNrV27twi3abcqLBUwSohSQBgMZiR2NL79y0i37pKOXwBamFAb1GNsDdjPsT80w8O9Qtm014WwgBjnaJIyMCeI+vwBXBxajaFDJ9Pb8rabZY2iDsyGGOD/5TzNVbxAzMLjou1YT04YvJCsCd24ELJnaeDTDxH4je2sIVBOCwwwiMH22nscVSf50uAQXMHk4JOMQeYOP3V19Pil9X+hs6J4E8VNbQWlRQGLDzFQNcyZiT29pwJzXUPDGlFtDe8x7huffE7wpHME+qYABzEivnbpequKBHJxxBH1/LvV20/Ug9nZ59y3I8tyokMIJURuUATg9z88V15vHPatePwVM7dptXu5EAmFn8Xp3frz+lSqq3Qde5WxNraNkMpMsrQMAEAjGY+atAr6WHJzRo9ooorqAooooAooooAooooArC8fSY9jWdatVYDoyEkBgQSMHNR9aBzrxF4gdFIts5dOWJlRMSdw4zHp+tUj+dWZjcDmZMwcSSZ9MYH+1WjxXrr2mLafzvTCjAAYr2kxJwYqla64blq2ltBstvBgKLk3JiO7DHzG4e9fBcXNtO7RljrpPio6cF7bxuJU2TucSAJY5glpgfSrtc8X6d9MlzDMiwVk23DQuU9P8AH5VzDSBLFzzLZPmWySswfXHcnBAPt8/k21nUlBQIQf2asUKjDtlgYxgRnturXuuEaj0EzDqiXb1ttVcLXFnaGPAzImO+QAT+tKdRrycBmxAK+wBxP5nirPo9aCrkWx/JwFNwzCjiYJlS08YpV4de81y61hfPDhlYbvU1sEAjIJYgEcGYFc4rltkNdrV2lSLj+cQDtBBCoGYGCJ/pFj/GFF26fMLIpBxHae36U2saFhva5ZIj4GZfb+YEfXg8GonXNMEljO5wPTu+7gSZ9jzBomuVBkHXXrn37gJIAAmAQfnv7VusdMe4jteOz0fsxEgw2AeTBE59wKW9MVru9QoLA8kmIgxzTnVdV3L5T7ES2kQijauZkEgyS0nvOa7O46XZBZe1i2NqKCyq6mMEEAgvtkYJWeaYda1nn3vM6dZuW0YExbLNG0qTIWRbAxxgitOquWLoti2WDDaoMqqyW9RacgEdgfanVvR2bWlfydyhgEZoYrdOYAk4mf1atrMoxprZUVTS3za1K3bg3lDv9wSZI5xhvV+hpp1DUWxcW5sDG4HYlfUOcEjsQQcfIpVqtD5TBLl+2m5WcyCdpCkomO7RA+WH1pNaMvEgEgjcTC8d49zj866+3zSk2UeWeqs7i2lrcxOEtqSWxwAMnE1v1OqBvKllSn7TAZYj+l6e0GR8wPeoGo6eQEezudy0bkkQwEnbGTgc8RFe9U82yyuXl/ruImGO757GczPtU4Qql2BlY6cXLqlxSXJZiQewkxg8H471WNSnqJAIMHcrfeB7096E7qpvgv8AiEKpJbAnPETyBWjxDrLl11utJkD2Ej296YnKM3Eyb9BcHkwRJKmCDy3GR8fpVk6bqbI6d5dxRd1AYiyTuCorPLZgSZHHcmql0HTNcuKVVCWLEoWCQqglmZiYCgDJJj61M8661zy4lwTbC2iGElowVmRPfipKElfHyDqPgHqF52TTum1LaHcsO0qBK+qcZgQSZ47Vf16ui3FtP6HYEqD7ADvxPP6V88nrN7TbwGZLikq0blZezjnmcVbPD2o1LuL+otPc9VsDzA+9SDuRgoAJBCn1DmInsWLJPGuvJpPwdtFFJk8QWym6GSSQhuDaGaYAHc57RMTUvo+rF22GDbp5MED8vcfOa+issW6RonUUUV0AUUUUAUUUUAVheJ2naJMGBxJ7ZrKaX9a1wtWifeF4JAnAmMgfNZnJRi2wUjrK3Wuq+ou6ZWQMdo3bwhwwiIwTzOQPzpPq9Xai3p9KlllUF2uMhDST69pk/eWAewgRU650G7fRma4wuFuGSJUYYftACy7IgjEiI71RNXoxp9RegM1u2zAEDLLugZ4gjkivitypvqzLZG19s7gwCvHfcZPzA7D/ABqNpyUQ3dQGVC7BGADh2WCysAwKiCI+vxUXUbr7MyDYAYxOB25yTTjpemsah/KF5kgqUtk795YEXtoBAJUQQD6jx811xQ1T2ZIfmtdtEH7rbYInt2JMSf4+KkPo307j1iTtJZWBIBAJGDn6DvWXUOlhL6IWNvcAPUwaMwWhe0Z9+axtaAXrjKGby14baAzcQAsn1GfmOa5Xq10QkWuoeYwQMBtV2kjLe0xBk4E0hv6xyAzhivbd88Y/xq03AvlObSogMh4GWIjA/opAE+5nFJ+o6O0QgJ8wyvGAi7Q0YgZaZ+lTG4J9FNIuQiBS28AliD94bjg9sDj/AHofXDZca4Awlds4E8Y+R39vzrdrrdoKtu3JcrnZiCcxuP3v4zSLrFzOwOIAUbZnMRz7xiRjArrjipshddfbW8vThbss4WxN26Nqh2JO0FogbWHecMB9fetWb6KhLBlgTt7EMSZ7H6j2PaKQeH9XsaLquUZDtgxDLEAA4iAf4zRpnuX2Ia452mAiocyDMSCF95I96zljKUrdUjRl02w+o1iu7IQCCdy79xEAKVGYP8cU80fhxLFy6SiMbisBJlLYMlsH/fAr251CzpNhAeX2ru2higUwRnJMk8Zyaruv1oYNJKtwJY5n72eQTWbnOq0iWAsA3pt3XFpElmUjcpgltg+cn6c1F6xpP2m0Obo9OSuxvUoZiQZiCe9bNFrbreY6K1xbagubamVBkS0Z2k9z+dLb11jDW/8AxPTAmR8D4x++vVGMk9lssHTdBctNvssjrcAQllhVZoJHq9P51D6nqBffaoXeC0EyJbiPjP8AdWqzrNRcRLNsMWYgQMTAzIMcRmeKmtauWD+3t/0gRuZQ8EAERExArlTT5S78Dsk3/D9y2POsBQ2whvUGChhDbSwMGJyCDkxE1pu9NsaRLN24bnmNylswpIPKtAgwQOe01O0Gs07YS49sgq20Deu4kyAufiMj5qT1K9cts965eKXLIi3tQSwYFR6WlQTJGTP6CsRyTtRk9Aqmu0ZC+aCXtlgWLmYJaYeCCZ9x71c7nXr2p0V1vNtBLVq2q2l3qYW6inaEMfeiA84Jj3rnD6lnU7mJyYXtJIzHFNdPqgoFuYUndsIWDiASYkfka9Mk0tkWh9odVfu3raWLm0Bw1t7npAaPUYYkczBzOPeK+h+mvcNtTdUK8epVMgfn9K+fOkWLZNprxuKqkD0QSASeInI54ruXhHZ/J18qSkkKxcOXUYV8cFhmCAR3rXpJLk6Nod0UUV7yhRRRQBRRSDxjq/Lsj17CTx3P7/8AOueWfCDl9gR+rdRFy55QcIEPqBYS8QfcRFMOkX0d75BBIcA5nAUbf4+K491nWB85CjvEndJn1RmePoKW6Pqd226lbu0F8OWJMA/vAJ9/eK+Vj9TJz5NE5HZfF3VXsKrW3tqWkeuDPfH8RXIeqahrrkKHYs22QPQD7YJAxV4vdNu6u0oV7TAgkOGYLidxIYbgfmM+1e3ehpbVDev3HVVZvKyouOcKwj7oUT7mIzyKmXlkm5S0v3oM5d1HUMFHpg7VRnjJgETMDJHvn5pQBctuLlrcrRIZDtYEYJDCInINWrxFoyVhPSSX9O7cwUAbcwPVkyPmkVnROEWRI4Ej72YweIxz71cM9WY8m3S9TVipuZIMiWk/Jn3/AIFWl+snU/s7dq3bRVQFkQg243M0ERh2DGYkzBNV7w9pLTAuyo8QIJna5+7IPJxj2Ip90+y9tLnmelrgdlHvgzMZjv7cVznkULUUNiPqV639yzOwtu7iRAJMn8+1J+n6R7txlRhJK4zEboyR7DvT27or/mekKkiFLkBs4PaF71M6X1Dah3Kit/ysJm4EA+/ImMmBOTmrGfGLaHkga3pD22FtUtm5dLbEUy2z3JaYUDuT3rFPDPlhLgQG6jFmtYKgA+k857NHfHzU03wWfe7Jf3WmtGPwMpNwCfuggKZkcnBo/wDxrha287xubaZVYJxJySZ5gAY5zDnJLT32Uh9Q0mquXGcgXHVWZgmRgT6Z5Y8QPepN/UtpUYBbq3CASYAxjByRA4msbXX7hFwYV9sKwwF2nAxyP9u1IdTrGa3cV33YY7oj/vED9asYylSkiEU3nvNO5ngkhWOBJk89+/1rF9K14EojscHCzE49R7AwcnGPitd1PLRgDauIWUbisOpB3emeJHJz7VN8MdYuW75W1aF7zUdWtEkB12ktMEfdALTPY+9e6MVaoqS8hpdBfsu+ke1cW7qQiKqkeoM4IyDtdCRMzGOaYWOjJp3t3DdRmVwSgAaFAAaTu++Gkd1Igg9q1eIvEFm7f0t3TWnS3atgBLsAYZiQvlkEW5wII78ZpJq7rNgZn6wD3An8quReEGWDVa13vOFA27iYZV+6CSpx+KDmDUnxN0wCxbdbxuwWDFiSGHIiBgxEiaremuvcKoTg5Yzlvr/lTHrGv221S20y2QryDHYgcn/OvLwanFIIl9K6jZVVDWEkBiIUyYAImD6ln3Mc0t1OpCIWYvLqdoGUJnawOeyzH5VJ6XrbS23F6RCqFGJg8Ed8YmOwrLWu2pTZYTcEUCFQSQBO4gZ3fPtViqn0Qh9S6ELWl018XLbDUK0jeCUYMcEAbgNm3mcyPaluhuKA29QRzJ54iKz0ehZl3mfLmPqef8ak6Wwu4grIA/Dn9a9EpraKNWW4lm1d9SW7u7yipx6W2tK9gCZzmu3fZ11TdZVCrsWDN520BHK7Vbg7gQYjcMiIrjXR9Cl2bbHaCJDPG0nspHIn3iPf46N9mIFu7csNaAa0QrNySfVmN0CJAkDOK44ppT0F2dTooor6ZsKKKKAKX9b0Yu2mUsUwfUIkDk/kQINMK16iyHVlPDAqfoRBrM4qSaYOIeINGyIba3wlrcG2EAeoTBJ5OCMe9IAiWxvwQRBzk5yB7cDMYq1+Kek29O7JaN28BAJMGGIwJAHftVY8U9L/AJPctG8qruSYDZPE/eypUmPqDXyXha0ukc2WPomo0uoum7cW5bQWmJsi7ce4QpG71bVAT3DHIacVYbPiDRKjWA9xyVK7+wRSoUL7L7cnGTmqF4d6Ib4AXJBJg7SwUgqPvEAtJAwff84FrVFAUW2dwP8A4gz8/UYGRitTk4xaitFse9e60RG0KQPSQYO76yO/tSO/1Jr243ZJVQoCyiqJ3EADA5+maTdQv3ty75hziOPp++vNNeckqqG4zjZgSRJjiMNPc1zx4Wo9ku2NNFqdPZIWEO8FmO6WY52AEYEHHGJnmt2s6rcZpQXFCgbvTjB5H8D2pZ0Fkg22hQHwxEmcSBj2k/GKm6zVt5wVTAbkNMtn4xNJw+Vd/sDTqF70KzKSuGSeTmZzwCf1qF/OG77rQIiSDtB/Tmo2u1BK7rhg/dCyeAefjEipTr59hrreVp7SIltdqyXjcQdoO4ncoBcAxIxG41iGFNA1WysG4Ly7gfTgyx4aBPGTk+1Q9bcFx7aWwEaNpAk7mzkz3PEDGKiW7QdxZSYInIPySQIzin/Q9Pat3Lga5vdVEM6wU5Bxugk4GJPPzW3UNkIej6NeC7wN8MqlUBYwxAkdiAfp71J6j1DyLTWgHBmLkpCmZ5ng44mt1/rl02bkEI++WcDBEFT6QewjJxSDX3WuWwtwwZQbmBAyeY74PakU5tORogmXtMIDAZBgAr9D3rf0+yHtmw1+1b3XRNu4kCEQt5jXtpKLIjaMknj31LaaEWEddxIuLO/jbtyfuyJiJJPOYrZr7TpaaWQKzghDtF3AKicTEcgGMD2r2xkk6sIzsXkvi6b15hctIq2LYRnW4N0Fdw+6IMiYGa2db6ebagtv8wAhlIgIRh/oQcEdoqBoeoBWtFhi3MBFAY+osJMer1GfVnAEim10vlRcEbfxHacnIInJjP5fFZyOmqDEeiBVifLZhEQRGTEVNuWrZa0rSl6VRgAAo/8AOSJkyZ4/DW9NNfubrkEy0DOOwByfaPpTGx0lWRrV2FJKNvgO0sMgEH1HA7firMssU7YHWm6N0+7pn1N7Uot+3+zC7fSGTh9qkm6ConMAkiYzTDqnSns9Sv8AkJfe5ctL5IsLbWCyBWLgksbOfvY7j8M1zV7Qt3HFty6qSAwBUsIx6eef7qsngzxW2n1FzUu6s7IQN1vdnAUDaRsUgZIEf312clX4LZt1egeyDp9QoRj6SJUtzj0gyMyQTzNVS5p/JYnecGML+nx+VWbqfVLmrcX8vdAAYkgEkOYKAAQQCPTJ454FVzUdKdRNxltyHYJdOy4dvANsjcGYEbSRBnmuOKO3XRDevWZAUiCeWH3h9DXSPso64LJS0VVWvsSHMKHEwQCY3bSGiOCSK5AiA9/iumeFer2U0qq4t4tm0tprYzuuq91i0MdrwAR7jjit1DHsLs7+DXtVzwz1S28W1vI5j7i4CjsLYiSmYknt+VWOvXCamrRsKKKK2AooooCPrNGlxSlxQymJB7wZH765z486sGt/ycLZe15n7QptnYjB9oBmGJG0k+xI+OnVVfEnRlfctm2nmXCrmZILKYBYHEQTnnHBrz+o5qPwDOb/AGeaZLmuBFvywC7WyjOWXEhCciCJB3Yx81ZvFvhzV6x2I9BtofLCrG6DgbpgGD7/AKVs1OoGhe6TeC3PLDqtxnI3lj5hKIYZmkRIjiICmkul8bat9K7oSpt3HHmOpYPuIML+EbN2AZEDnsfJJQ6bf3ZNLRo8TeAdmiW8hS22nQm75lySfSG4AIW5uJGCBxgzVd6I2o0dq4lzavmEgQQWRoBklfvYb3xAqy6Lq7Lojd1VibbXJJbdN1ws72BMzJEcAxSDq+sVyBulTEAGQZ7hYkVyz5F9KiZYm1/VY0wtgMRb3G3lZ3krvdxBkFZGI+tYaW/c/wCeGB9JDm4ApWZBAB77YMxw3at/T9JbXUh9sqCPQd0c+oz3A5jjNTOraS3dY7XV29JR2YhVEZEKcj4io8kdL+zIr1uh3IvlXPNuMB6YHc9iO31ry9o2t2lVnggzsMzwDx9Z/WmXiW81plQhAdg9QABHvxx7R7Um0l9GfcxYjIyf3zz/ANqkXJxvwDXZ61suy27KlZU7Y3Hn+/j3ra95FteerAOAq7Hlt/MxiIH1/Sk+strvJ3SGkjmR7frQ+7ylJ7H0/T+P8K9Ptx0Ud29ONpMndctszAD7rGYBP1iq9qtRcaEck7e3tUjSdWuojW1Mo/KkT/v+XFRmtsYbiePyFahBxbspusHsHgqQROBj/epNnQrdb13VtyQN9wyM++3MfrULSaXeeQtNOtEpbt2Eulkydh2wCSOSOTJ/TvVbXKr2Q86To7Ya5cF+1+yPoDN5T3PlEZT+hINarGtKX3i3JfG3JIkySPk5/U051/ha5bsnaAzWyGZgM5Ana5jcoJiOZB9q3X/Dd0m3duAeY8jy7WYA4YsDifj/ADrnLLjeyi1epH1WtvlDf90g7h/gI5/OpXVr6ae3utX0a4So2m2SQFIYEHiexnkcUg6rqXLG25/5bMO8zOcn1c+5rXZsm5LMTjnuYET+k1faSakBxetOLxu37tpblw7x5dxLnqEEArbJgSYyRw3NL7un3XmUrtOWhTOIn8UR7xWfS9QttrhRH80ZtXEubSnIYEcMGUxiCO1LIO7PPzXbju0Bn/OIQAbFLAZIxngZHsKm2fFV5wq3wl9ba3NnnDeV3ggkE5JEyASQJ4pEiFye7GixeKHgH3BEzB+aiVdAbdB6Nevi55VsubaG5G2dwDIpUEDL+qQpPY1f+meECYLWrlxUgXrFxfLIuZB2Msm5bVudjEmY5ph05E0+m0zFvOsXDadtgu7EQXC/3YGwhpORmGwIE3Lw70m49xr73A1tzdKAqd1om5INs5Uqwk7oyNsYpXJ9bNFa8H+Hb9vUI5sDZabYCGIU7QfWRcljIiDjMV1etFjSohZlUBnILEDLECAT8xW+u+LGoIoUUUV1AUUUUAV4RXtFAcu8T+EWtG7fCrdBadtxtqqgzht07jgf+r3qtaDSHT6ret8paF5J2W91qbgJ2eWzTt+9O2YhTkxHTftD6Ub+lbaYZc8kY9vaZjmuPaZfKe5wzOietoEGJMbpgQT7cV8nK/ayNL9mWWf7SeseaEtO9v7yFWCEEeki5G4wykwdvbHNUm908O1tkBIXJYd2GSJ7/TjMVt/kxuM5uXFKhT6tu4kmAoE8fXsK263qO6yQhtgBtqopHGCePjvXKWScnaezLdmjqd29bA2goXU7dwK+luSD7mDxUTT3b1y4lkWgdvqAUZIiTI4Pv2xNeaUG6VN3UqhB2jcpYBR6uxnbzge9KL+qhw4fewaVO0GT2MEET3Htiu2PGumErNOv1Fy65dz+In49RnHxUi4iEH1bSueJJ4+nvFYWN73QVBI3jexgiSRJJ9+9bruifczgCCSoIzMjEfPb611bSpA9OgVrZcsdizkQTuiQJP54rFtE5tqMCR+I4jtHNMNTqLDWNtpbi3QBvH3VAUAEkHLOx54ApbfF1kFxmjbgQQrAggyI/LPx8VFyumwLLaeoDdEmJHbMVPvAIQG2kmZHYYjHxWzxC1m5qWewGFtwrQ3O7aN5PYS0n8zWjSaF3b9mA7GSoP3zALEheTgHiuzVsMkaDQlzuCkLOcT2Jx/HtTO6r2VKXra3EIgcSGMMsZ5A5HvUKyjI42uykySuMcxkfNTdLqLjE22zkKSMxxH3hgzBn2NeWbbf4CQ/fqD2bdl7jhrTjdtYDBA4iZj92KXXOo3bjM6rC8ICWXawggjsfxenjPwKhdL0qtdZNRcd7VswGAmHzjMwJDZHtT+3ZS2U3XVutBuWVb0Q2OZkQRXncYwddsbEXVke+tsPphvEbntqBcZvSHLGJYk9jMZiK36Tp1tU8tkhgMEgI5DEz6tssB8nEVnb6r5t43RNtSR6ZxPwWwRM9qx671AXrrEs6qqnaSwgN3iexPb6VtzyP49AW9X6Pat29tv1PJJctwJkAIO/aYqD1G95i2/MthLqz5j5m6sLtJ7BgARAgZGJmo9rqL795LE/H0j/AAo6mzud+Gn+iZiTifY9q9mPmtSZTF7o2gyQeBEg7e5rO5q5CBURQCTvIO9sAQzTwOwH76x6p0/ySsXbd1WVWDW2kZAJBHZgZB+Qaz6X025c8wooItJvcmICyBOTzmt1RDsX2eP5mmGmFx2t3FcMqFVZWKAMpkEgABmBByGHBxVz8FdBOnQy10QzAW2aUAmBtwJERk0fZolsdO0/lmZX1GADun1DgTBwD3AGTVprcMSdSfg2ugooor0FCiiigCiiigCvDXteGgKR4j8QhzctptNtCN5xIj4mY3QJj4rlvV9bacttf1MzB1AhVG3s8yzT+Hbx71dOqdN/+7ui5ZP8nQOzi0Cp2GTJbsJHAOc1QOhdDTUX7nl3PLMfsi8tuaQoAUerMmWyFBE18VJ5JuUuzLFtwOtsLuADnKrJIECSTAE/FR+j6QteueWshVaTEkCCfrEYNXPwN09Lt29prlpvN27FuMDcRGBYs0SPVgCOwA98yn6Dc0Zu3HtrcC3lVWIdGuMqsxj8XlwZaOdsTANdop00vJEik/zBegu6lEVtpa76FDFgBuJwq55PbNPbfgzzFC2ReN02FvNuQLb9RgBCJOTOWgAAmrP4e6V/OdjU3L9jddI8tSjKrL7bVdvQQu0DdAgSJk0s1Gj6hf8ALtHQlhbhN4Uq7hSwIN1sARIxia6pPj0a4Grqvhq1p0WzYc37j/ekiLRgGG2yskmJJ9qhaHwwbd7TebfW0L10kFTte3tBeSWEB5UAYIkjIpt/9GazT3Xh0s2LixdKOCLVv8U+Y0kDMsCME57Vh0vwyp6gbOmvBolle9tf0qM4XDST7dveucouMrXnx+Q0hH4w6UdNccgPcDKDvY4Mid0/iOecc1XBpIsm6GxyBg545JkHnEGu6ar7P7t07Ll6x5G1SQunAcXANpKndgFZ5nniuUfaR4Gu9NuJcDeZYuH0vt27W52sJIkjIPeDgRXWOGSWyNFXcPsLEz7Ht81lbVVKszHHYdv94zXtrWbgbZ4PBGMx3mtVogXLTXVm2HXcOZUMCwj5WRVSb09GS1aPw5ccO9lIBDbTjeCCAQQD6eVO4wBPxV98EdK0l4kOHYrbttet3IKi6FALTPfZ3nnsKieIvE+mXTrd0OoUXrmxvJJDMFW3tAuCSPwySxxM96oGj6qihLxuN/KSb1q5aVCxuq5UqScd2OJaSnAmse2/2a6L112zoXuefYARrwUGyS1tNybgWXhSYgQO5nOaoWouWPO/asxTIbE7TBKRPI/Tmmen6bqhqSNha6qkC25CDBVBtkzJhRAGZB4zUDrvS+oC+NNd05Fw+tURQR6/VAYek8RzyCOaxGEpS5EexvpbttYualf2RRltEkEElVztnH/akuqRCnlW0BC+pWP3yDyCQcnj+DSNdU9zaHukKP6UwJ5xTZ7v8m2BXVw4mYyIIxzkT+kVn2nDrv8AojF6aAgiH4BZgVIKwcyv6Z4zUnRdWdH3Wn2EjaSuBzgke0wfiAe1XzQeJdPb013zEsveRUe2bqBrZbduKqV9QaBAY/igkYg8v1TBofeWuPua5K7QCWPBnM84AAkD6d4fOPJlomau3mQAoYkgKSQvcjPb2+tOfDGvazcQpJQQXVWAkcgMpUhlnMEfQg0j0+vIKgGAIgED85PtVm0HQ5uWtQ1m7/JLpVPNQi2gdmCrMtJt7iOCs8SM0+TdEPojoursXE3acrsYs3pEAsTuYx7kmT9aY1VfAfh1dLaJFxrpYmGYbYWcALJj5M5Iq1V6sbbimzoFFFFdAFFFFAFFFFAFBoooCi/aQgsaPUXRM3BDEc5P6EAY965Z4Es3W1VlkDBdtyfvKhXYQ7bvxAZED8S/Fd4670ddUFt3DNn8af0+Cue0GpP83ILXkqNibdsJ6SB8HtXjeC5NolbOLdLtDTaxEt3nNtLykEgEsRhx6iqhckSfeTXTrHXE1dlx5LN6GL2yCQRmNtxZV1eMFSZqDpvC1+yEtWzauWhc3zeG8qN3qRAQYJU/e/up91PpLXVVEuNpxKkmzAfEQs/d2wI4NZwY5xTRUqJug0qogCoEwJA+gGT3MYn4qTFCiBXte1A1DTICTtEtzjmtWi6basz5VtU3EsdojJ5qVRTigFVz7RNAt7purRgDFl3WezIpZD9QwFWOlHi5CdDqgOTYuj/22qg+RwaK8BrfotP5ly3bBg3HRJ9tzBf8a8xksngfwLqeovNseXYBh7zD0j3Cj8bfAwO57HvnhTwDotCAbVoPdHN65DXCfg8KPhQKsHTtClm0lq2oVLahVUYAAFSa7xikWhZf6BpnvjUPYtteAgOygsPpPf55rDrXQLWpKs49aYVxyFLKzAfXaBPaT7mW1FWlVFOI+Kfs639R8uwrBHtb5NsKgIEQGUBSeBESCwmkWh8P2zdWxc07teAKk3hdG0EEIWQFYQPHrGByZGK+iopJ4g8MWtU9q4zXEe0QQ1ttpI3BirGJ2kj+/wB64vD8rTJR809e6ijKqjcHUBGBZSoVRCiVwfy9qUbE2KQx3liCu2FCwu0hpySSwiMbfmuy9W+yK/bvXr+i1CndlLd1VZjuYFlNxwQI7NG7Az3p3ofsb0IDNea9ddw0kvsAZiSWUJGROASR9aRxcVSJRwnT9Oa4GFtS5UEkKpLQMkwPwgcn4q//AGWeJmW21nVOH0SQFtlEaGYyMk7tsyYAOTOAKs/SfAOr6WzX9KbWrgEeS42u4PBDkhVcd/cbh3pzpfAdr+WG+NOiI7rdebjTuAJYKmQoNwgnJmCMcHPGSWuwkXrSFSoKiFORiOc8Gt1eCva9CVI0FFFFUBRRRQBRRRQBRRRQBRRRQBRRRQBRRRQBRRWL3AOSB9TQGVK/FGpW3o9S7/dWzcJ/9Brb1Pren06l79+1bUd3dR/ec1xD7U/tLXWIdLpN3kSPMuH0m5BkKByEnMnJjiOY3QOWIIAHxTDoDAarTE8C/ZP/ALq1Bo/UfI5rzp7Mn2fRXK/Cf2y6Z7Srrd1q8oAZwpa28fiG2SpPsRj3NWiz9pHS241tof8AVK//ANAV6E0zRbKKSabxfoLn3NZpm+l5P86Z2dfaf7lxG/6WU/3GqCRRRXk0B7RRRQBRRRQBRRRQBRRRQBRRRQBRRRQBRRRQBRRRQBRRRQBVL8Y+DNRrrm4dRvae0AALVpSB8lmDgsSffAEfU3SigORP9iZPPUrx+qE/33Kjt9gqHJ1rH62Qf/nXZaKnFEo40PsFQca1v7Bf9de/8B1/rzf2I/112SipxQo43/wHX+vN/Yj/AF0f8B1/rzf2I/112SinFCjjf/Adf6839iP9dH/Ahf6839iP9ddkopxQo40fsGT+vN/YD/XXn/AO3/XD/YL/AK67NRTihRyPTfYq1v8A5fU76f8AQhX+64KtXg/wfqdFdLP1G9qbZUg2rqkiexDF2II+OZq5UVaFBRRRVKFFFFAFFFFAFFFFAFFFFA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1307" name="Groupe 72"/>
          <p:cNvGrpSpPr/>
          <p:nvPr/>
        </p:nvGrpSpPr>
        <p:grpSpPr>
          <a:xfrm>
            <a:off x="1975404" y="1701443"/>
            <a:ext cx="4752520" cy="1224128"/>
            <a:chOff x="1547664" y="2276872"/>
            <a:chExt cx="4752520" cy="1224128"/>
          </a:xfrm>
        </p:grpSpPr>
        <p:sp>
          <p:nvSpPr>
            <p:cNvPr id="1308" name="Ellipse 1307"/>
            <p:cNvSpPr/>
            <p:nvPr/>
          </p:nvSpPr>
          <p:spPr>
            <a:xfrm>
              <a:off x="1547664" y="2492896"/>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9" name="Ellipse 1308"/>
            <p:cNvSpPr/>
            <p:nvPr/>
          </p:nvSpPr>
          <p:spPr>
            <a:xfrm>
              <a:off x="1700064" y="2645296"/>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0" name="Ellipse 1309"/>
            <p:cNvSpPr/>
            <p:nvPr/>
          </p:nvSpPr>
          <p:spPr>
            <a:xfrm>
              <a:off x="2339752" y="2780928"/>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1" name="Ellipse 1310"/>
            <p:cNvSpPr/>
            <p:nvPr/>
          </p:nvSpPr>
          <p:spPr>
            <a:xfrm>
              <a:off x="1763688" y="2276872"/>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2" name="Ellipse 1311"/>
            <p:cNvSpPr/>
            <p:nvPr/>
          </p:nvSpPr>
          <p:spPr>
            <a:xfrm>
              <a:off x="1979712" y="2636912"/>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3" name="Ellipse 1312"/>
            <p:cNvSpPr/>
            <p:nvPr/>
          </p:nvSpPr>
          <p:spPr>
            <a:xfrm>
              <a:off x="2051720" y="2852936"/>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4" name="Ellipse 1313"/>
            <p:cNvSpPr/>
            <p:nvPr/>
          </p:nvSpPr>
          <p:spPr>
            <a:xfrm>
              <a:off x="2339752" y="2348880"/>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5" name="Ellipse 1314"/>
            <p:cNvSpPr/>
            <p:nvPr/>
          </p:nvSpPr>
          <p:spPr>
            <a:xfrm>
              <a:off x="2195736" y="2564904"/>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6" name="Ellipse 1315"/>
            <p:cNvSpPr/>
            <p:nvPr/>
          </p:nvSpPr>
          <p:spPr>
            <a:xfrm>
              <a:off x="2627784" y="2564904"/>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7" name="Ellipse 1316"/>
            <p:cNvSpPr/>
            <p:nvPr/>
          </p:nvSpPr>
          <p:spPr>
            <a:xfrm>
              <a:off x="2483768" y="3068960"/>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8" name="Ellipse 1317"/>
            <p:cNvSpPr/>
            <p:nvPr/>
          </p:nvSpPr>
          <p:spPr>
            <a:xfrm>
              <a:off x="2627784" y="2780928"/>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9" name="Ellipse 1318"/>
            <p:cNvSpPr/>
            <p:nvPr/>
          </p:nvSpPr>
          <p:spPr>
            <a:xfrm>
              <a:off x="2699792" y="2276872"/>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0" name="Ellipse 1319"/>
            <p:cNvSpPr/>
            <p:nvPr/>
          </p:nvSpPr>
          <p:spPr>
            <a:xfrm>
              <a:off x="2915816" y="2420888"/>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1" name="Ellipse 1320"/>
            <p:cNvSpPr/>
            <p:nvPr/>
          </p:nvSpPr>
          <p:spPr>
            <a:xfrm>
              <a:off x="2843808" y="2996952"/>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2" name="Ellipse 1321"/>
            <p:cNvSpPr/>
            <p:nvPr/>
          </p:nvSpPr>
          <p:spPr>
            <a:xfrm>
              <a:off x="2987824" y="2708920"/>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3" name="Ellipse 1322"/>
            <p:cNvSpPr/>
            <p:nvPr/>
          </p:nvSpPr>
          <p:spPr>
            <a:xfrm>
              <a:off x="3275856" y="2420888"/>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4" name="Ellipse 1323"/>
            <p:cNvSpPr/>
            <p:nvPr/>
          </p:nvSpPr>
          <p:spPr>
            <a:xfrm>
              <a:off x="3203848" y="2924944"/>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5" name="Ellipse 1324"/>
            <p:cNvSpPr/>
            <p:nvPr/>
          </p:nvSpPr>
          <p:spPr>
            <a:xfrm>
              <a:off x="3203848" y="3212976"/>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6" name="Ellipse 1325"/>
            <p:cNvSpPr/>
            <p:nvPr/>
          </p:nvSpPr>
          <p:spPr>
            <a:xfrm>
              <a:off x="3419872" y="2708920"/>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7" name="Ellipse 1326"/>
            <p:cNvSpPr/>
            <p:nvPr/>
          </p:nvSpPr>
          <p:spPr>
            <a:xfrm>
              <a:off x="3491880" y="3068960"/>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8" name="Ellipse 1327"/>
            <p:cNvSpPr/>
            <p:nvPr/>
          </p:nvSpPr>
          <p:spPr>
            <a:xfrm>
              <a:off x="3707904" y="2564904"/>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9" name="Ellipse 1328"/>
            <p:cNvSpPr/>
            <p:nvPr/>
          </p:nvSpPr>
          <p:spPr>
            <a:xfrm>
              <a:off x="3779912" y="2852936"/>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0" name="Ellipse 1329"/>
            <p:cNvSpPr/>
            <p:nvPr/>
          </p:nvSpPr>
          <p:spPr>
            <a:xfrm>
              <a:off x="1979712" y="2348880"/>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1" name="Ellipse 1330"/>
            <p:cNvSpPr/>
            <p:nvPr/>
          </p:nvSpPr>
          <p:spPr>
            <a:xfrm>
              <a:off x="3995936" y="2348880"/>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2" name="Ellipse 1331"/>
            <p:cNvSpPr/>
            <p:nvPr/>
          </p:nvSpPr>
          <p:spPr>
            <a:xfrm>
              <a:off x="3923928" y="3212976"/>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3" name="Ellipse 1332"/>
            <p:cNvSpPr/>
            <p:nvPr/>
          </p:nvSpPr>
          <p:spPr>
            <a:xfrm>
              <a:off x="4139952" y="2924944"/>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4" name="Ellipse 1333"/>
            <p:cNvSpPr/>
            <p:nvPr/>
          </p:nvSpPr>
          <p:spPr>
            <a:xfrm>
              <a:off x="4139952" y="2564904"/>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5" name="Ellipse 1334"/>
            <p:cNvSpPr/>
            <p:nvPr/>
          </p:nvSpPr>
          <p:spPr>
            <a:xfrm>
              <a:off x="4499992" y="2708920"/>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6" name="Ellipse 1335"/>
            <p:cNvSpPr/>
            <p:nvPr/>
          </p:nvSpPr>
          <p:spPr>
            <a:xfrm>
              <a:off x="4427984" y="3140968"/>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7" name="Ellipse 1336"/>
            <p:cNvSpPr/>
            <p:nvPr/>
          </p:nvSpPr>
          <p:spPr>
            <a:xfrm>
              <a:off x="4283968" y="3429000"/>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8" name="Ellipse 1337"/>
            <p:cNvSpPr/>
            <p:nvPr/>
          </p:nvSpPr>
          <p:spPr>
            <a:xfrm>
              <a:off x="4427984" y="2348880"/>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9" name="Ellipse 1338"/>
            <p:cNvSpPr/>
            <p:nvPr/>
          </p:nvSpPr>
          <p:spPr>
            <a:xfrm>
              <a:off x="4860032" y="2276872"/>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0" name="Ellipse 1339"/>
            <p:cNvSpPr/>
            <p:nvPr/>
          </p:nvSpPr>
          <p:spPr>
            <a:xfrm>
              <a:off x="4860032" y="2564904"/>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1" name="Ellipse 1340"/>
            <p:cNvSpPr/>
            <p:nvPr/>
          </p:nvSpPr>
          <p:spPr>
            <a:xfrm>
              <a:off x="4788024" y="2996952"/>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2" name="Ellipse 1341"/>
            <p:cNvSpPr/>
            <p:nvPr/>
          </p:nvSpPr>
          <p:spPr>
            <a:xfrm>
              <a:off x="4716016" y="3284984"/>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3" name="Ellipse 1342"/>
            <p:cNvSpPr/>
            <p:nvPr/>
          </p:nvSpPr>
          <p:spPr>
            <a:xfrm>
              <a:off x="5076056" y="2852936"/>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4" name="Ellipse 1343"/>
            <p:cNvSpPr/>
            <p:nvPr/>
          </p:nvSpPr>
          <p:spPr>
            <a:xfrm>
              <a:off x="5076056" y="3284984"/>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5" name="Ellipse 1344"/>
            <p:cNvSpPr/>
            <p:nvPr/>
          </p:nvSpPr>
          <p:spPr>
            <a:xfrm>
              <a:off x="5436096" y="3068960"/>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6" name="Ellipse 1345"/>
            <p:cNvSpPr/>
            <p:nvPr/>
          </p:nvSpPr>
          <p:spPr>
            <a:xfrm>
              <a:off x="5292080" y="2564904"/>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7" name="Ellipse 1346"/>
            <p:cNvSpPr/>
            <p:nvPr/>
          </p:nvSpPr>
          <p:spPr>
            <a:xfrm>
              <a:off x="5652120" y="2708920"/>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8" name="Ellipse 1347"/>
            <p:cNvSpPr/>
            <p:nvPr/>
          </p:nvSpPr>
          <p:spPr>
            <a:xfrm>
              <a:off x="5580112" y="2348880"/>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9" name="Ellipse 1348"/>
            <p:cNvSpPr/>
            <p:nvPr/>
          </p:nvSpPr>
          <p:spPr>
            <a:xfrm>
              <a:off x="5868144" y="2996952"/>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0" name="Ellipse 1349"/>
            <p:cNvSpPr/>
            <p:nvPr/>
          </p:nvSpPr>
          <p:spPr>
            <a:xfrm>
              <a:off x="6012160" y="2492896"/>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1" name="Ellipse 1350"/>
            <p:cNvSpPr/>
            <p:nvPr/>
          </p:nvSpPr>
          <p:spPr>
            <a:xfrm>
              <a:off x="6228184" y="2852936"/>
              <a:ext cx="72000" cy="7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52" name="Groupe 293"/>
          <p:cNvGrpSpPr/>
          <p:nvPr/>
        </p:nvGrpSpPr>
        <p:grpSpPr>
          <a:xfrm>
            <a:off x="2132120" y="1701443"/>
            <a:ext cx="4600120" cy="864088"/>
            <a:chOff x="979984" y="5013176"/>
            <a:chExt cx="4600120" cy="864088"/>
          </a:xfrm>
        </p:grpSpPr>
        <p:sp>
          <p:nvSpPr>
            <p:cNvPr id="1353" name="Ellipse 1352"/>
            <p:cNvSpPr/>
            <p:nvPr/>
          </p:nvSpPr>
          <p:spPr>
            <a:xfrm>
              <a:off x="979984" y="5381600"/>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4" name="Ellipse 1353"/>
            <p:cNvSpPr/>
            <p:nvPr/>
          </p:nvSpPr>
          <p:spPr>
            <a:xfrm>
              <a:off x="1619672" y="551723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5" name="Ellipse 1354"/>
            <p:cNvSpPr/>
            <p:nvPr/>
          </p:nvSpPr>
          <p:spPr>
            <a:xfrm>
              <a:off x="1763688" y="5805264"/>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6" name="Ellipse 1355"/>
            <p:cNvSpPr/>
            <p:nvPr/>
          </p:nvSpPr>
          <p:spPr>
            <a:xfrm>
              <a:off x="1907704" y="551723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7" name="Ellipse 1356"/>
            <p:cNvSpPr/>
            <p:nvPr/>
          </p:nvSpPr>
          <p:spPr>
            <a:xfrm>
              <a:off x="1979712" y="5013176"/>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8" name="Ellipse 1357"/>
            <p:cNvSpPr/>
            <p:nvPr/>
          </p:nvSpPr>
          <p:spPr>
            <a:xfrm>
              <a:off x="2483768" y="566124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9" name="Ellipse 1358"/>
            <p:cNvSpPr/>
            <p:nvPr/>
          </p:nvSpPr>
          <p:spPr>
            <a:xfrm>
              <a:off x="2771800" y="5805264"/>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0" name="Ellipse 1359"/>
            <p:cNvSpPr/>
            <p:nvPr/>
          </p:nvSpPr>
          <p:spPr>
            <a:xfrm>
              <a:off x="3419872" y="566124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1" name="Ellipse 1360"/>
            <p:cNvSpPr/>
            <p:nvPr/>
          </p:nvSpPr>
          <p:spPr>
            <a:xfrm>
              <a:off x="3707904" y="5085184"/>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2" name="Ellipse 1361"/>
            <p:cNvSpPr/>
            <p:nvPr/>
          </p:nvSpPr>
          <p:spPr>
            <a:xfrm>
              <a:off x="4572000" y="530120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3" name="Ellipse 1362"/>
            <p:cNvSpPr/>
            <p:nvPr/>
          </p:nvSpPr>
          <p:spPr>
            <a:xfrm>
              <a:off x="4932040" y="5445224"/>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4" name="Ellipse 1363"/>
            <p:cNvSpPr/>
            <p:nvPr/>
          </p:nvSpPr>
          <p:spPr>
            <a:xfrm>
              <a:off x="4860032" y="5085184"/>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5" name="Ellipse 1364"/>
            <p:cNvSpPr/>
            <p:nvPr/>
          </p:nvSpPr>
          <p:spPr>
            <a:xfrm>
              <a:off x="5148064" y="5733256"/>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6" name="Ellipse 1365"/>
            <p:cNvSpPr/>
            <p:nvPr/>
          </p:nvSpPr>
          <p:spPr>
            <a:xfrm>
              <a:off x="5292080" y="5229200"/>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7" name="Ellipse 1366"/>
            <p:cNvSpPr/>
            <p:nvPr/>
          </p:nvSpPr>
          <p:spPr>
            <a:xfrm>
              <a:off x="5508104" y="5589240"/>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68" name="Groupe 276"/>
          <p:cNvGrpSpPr/>
          <p:nvPr/>
        </p:nvGrpSpPr>
        <p:grpSpPr>
          <a:xfrm>
            <a:off x="1975404" y="1701443"/>
            <a:ext cx="4752520" cy="1224128"/>
            <a:chOff x="1763688" y="4077080"/>
            <a:chExt cx="4752520" cy="1224128"/>
          </a:xfrm>
        </p:grpSpPr>
        <p:sp>
          <p:nvSpPr>
            <p:cNvPr id="1369" name="Ellipse 1368"/>
            <p:cNvSpPr/>
            <p:nvPr/>
          </p:nvSpPr>
          <p:spPr>
            <a:xfrm>
              <a:off x="1763688" y="4293104"/>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0" name="Ellipse 1369"/>
            <p:cNvSpPr/>
            <p:nvPr/>
          </p:nvSpPr>
          <p:spPr>
            <a:xfrm>
              <a:off x="2267744" y="4653144"/>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1" name="Ellipse 1370"/>
            <p:cNvSpPr/>
            <p:nvPr/>
          </p:nvSpPr>
          <p:spPr>
            <a:xfrm>
              <a:off x="2843808" y="4365112"/>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2" name="Ellipse 1371"/>
            <p:cNvSpPr/>
            <p:nvPr/>
          </p:nvSpPr>
          <p:spPr>
            <a:xfrm>
              <a:off x="3491880" y="4221096"/>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3" name="Ellipse 1372"/>
            <p:cNvSpPr/>
            <p:nvPr/>
          </p:nvSpPr>
          <p:spPr>
            <a:xfrm>
              <a:off x="3419872" y="5013184"/>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4" name="Ellipse 1373"/>
            <p:cNvSpPr/>
            <p:nvPr/>
          </p:nvSpPr>
          <p:spPr>
            <a:xfrm>
              <a:off x="3995936" y="4653144"/>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5" name="Ellipse 1374"/>
            <p:cNvSpPr/>
            <p:nvPr/>
          </p:nvSpPr>
          <p:spPr>
            <a:xfrm>
              <a:off x="2195736" y="4149088"/>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6" name="Ellipse 1375"/>
            <p:cNvSpPr/>
            <p:nvPr/>
          </p:nvSpPr>
          <p:spPr>
            <a:xfrm>
              <a:off x="4211960" y="4149088"/>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7" name="Ellipse 1376"/>
            <p:cNvSpPr/>
            <p:nvPr/>
          </p:nvSpPr>
          <p:spPr>
            <a:xfrm>
              <a:off x="4499992" y="5229208"/>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8" name="Ellipse 1377"/>
            <p:cNvSpPr/>
            <p:nvPr/>
          </p:nvSpPr>
          <p:spPr>
            <a:xfrm>
              <a:off x="5076056" y="4077080"/>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9" name="Ellipse 1378"/>
            <p:cNvSpPr/>
            <p:nvPr/>
          </p:nvSpPr>
          <p:spPr>
            <a:xfrm>
              <a:off x="4932040" y="5085192"/>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0" name="Ellipse 1379"/>
            <p:cNvSpPr/>
            <p:nvPr/>
          </p:nvSpPr>
          <p:spPr>
            <a:xfrm>
              <a:off x="5292080" y="4653144"/>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1" name="Ellipse 1380"/>
            <p:cNvSpPr/>
            <p:nvPr/>
          </p:nvSpPr>
          <p:spPr>
            <a:xfrm>
              <a:off x="5652120" y="4869168"/>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2" name="Ellipse 1381"/>
            <p:cNvSpPr/>
            <p:nvPr/>
          </p:nvSpPr>
          <p:spPr>
            <a:xfrm>
              <a:off x="5796136" y="4149088"/>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3" name="Ellipse 1382"/>
            <p:cNvSpPr/>
            <p:nvPr/>
          </p:nvSpPr>
          <p:spPr>
            <a:xfrm>
              <a:off x="6444208" y="4653144"/>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84" name="Groupe 354"/>
          <p:cNvGrpSpPr>
            <a:grpSpLocks noChangeAspect="1"/>
          </p:cNvGrpSpPr>
          <p:nvPr/>
        </p:nvGrpSpPr>
        <p:grpSpPr>
          <a:xfrm>
            <a:off x="4860032" y="3540522"/>
            <a:ext cx="1669144" cy="465169"/>
            <a:chOff x="899592" y="5157192"/>
            <a:chExt cx="4392480" cy="1224128"/>
          </a:xfrm>
        </p:grpSpPr>
        <p:sp>
          <p:nvSpPr>
            <p:cNvPr id="1385" name="Ellipse 1384"/>
            <p:cNvSpPr/>
            <p:nvPr/>
          </p:nvSpPr>
          <p:spPr>
            <a:xfrm>
              <a:off x="899592" y="5373216"/>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6" name="Ellipse 1385"/>
            <p:cNvSpPr/>
            <p:nvPr/>
          </p:nvSpPr>
          <p:spPr>
            <a:xfrm>
              <a:off x="1051992" y="5525616"/>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7" name="Ellipse 1386"/>
            <p:cNvSpPr/>
            <p:nvPr/>
          </p:nvSpPr>
          <p:spPr>
            <a:xfrm>
              <a:off x="1691680" y="5661248"/>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8" name="Ellipse 1387"/>
            <p:cNvSpPr/>
            <p:nvPr/>
          </p:nvSpPr>
          <p:spPr>
            <a:xfrm>
              <a:off x="1115616" y="5157192"/>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9" name="Ellipse 1388"/>
            <p:cNvSpPr/>
            <p:nvPr/>
          </p:nvSpPr>
          <p:spPr>
            <a:xfrm>
              <a:off x="1403648" y="5733256"/>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0" name="Ellipse 1389"/>
            <p:cNvSpPr/>
            <p:nvPr/>
          </p:nvSpPr>
          <p:spPr>
            <a:xfrm>
              <a:off x="2627784" y="5301208"/>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1" name="Ellipse 1390"/>
            <p:cNvSpPr/>
            <p:nvPr/>
          </p:nvSpPr>
          <p:spPr>
            <a:xfrm>
              <a:off x="2555776" y="6093296"/>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2" name="Ellipse 1391"/>
            <p:cNvSpPr/>
            <p:nvPr/>
          </p:nvSpPr>
          <p:spPr>
            <a:xfrm>
              <a:off x="3131840" y="5733256"/>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3" name="Ellipse 1392"/>
            <p:cNvSpPr/>
            <p:nvPr/>
          </p:nvSpPr>
          <p:spPr>
            <a:xfrm>
              <a:off x="3491880" y="5805264"/>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4" name="Ellipse 1393"/>
            <p:cNvSpPr/>
            <p:nvPr/>
          </p:nvSpPr>
          <p:spPr>
            <a:xfrm>
              <a:off x="3779912" y="6021288"/>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5" name="Ellipse 1394"/>
            <p:cNvSpPr/>
            <p:nvPr/>
          </p:nvSpPr>
          <p:spPr>
            <a:xfrm>
              <a:off x="3635896" y="6309320"/>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6" name="Ellipse 1395"/>
            <p:cNvSpPr/>
            <p:nvPr/>
          </p:nvSpPr>
          <p:spPr>
            <a:xfrm>
              <a:off x="4139952" y="5877272"/>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7" name="Ellipse 1396"/>
            <p:cNvSpPr/>
            <p:nvPr/>
          </p:nvSpPr>
          <p:spPr>
            <a:xfrm>
              <a:off x="4932040" y="5229200"/>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8" name="Ellipse 1397"/>
            <p:cNvSpPr/>
            <p:nvPr/>
          </p:nvSpPr>
          <p:spPr>
            <a:xfrm>
              <a:off x="5220072" y="5877272"/>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99" name="Groupe 370"/>
          <p:cNvGrpSpPr>
            <a:grpSpLocks noChangeAspect="1"/>
          </p:cNvGrpSpPr>
          <p:nvPr/>
        </p:nvGrpSpPr>
        <p:grpSpPr>
          <a:xfrm>
            <a:off x="6948264" y="3540522"/>
            <a:ext cx="1853483" cy="449327"/>
            <a:chOff x="1979712" y="5229200"/>
            <a:chExt cx="4752520" cy="1152120"/>
          </a:xfrm>
        </p:grpSpPr>
        <p:sp>
          <p:nvSpPr>
            <p:cNvPr id="1400" name="Ellipse 1399"/>
            <p:cNvSpPr/>
            <p:nvPr/>
          </p:nvSpPr>
          <p:spPr>
            <a:xfrm>
              <a:off x="1979712" y="5373216"/>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1" name="Ellipse 1400"/>
            <p:cNvSpPr/>
            <p:nvPr/>
          </p:nvSpPr>
          <p:spPr>
            <a:xfrm>
              <a:off x="2483768" y="5733256"/>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2" name="Ellipse 1401"/>
            <p:cNvSpPr/>
            <p:nvPr/>
          </p:nvSpPr>
          <p:spPr>
            <a:xfrm>
              <a:off x="3059832" y="5661248"/>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3" name="Ellipse 1402"/>
            <p:cNvSpPr/>
            <p:nvPr/>
          </p:nvSpPr>
          <p:spPr>
            <a:xfrm>
              <a:off x="3707904" y="5301208"/>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4" name="Ellipse 1403"/>
            <p:cNvSpPr/>
            <p:nvPr/>
          </p:nvSpPr>
          <p:spPr>
            <a:xfrm>
              <a:off x="3923928" y="5949280"/>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5" name="Ellipse 1404"/>
            <p:cNvSpPr/>
            <p:nvPr/>
          </p:nvSpPr>
          <p:spPr>
            <a:xfrm>
              <a:off x="4139952" y="5445224"/>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6" name="Ellipse 1405"/>
            <p:cNvSpPr/>
            <p:nvPr/>
          </p:nvSpPr>
          <p:spPr>
            <a:xfrm>
              <a:off x="4211960" y="5733256"/>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7" name="Ellipse 1406"/>
            <p:cNvSpPr/>
            <p:nvPr/>
          </p:nvSpPr>
          <p:spPr>
            <a:xfrm>
              <a:off x="4427984" y="5229200"/>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8" name="Ellipse 1407"/>
            <p:cNvSpPr/>
            <p:nvPr/>
          </p:nvSpPr>
          <p:spPr>
            <a:xfrm>
              <a:off x="4355976" y="6093296"/>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9" name="Ellipse 1408"/>
            <p:cNvSpPr/>
            <p:nvPr/>
          </p:nvSpPr>
          <p:spPr>
            <a:xfrm>
              <a:off x="4572000" y="5805264"/>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0" name="Ellipse 1409"/>
            <p:cNvSpPr/>
            <p:nvPr/>
          </p:nvSpPr>
          <p:spPr>
            <a:xfrm>
              <a:off x="4572000" y="5445224"/>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1" name="Ellipse 1410"/>
            <p:cNvSpPr/>
            <p:nvPr/>
          </p:nvSpPr>
          <p:spPr>
            <a:xfrm>
              <a:off x="4716016" y="6309320"/>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2" name="Ellipse 1411"/>
            <p:cNvSpPr/>
            <p:nvPr/>
          </p:nvSpPr>
          <p:spPr>
            <a:xfrm>
              <a:off x="5292080" y="5445224"/>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3" name="Ellipse 1412"/>
            <p:cNvSpPr/>
            <p:nvPr/>
          </p:nvSpPr>
          <p:spPr>
            <a:xfrm>
              <a:off x="6444208" y="5373216"/>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4" name="Ellipse 1413"/>
            <p:cNvSpPr/>
            <p:nvPr/>
          </p:nvSpPr>
          <p:spPr>
            <a:xfrm>
              <a:off x="6660232" y="5733256"/>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15" name="Groupe 277"/>
          <p:cNvGrpSpPr>
            <a:grpSpLocks noChangeAspect="1"/>
          </p:cNvGrpSpPr>
          <p:nvPr/>
        </p:nvGrpSpPr>
        <p:grpSpPr>
          <a:xfrm>
            <a:off x="323535" y="3480756"/>
            <a:ext cx="1758436" cy="452927"/>
            <a:chOff x="1763688" y="4077080"/>
            <a:chExt cx="4752520" cy="1224128"/>
          </a:xfrm>
        </p:grpSpPr>
        <p:sp>
          <p:nvSpPr>
            <p:cNvPr id="1416" name="Ellipse 1415"/>
            <p:cNvSpPr/>
            <p:nvPr/>
          </p:nvSpPr>
          <p:spPr>
            <a:xfrm>
              <a:off x="1763688" y="4293104"/>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7" name="Ellipse 1416"/>
            <p:cNvSpPr/>
            <p:nvPr/>
          </p:nvSpPr>
          <p:spPr>
            <a:xfrm>
              <a:off x="2267744" y="4653144"/>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8" name="Ellipse 1417"/>
            <p:cNvSpPr/>
            <p:nvPr/>
          </p:nvSpPr>
          <p:spPr>
            <a:xfrm>
              <a:off x="2843808" y="4365112"/>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9" name="Ellipse 1418"/>
            <p:cNvSpPr/>
            <p:nvPr/>
          </p:nvSpPr>
          <p:spPr>
            <a:xfrm>
              <a:off x="3491880" y="4221096"/>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0" name="Ellipse 1419"/>
            <p:cNvSpPr/>
            <p:nvPr/>
          </p:nvSpPr>
          <p:spPr>
            <a:xfrm>
              <a:off x="3419872" y="5013184"/>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1" name="Ellipse 1420"/>
            <p:cNvSpPr/>
            <p:nvPr/>
          </p:nvSpPr>
          <p:spPr>
            <a:xfrm>
              <a:off x="3995936" y="4653144"/>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2" name="Ellipse 1421"/>
            <p:cNvSpPr/>
            <p:nvPr/>
          </p:nvSpPr>
          <p:spPr>
            <a:xfrm>
              <a:off x="2195736" y="4149088"/>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3" name="Ellipse 1422"/>
            <p:cNvSpPr/>
            <p:nvPr/>
          </p:nvSpPr>
          <p:spPr>
            <a:xfrm>
              <a:off x="4211960" y="4149088"/>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4" name="Ellipse 1423"/>
            <p:cNvSpPr/>
            <p:nvPr/>
          </p:nvSpPr>
          <p:spPr>
            <a:xfrm>
              <a:off x="4499992" y="5229208"/>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5" name="Ellipse 1424"/>
            <p:cNvSpPr/>
            <p:nvPr/>
          </p:nvSpPr>
          <p:spPr>
            <a:xfrm>
              <a:off x="5076056" y="4077080"/>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6" name="Ellipse 1425"/>
            <p:cNvSpPr/>
            <p:nvPr/>
          </p:nvSpPr>
          <p:spPr>
            <a:xfrm>
              <a:off x="4932040" y="5085192"/>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7" name="Ellipse 1426"/>
            <p:cNvSpPr/>
            <p:nvPr/>
          </p:nvSpPr>
          <p:spPr>
            <a:xfrm>
              <a:off x="5292080" y="4653144"/>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8" name="Ellipse 1427"/>
            <p:cNvSpPr/>
            <p:nvPr/>
          </p:nvSpPr>
          <p:spPr>
            <a:xfrm>
              <a:off x="5652120" y="4869168"/>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9" name="Ellipse 1428"/>
            <p:cNvSpPr/>
            <p:nvPr/>
          </p:nvSpPr>
          <p:spPr>
            <a:xfrm>
              <a:off x="5796136" y="4149088"/>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0" name="Ellipse 1429"/>
            <p:cNvSpPr/>
            <p:nvPr/>
          </p:nvSpPr>
          <p:spPr>
            <a:xfrm>
              <a:off x="6444208" y="4653144"/>
              <a:ext cx="72000" cy="72000"/>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31" name="Groupe 294"/>
          <p:cNvGrpSpPr>
            <a:grpSpLocks noChangeAspect="1"/>
          </p:cNvGrpSpPr>
          <p:nvPr/>
        </p:nvGrpSpPr>
        <p:grpSpPr>
          <a:xfrm>
            <a:off x="2571041" y="3549066"/>
            <a:ext cx="1856943" cy="348810"/>
            <a:chOff x="979984" y="5013176"/>
            <a:chExt cx="4600120" cy="864088"/>
          </a:xfrm>
        </p:grpSpPr>
        <p:sp>
          <p:nvSpPr>
            <p:cNvPr id="1432" name="Ellipse 1431"/>
            <p:cNvSpPr/>
            <p:nvPr/>
          </p:nvSpPr>
          <p:spPr>
            <a:xfrm>
              <a:off x="979984" y="5381600"/>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3" name="Ellipse 1432"/>
            <p:cNvSpPr/>
            <p:nvPr/>
          </p:nvSpPr>
          <p:spPr>
            <a:xfrm>
              <a:off x="1619672" y="551723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4" name="Ellipse 1433"/>
            <p:cNvSpPr/>
            <p:nvPr/>
          </p:nvSpPr>
          <p:spPr>
            <a:xfrm>
              <a:off x="1763688" y="5805264"/>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5" name="Ellipse 1434"/>
            <p:cNvSpPr/>
            <p:nvPr/>
          </p:nvSpPr>
          <p:spPr>
            <a:xfrm>
              <a:off x="1907704" y="551723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6" name="Ellipse 1435"/>
            <p:cNvSpPr/>
            <p:nvPr/>
          </p:nvSpPr>
          <p:spPr>
            <a:xfrm>
              <a:off x="1979712" y="5013176"/>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7" name="Ellipse 1436"/>
            <p:cNvSpPr/>
            <p:nvPr/>
          </p:nvSpPr>
          <p:spPr>
            <a:xfrm>
              <a:off x="2483768" y="566124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8" name="Ellipse 1437"/>
            <p:cNvSpPr/>
            <p:nvPr/>
          </p:nvSpPr>
          <p:spPr>
            <a:xfrm>
              <a:off x="2771800" y="5805264"/>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9" name="Ellipse 1438"/>
            <p:cNvSpPr/>
            <p:nvPr/>
          </p:nvSpPr>
          <p:spPr>
            <a:xfrm>
              <a:off x="3419872" y="566124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0" name="Ellipse 1439"/>
            <p:cNvSpPr/>
            <p:nvPr/>
          </p:nvSpPr>
          <p:spPr>
            <a:xfrm>
              <a:off x="3707904" y="5085184"/>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1" name="Ellipse 1440"/>
            <p:cNvSpPr/>
            <p:nvPr/>
          </p:nvSpPr>
          <p:spPr>
            <a:xfrm>
              <a:off x="4572000" y="530120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2" name="Ellipse 1441"/>
            <p:cNvSpPr/>
            <p:nvPr/>
          </p:nvSpPr>
          <p:spPr>
            <a:xfrm>
              <a:off x="4932040" y="5445224"/>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3" name="Ellipse 1442"/>
            <p:cNvSpPr/>
            <p:nvPr/>
          </p:nvSpPr>
          <p:spPr>
            <a:xfrm>
              <a:off x="4860032" y="5085184"/>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4" name="Ellipse 1443"/>
            <p:cNvSpPr/>
            <p:nvPr/>
          </p:nvSpPr>
          <p:spPr>
            <a:xfrm>
              <a:off x="5148064" y="5733256"/>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5" name="Ellipse 1444"/>
            <p:cNvSpPr/>
            <p:nvPr/>
          </p:nvSpPr>
          <p:spPr>
            <a:xfrm>
              <a:off x="5292080" y="5229200"/>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6" name="Ellipse 1445"/>
            <p:cNvSpPr/>
            <p:nvPr/>
          </p:nvSpPr>
          <p:spPr>
            <a:xfrm>
              <a:off x="5508104" y="5589240"/>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47" name="Groupe 355"/>
          <p:cNvGrpSpPr/>
          <p:nvPr/>
        </p:nvGrpSpPr>
        <p:grpSpPr>
          <a:xfrm>
            <a:off x="1983400" y="1700808"/>
            <a:ext cx="4392480" cy="1224128"/>
            <a:chOff x="899592" y="5157192"/>
            <a:chExt cx="4392480" cy="1224128"/>
          </a:xfrm>
        </p:grpSpPr>
        <p:sp>
          <p:nvSpPr>
            <p:cNvPr id="1448" name="Ellipse 1447"/>
            <p:cNvSpPr/>
            <p:nvPr/>
          </p:nvSpPr>
          <p:spPr>
            <a:xfrm>
              <a:off x="899592" y="5373216"/>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9" name="Ellipse 1448"/>
            <p:cNvSpPr/>
            <p:nvPr/>
          </p:nvSpPr>
          <p:spPr>
            <a:xfrm>
              <a:off x="1051992" y="5525616"/>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0" name="Ellipse 1449"/>
            <p:cNvSpPr/>
            <p:nvPr/>
          </p:nvSpPr>
          <p:spPr>
            <a:xfrm>
              <a:off x="1691680" y="5661248"/>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1" name="Ellipse 1450"/>
            <p:cNvSpPr/>
            <p:nvPr/>
          </p:nvSpPr>
          <p:spPr>
            <a:xfrm>
              <a:off x="1115616" y="5157192"/>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2" name="Ellipse 1451"/>
            <p:cNvSpPr/>
            <p:nvPr/>
          </p:nvSpPr>
          <p:spPr>
            <a:xfrm>
              <a:off x="1403648" y="5733256"/>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3" name="Ellipse 1452"/>
            <p:cNvSpPr/>
            <p:nvPr/>
          </p:nvSpPr>
          <p:spPr>
            <a:xfrm>
              <a:off x="2627784" y="5301208"/>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4" name="Ellipse 1453"/>
            <p:cNvSpPr/>
            <p:nvPr/>
          </p:nvSpPr>
          <p:spPr>
            <a:xfrm>
              <a:off x="2555776" y="6093296"/>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5" name="Ellipse 1454"/>
            <p:cNvSpPr/>
            <p:nvPr/>
          </p:nvSpPr>
          <p:spPr>
            <a:xfrm>
              <a:off x="3131840" y="5733256"/>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6" name="Ellipse 1455"/>
            <p:cNvSpPr/>
            <p:nvPr/>
          </p:nvSpPr>
          <p:spPr>
            <a:xfrm>
              <a:off x="3491880" y="5805264"/>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7" name="Ellipse 1456"/>
            <p:cNvSpPr/>
            <p:nvPr/>
          </p:nvSpPr>
          <p:spPr>
            <a:xfrm>
              <a:off x="3779912" y="6021288"/>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8" name="Ellipse 1457"/>
            <p:cNvSpPr/>
            <p:nvPr/>
          </p:nvSpPr>
          <p:spPr>
            <a:xfrm>
              <a:off x="3635896" y="6309320"/>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9" name="Ellipse 1458"/>
            <p:cNvSpPr/>
            <p:nvPr/>
          </p:nvSpPr>
          <p:spPr>
            <a:xfrm>
              <a:off x="4139952" y="5877272"/>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0" name="Ellipse 1459"/>
            <p:cNvSpPr/>
            <p:nvPr/>
          </p:nvSpPr>
          <p:spPr>
            <a:xfrm>
              <a:off x="4932040" y="5229200"/>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1" name="Ellipse 1460"/>
            <p:cNvSpPr/>
            <p:nvPr/>
          </p:nvSpPr>
          <p:spPr>
            <a:xfrm>
              <a:off x="5220072" y="5877272"/>
              <a:ext cx="72000" cy="7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62" name="Groupe 371"/>
          <p:cNvGrpSpPr/>
          <p:nvPr/>
        </p:nvGrpSpPr>
        <p:grpSpPr>
          <a:xfrm>
            <a:off x="1975404" y="1773451"/>
            <a:ext cx="4752520" cy="1152120"/>
            <a:chOff x="1979712" y="5229200"/>
            <a:chExt cx="4752520" cy="1152120"/>
          </a:xfrm>
        </p:grpSpPr>
        <p:sp>
          <p:nvSpPr>
            <p:cNvPr id="1463" name="Ellipse 1462"/>
            <p:cNvSpPr/>
            <p:nvPr/>
          </p:nvSpPr>
          <p:spPr>
            <a:xfrm>
              <a:off x="1979712" y="5373216"/>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4" name="Ellipse 1463"/>
            <p:cNvSpPr/>
            <p:nvPr/>
          </p:nvSpPr>
          <p:spPr>
            <a:xfrm>
              <a:off x="2483768" y="5733256"/>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5" name="Ellipse 1464"/>
            <p:cNvSpPr/>
            <p:nvPr/>
          </p:nvSpPr>
          <p:spPr>
            <a:xfrm>
              <a:off x="3059832" y="5661248"/>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6" name="Ellipse 1465"/>
            <p:cNvSpPr/>
            <p:nvPr/>
          </p:nvSpPr>
          <p:spPr>
            <a:xfrm>
              <a:off x="3707904" y="5301208"/>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7" name="Ellipse 1466"/>
            <p:cNvSpPr/>
            <p:nvPr/>
          </p:nvSpPr>
          <p:spPr>
            <a:xfrm>
              <a:off x="3923928" y="5949280"/>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8" name="Ellipse 1467"/>
            <p:cNvSpPr/>
            <p:nvPr/>
          </p:nvSpPr>
          <p:spPr>
            <a:xfrm>
              <a:off x="4139952" y="5445224"/>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9" name="Ellipse 1468"/>
            <p:cNvSpPr/>
            <p:nvPr/>
          </p:nvSpPr>
          <p:spPr>
            <a:xfrm>
              <a:off x="4211960" y="5733256"/>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0" name="Ellipse 1469"/>
            <p:cNvSpPr/>
            <p:nvPr/>
          </p:nvSpPr>
          <p:spPr>
            <a:xfrm>
              <a:off x="4427984" y="5229200"/>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1" name="Ellipse 1470"/>
            <p:cNvSpPr/>
            <p:nvPr/>
          </p:nvSpPr>
          <p:spPr>
            <a:xfrm>
              <a:off x="4355976" y="6093296"/>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2" name="Ellipse 1471"/>
            <p:cNvSpPr/>
            <p:nvPr/>
          </p:nvSpPr>
          <p:spPr>
            <a:xfrm>
              <a:off x="4572000" y="5805264"/>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3" name="Ellipse 1472"/>
            <p:cNvSpPr/>
            <p:nvPr/>
          </p:nvSpPr>
          <p:spPr>
            <a:xfrm>
              <a:off x="4572000" y="5445224"/>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4" name="Ellipse 1473"/>
            <p:cNvSpPr/>
            <p:nvPr/>
          </p:nvSpPr>
          <p:spPr>
            <a:xfrm>
              <a:off x="4716016" y="6309320"/>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5" name="Ellipse 1474"/>
            <p:cNvSpPr/>
            <p:nvPr/>
          </p:nvSpPr>
          <p:spPr>
            <a:xfrm>
              <a:off x="5292080" y="5445224"/>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6" name="Ellipse 1475"/>
            <p:cNvSpPr/>
            <p:nvPr/>
          </p:nvSpPr>
          <p:spPr>
            <a:xfrm>
              <a:off x="6444208" y="5373216"/>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7" name="Ellipse 1476"/>
            <p:cNvSpPr/>
            <p:nvPr/>
          </p:nvSpPr>
          <p:spPr>
            <a:xfrm>
              <a:off x="6660232" y="5733256"/>
              <a:ext cx="72000" cy="72000"/>
            </a:xfrm>
            <a:prstGeom prst="ellipse">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478" name="Connecteur droit avec flèche 1477"/>
          <p:cNvCxnSpPr/>
          <p:nvPr/>
        </p:nvCxnSpPr>
        <p:spPr>
          <a:xfrm flipH="1">
            <a:off x="1259632" y="2709547"/>
            <a:ext cx="100811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79" name="Connecteur droit avec flèche 1478"/>
          <p:cNvCxnSpPr/>
          <p:nvPr/>
        </p:nvCxnSpPr>
        <p:spPr>
          <a:xfrm flipH="1">
            <a:off x="3131840" y="2853563"/>
            <a:ext cx="7200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80" name="Connecteur droit avec flèche 1479"/>
          <p:cNvCxnSpPr/>
          <p:nvPr/>
        </p:nvCxnSpPr>
        <p:spPr>
          <a:xfrm>
            <a:off x="4932040" y="2997579"/>
            <a:ext cx="43204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81" name="Connecteur droit avec flèche 1480"/>
          <p:cNvCxnSpPr/>
          <p:nvPr/>
        </p:nvCxnSpPr>
        <p:spPr>
          <a:xfrm>
            <a:off x="6012160" y="2853563"/>
            <a:ext cx="129614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82" name="ZoneTexte 1481"/>
          <p:cNvSpPr txBox="1"/>
          <p:nvPr/>
        </p:nvSpPr>
        <p:spPr>
          <a:xfrm>
            <a:off x="7236296" y="2781555"/>
            <a:ext cx="814647" cy="276999"/>
          </a:xfrm>
          <a:prstGeom prst="rect">
            <a:avLst/>
          </a:prstGeom>
          <a:noFill/>
        </p:spPr>
        <p:txBody>
          <a:bodyPr wrap="none" rtlCol="0">
            <a:spAutoFit/>
          </a:bodyPr>
          <a:lstStyle/>
          <a:p>
            <a:r>
              <a:rPr lang="fr-FR" sz="1200" b="1" i="1" dirty="0" err="1">
                <a:solidFill>
                  <a:srgbClr val="FF0000"/>
                </a:solidFill>
              </a:rPr>
              <a:t>Bagging</a:t>
            </a:r>
            <a:endParaRPr lang="fr-FR" sz="1200" b="1" i="1" dirty="0">
              <a:solidFill>
                <a:srgbClr val="FF0000"/>
              </a:solidFill>
            </a:endParaRPr>
          </a:p>
        </p:txBody>
      </p:sp>
      <p:cxnSp>
        <p:nvCxnSpPr>
          <p:cNvPr id="1483" name="Connecteur droit avec flèche 1482"/>
          <p:cNvCxnSpPr/>
          <p:nvPr/>
        </p:nvCxnSpPr>
        <p:spPr>
          <a:xfrm>
            <a:off x="1259632" y="4077699"/>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484" name="Tableau 1483"/>
          <p:cNvGraphicFramePr>
            <a:graphicFrameLocks noGrp="1"/>
          </p:cNvGraphicFramePr>
          <p:nvPr>
            <p:extLst>
              <p:ext uri="{D42A27DB-BD31-4B8C-83A1-F6EECF244321}">
                <p14:modId xmlns:p14="http://schemas.microsoft.com/office/powerpoint/2010/main" val="2233783264"/>
              </p:ext>
            </p:extLst>
          </p:nvPr>
        </p:nvGraphicFramePr>
        <p:xfrm>
          <a:off x="179512" y="4335881"/>
          <a:ext cx="2088225" cy="154816"/>
        </p:xfrm>
        <a:graphic>
          <a:graphicData uri="http://schemas.openxmlformats.org/drawingml/2006/table">
            <a:tbl>
              <a:tblPr firstRow="1" bandRow="1">
                <a:tableStyleId>{5940675A-B579-460E-94D1-54222C63F5DA}</a:tableStyleId>
              </a:tblPr>
              <a:tblGrid>
                <a:gridCol w="83529">
                  <a:extLst>
                    <a:ext uri="{9D8B030D-6E8A-4147-A177-3AD203B41FA5}">
                      <a16:colId xmlns:a16="http://schemas.microsoft.com/office/drawing/2014/main" val="20000"/>
                    </a:ext>
                  </a:extLst>
                </a:gridCol>
                <a:gridCol w="83529">
                  <a:extLst>
                    <a:ext uri="{9D8B030D-6E8A-4147-A177-3AD203B41FA5}">
                      <a16:colId xmlns:a16="http://schemas.microsoft.com/office/drawing/2014/main" val="20001"/>
                    </a:ext>
                  </a:extLst>
                </a:gridCol>
                <a:gridCol w="83529">
                  <a:extLst>
                    <a:ext uri="{9D8B030D-6E8A-4147-A177-3AD203B41FA5}">
                      <a16:colId xmlns:a16="http://schemas.microsoft.com/office/drawing/2014/main" val="20002"/>
                    </a:ext>
                  </a:extLst>
                </a:gridCol>
                <a:gridCol w="83529">
                  <a:extLst>
                    <a:ext uri="{9D8B030D-6E8A-4147-A177-3AD203B41FA5}">
                      <a16:colId xmlns:a16="http://schemas.microsoft.com/office/drawing/2014/main" val="20003"/>
                    </a:ext>
                  </a:extLst>
                </a:gridCol>
                <a:gridCol w="83529">
                  <a:extLst>
                    <a:ext uri="{9D8B030D-6E8A-4147-A177-3AD203B41FA5}">
                      <a16:colId xmlns:a16="http://schemas.microsoft.com/office/drawing/2014/main" val="20004"/>
                    </a:ext>
                  </a:extLst>
                </a:gridCol>
                <a:gridCol w="83529">
                  <a:extLst>
                    <a:ext uri="{9D8B030D-6E8A-4147-A177-3AD203B41FA5}">
                      <a16:colId xmlns:a16="http://schemas.microsoft.com/office/drawing/2014/main" val="20005"/>
                    </a:ext>
                  </a:extLst>
                </a:gridCol>
                <a:gridCol w="83529">
                  <a:extLst>
                    <a:ext uri="{9D8B030D-6E8A-4147-A177-3AD203B41FA5}">
                      <a16:colId xmlns:a16="http://schemas.microsoft.com/office/drawing/2014/main" val="20006"/>
                    </a:ext>
                  </a:extLst>
                </a:gridCol>
                <a:gridCol w="83529">
                  <a:extLst>
                    <a:ext uri="{9D8B030D-6E8A-4147-A177-3AD203B41FA5}">
                      <a16:colId xmlns:a16="http://schemas.microsoft.com/office/drawing/2014/main" val="20007"/>
                    </a:ext>
                  </a:extLst>
                </a:gridCol>
                <a:gridCol w="83529">
                  <a:extLst>
                    <a:ext uri="{9D8B030D-6E8A-4147-A177-3AD203B41FA5}">
                      <a16:colId xmlns:a16="http://schemas.microsoft.com/office/drawing/2014/main" val="20008"/>
                    </a:ext>
                  </a:extLst>
                </a:gridCol>
                <a:gridCol w="83529">
                  <a:extLst>
                    <a:ext uri="{9D8B030D-6E8A-4147-A177-3AD203B41FA5}">
                      <a16:colId xmlns:a16="http://schemas.microsoft.com/office/drawing/2014/main" val="20009"/>
                    </a:ext>
                  </a:extLst>
                </a:gridCol>
                <a:gridCol w="83529">
                  <a:extLst>
                    <a:ext uri="{9D8B030D-6E8A-4147-A177-3AD203B41FA5}">
                      <a16:colId xmlns:a16="http://schemas.microsoft.com/office/drawing/2014/main" val="20010"/>
                    </a:ext>
                  </a:extLst>
                </a:gridCol>
                <a:gridCol w="83529">
                  <a:extLst>
                    <a:ext uri="{9D8B030D-6E8A-4147-A177-3AD203B41FA5}">
                      <a16:colId xmlns:a16="http://schemas.microsoft.com/office/drawing/2014/main" val="20011"/>
                    </a:ext>
                  </a:extLst>
                </a:gridCol>
                <a:gridCol w="83529">
                  <a:extLst>
                    <a:ext uri="{9D8B030D-6E8A-4147-A177-3AD203B41FA5}">
                      <a16:colId xmlns:a16="http://schemas.microsoft.com/office/drawing/2014/main" val="20012"/>
                    </a:ext>
                  </a:extLst>
                </a:gridCol>
                <a:gridCol w="83529">
                  <a:extLst>
                    <a:ext uri="{9D8B030D-6E8A-4147-A177-3AD203B41FA5}">
                      <a16:colId xmlns:a16="http://schemas.microsoft.com/office/drawing/2014/main" val="20013"/>
                    </a:ext>
                  </a:extLst>
                </a:gridCol>
                <a:gridCol w="83529">
                  <a:extLst>
                    <a:ext uri="{9D8B030D-6E8A-4147-A177-3AD203B41FA5}">
                      <a16:colId xmlns:a16="http://schemas.microsoft.com/office/drawing/2014/main" val="20014"/>
                    </a:ext>
                  </a:extLst>
                </a:gridCol>
                <a:gridCol w="83529">
                  <a:extLst>
                    <a:ext uri="{9D8B030D-6E8A-4147-A177-3AD203B41FA5}">
                      <a16:colId xmlns:a16="http://schemas.microsoft.com/office/drawing/2014/main" val="20015"/>
                    </a:ext>
                  </a:extLst>
                </a:gridCol>
                <a:gridCol w="83529">
                  <a:extLst>
                    <a:ext uri="{9D8B030D-6E8A-4147-A177-3AD203B41FA5}">
                      <a16:colId xmlns:a16="http://schemas.microsoft.com/office/drawing/2014/main" val="20016"/>
                    </a:ext>
                  </a:extLst>
                </a:gridCol>
                <a:gridCol w="83529">
                  <a:extLst>
                    <a:ext uri="{9D8B030D-6E8A-4147-A177-3AD203B41FA5}">
                      <a16:colId xmlns:a16="http://schemas.microsoft.com/office/drawing/2014/main" val="20017"/>
                    </a:ext>
                  </a:extLst>
                </a:gridCol>
                <a:gridCol w="83529">
                  <a:extLst>
                    <a:ext uri="{9D8B030D-6E8A-4147-A177-3AD203B41FA5}">
                      <a16:colId xmlns:a16="http://schemas.microsoft.com/office/drawing/2014/main" val="20018"/>
                    </a:ext>
                  </a:extLst>
                </a:gridCol>
                <a:gridCol w="83529">
                  <a:extLst>
                    <a:ext uri="{9D8B030D-6E8A-4147-A177-3AD203B41FA5}">
                      <a16:colId xmlns:a16="http://schemas.microsoft.com/office/drawing/2014/main" val="20019"/>
                    </a:ext>
                  </a:extLst>
                </a:gridCol>
                <a:gridCol w="83529">
                  <a:extLst>
                    <a:ext uri="{9D8B030D-6E8A-4147-A177-3AD203B41FA5}">
                      <a16:colId xmlns:a16="http://schemas.microsoft.com/office/drawing/2014/main" val="20020"/>
                    </a:ext>
                  </a:extLst>
                </a:gridCol>
                <a:gridCol w="83529">
                  <a:extLst>
                    <a:ext uri="{9D8B030D-6E8A-4147-A177-3AD203B41FA5}">
                      <a16:colId xmlns:a16="http://schemas.microsoft.com/office/drawing/2014/main" val="20021"/>
                    </a:ext>
                  </a:extLst>
                </a:gridCol>
                <a:gridCol w="83529">
                  <a:extLst>
                    <a:ext uri="{9D8B030D-6E8A-4147-A177-3AD203B41FA5}">
                      <a16:colId xmlns:a16="http://schemas.microsoft.com/office/drawing/2014/main" val="20022"/>
                    </a:ext>
                  </a:extLst>
                </a:gridCol>
                <a:gridCol w="83529">
                  <a:extLst>
                    <a:ext uri="{9D8B030D-6E8A-4147-A177-3AD203B41FA5}">
                      <a16:colId xmlns:a16="http://schemas.microsoft.com/office/drawing/2014/main" val="20023"/>
                    </a:ext>
                  </a:extLst>
                </a:gridCol>
                <a:gridCol w="83529">
                  <a:extLst>
                    <a:ext uri="{9D8B030D-6E8A-4147-A177-3AD203B41FA5}">
                      <a16:colId xmlns:a16="http://schemas.microsoft.com/office/drawing/2014/main" val="20024"/>
                    </a:ext>
                  </a:extLst>
                </a:gridCol>
              </a:tblGrid>
              <a:tr h="154816">
                <a:tc>
                  <a:txBody>
                    <a:bodyPr/>
                    <a:lstStyle/>
                    <a:p>
                      <a:endParaRPr lang="fr-FR" sz="200" dirty="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dirty="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dirty="0"/>
                    </a:p>
                  </a:txBody>
                  <a:tcPr marL="0" marR="0" marT="0" marB="0"/>
                </a:tc>
                <a:extLst>
                  <a:ext uri="{0D108BD9-81ED-4DB2-BD59-A6C34878D82A}">
                    <a16:rowId xmlns:a16="http://schemas.microsoft.com/office/drawing/2014/main" val="10000"/>
                  </a:ext>
                </a:extLst>
              </a:tr>
            </a:tbl>
          </a:graphicData>
        </a:graphic>
      </p:graphicFrame>
      <p:graphicFrame>
        <p:nvGraphicFramePr>
          <p:cNvPr id="1485" name="Tableau 1484"/>
          <p:cNvGraphicFramePr>
            <a:graphicFrameLocks noGrp="1"/>
          </p:cNvGraphicFramePr>
          <p:nvPr>
            <p:extLst>
              <p:ext uri="{D42A27DB-BD31-4B8C-83A1-F6EECF244321}">
                <p14:modId xmlns:p14="http://schemas.microsoft.com/office/powerpoint/2010/main" val="1925054097"/>
              </p:ext>
            </p:extLst>
          </p:nvPr>
        </p:nvGraphicFramePr>
        <p:xfrm>
          <a:off x="32316" y="5094319"/>
          <a:ext cx="1080125" cy="154816"/>
        </p:xfrm>
        <a:graphic>
          <a:graphicData uri="http://schemas.openxmlformats.org/drawingml/2006/table">
            <a:tbl>
              <a:tblPr firstRow="1" bandRow="1">
                <a:tableStyleId>{5940675A-B579-460E-94D1-54222C63F5DA}</a:tableStyleId>
              </a:tblPr>
              <a:tblGrid>
                <a:gridCol w="43205">
                  <a:extLst>
                    <a:ext uri="{9D8B030D-6E8A-4147-A177-3AD203B41FA5}">
                      <a16:colId xmlns:a16="http://schemas.microsoft.com/office/drawing/2014/main" val="20000"/>
                    </a:ext>
                  </a:extLst>
                </a:gridCol>
                <a:gridCol w="43205">
                  <a:extLst>
                    <a:ext uri="{9D8B030D-6E8A-4147-A177-3AD203B41FA5}">
                      <a16:colId xmlns:a16="http://schemas.microsoft.com/office/drawing/2014/main" val="20001"/>
                    </a:ext>
                  </a:extLst>
                </a:gridCol>
                <a:gridCol w="43205">
                  <a:extLst>
                    <a:ext uri="{9D8B030D-6E8A-4147-A177-3AD203B41FA5}">
                      <a16:colId xmlns:a16="http://schemas.microsoft.com/office/drawing/2014/main" val="20002"/>
                    </a:ext>
                  </a:extLst>
                </a:gridCol>
                <a:gridCol w="43205">
                  <a:extLst>
                    <a:ext uri="{9D8B030D-6E8A-4147-A177-3AD203B41FA5}">
                      <a16:colId xmlns:a16="http://schemas.microsoft.com/office/drawing/2014/main" val="20003"/>
                    </a:ext>
                  </a:extLst>
                </a:gridCol>
                <a:gridCol w="43205">
                  <a:extLst>
                    <a:ext uri="{9D8B030D-6E8A-4147-A177-3AD203B41FA5}">
                      <a16:colId xmlns:a16="http://schemas.microsoft.com/office/drawing/2014/main" val="20004"/>
                    </a:ext>
                  </a:extLst>
                </a:gridCol>
                <a:gridCol w="43205">
                  <a:extLst>
                    <a:ext uri="{9D8B030D-6E8A-4147-A177-3AD203B41FA5}">
                      <a16:colId xmlns:a16="http://schemas.microsoft.com/office/drawing/2014/main" val="20005"/>
                    </a:ext>
                  </a:extLst>
                </a:gridCol>
                <a:gridCol w="43205">
                  <a:extLst>
                    <a:ext uri="{9D8B030D-6E8A-4147-A177-3AD203B41FA5}">
                      <a16:colId xmlns:a16="http://schemas.microsoft.com/office/drawing/2014/main" val="20006"/>
                    </a:ext>
                  </a:extLst>
                </a:gridCol>
                <a:gridCol w="43205">
                  <a:extLst>
                    <a:ext uri="{9D8B030D-6E8A-4147-A177-3AD203B41FA5}">
                      <a16:colId xmlns:a16="http://schemas.microsoft.com/office/drawing/2014/main" val="20007"/>
                    </a:ext>
                  </a:extLst>
                </a:gridCol>
                <a:gridCol w="43205">
                  <a:extLst>
                    <a:ext uri="{9D8B030D-6E8A-4147-A177-3AD203B41FA5}">
                      <a16:colId xmlns:a16="http://schemas.microsoft.com/office/drawing/2014/main" val="20008"/>
                    </a:ext>
                  </a:extLst>
                </a:gridCol>
                <a:gridCol w="43205">
                  <a:extLst>
                    <a:ext uri="{9D8B030D-6E8A-4147-A177-3AD203B41FA5}">
                      <a16:colId xmlns:a16="http://schemas.microsoft.com/office/drawing/2014/main" val="20009"/>
                    </a:ext>
                  </a:extLst>
                </a:gridCol>
                <a:gridCol w="43205">
                  <a:extLst>
                    <a:ext uri="{9D8B030D-6E8A-4147-A177-3AD203B41FA5}">
                      <a16:colId xmlns:a16="http://schemas.microsoft.com/office/drawing/2014/main" val="20010"/>
                    </a:ext>
                  </a:extLst>
                </a:gridCol>
                <a:gridCol w="43205">
                  <a:extLst>
                    <a:ext uri="{9D8B030D-6E8A-4147-A177-3AD203B41FA5}">
                      <a16:colId xmlns:a16="http://schemas.microsoft.com/office/drawing/2014/main" val="20011"/>
                    </a:ext>
                  </a:extLst>
                </a:gridCol>
                <a:gridCol w="43205">
                  <a:extLst>
                    <a:ext uri="{9D8B030D-6E8A-4147-A177-3AD203B41FA5}">
                      <a16:colId xmlns:a16="http://schemas.microsoft.com/office/drawing/2014/main" val="20012"/>
                    </a:ext>
                  </a:extLst>
                </a:gridCol>
                <a:gridCol w="43205">
                  <a:extLst>
                    <a:ext uri="{9D8B030D-6E8A-4147-A177-3AD203B41FA5}">
                      <a16:colId xmlns:a16="http://schemas.microsoft.com/office/drawing/2014/main" val="20013"/>
                    </a:ext>
                  </a:extLst>
                </a:gridCol>
                <a:gridCol w="43205">
                  <a:extLst>
                    <a:ext uri="{9D8B030D-6E8A-4147-A177-3AD203B41FA5}">
                      <a16:colId xmlns:a16="http://schemas.microsoft.com/office/drawing/2014/main" val="20014"/>
                    </a:ext>
                  </a:extLst>
                </a:gridCol>
                <a:gridCol w="43205">
                  <a:extLst>
                    <a:ext uri="{9D8B030D-6E8A-4147-A177-3AD203B41FA5}">
                      <a16:colId xmlns:a16="http://schemas.microsoft.com/office/drawing/2014/main" val="20015"/>
                    </a:ext>
                  </a:extLst>
                </a:gridCol>
                <a:gridCol w="43205">
                  <a:extLst>
                    <a:ext uri="{9D8B030D-6E8A-4147-A177-3AD203B41FA5}">
                      <a16:colId xmlns:a16="http://schemas.microsoft.com/office/drawing/2014/main" val="20016"/>
                    </a:ext>
                  </a:extLst>
                </a:gridCol>
                <a:gridCol w="43205">
                  <a:extLst>
                    <a:ext uri="{9D8B030D-6E8A-4147-A177-3AD203B41FA5}">
                      <a16:colId xmlns:a16="http://schemas.microsoft.com/office/drawing/2014/main" val="20017"/>
                    </a:ext>
                  </a:extLst>
                </a:gridCol>
                <a:gridCol w="43205">
                  <a:extLst>
                    <a:ext uri="{9D8B030D-6E8A-4147-A177-3AD203B41FA5}">
                      <a16:colId xmlns:a16="http://schemas.microsoft.com/office/drawing/2014/main" val="20018"/>
                    </a:ext>
                  </a:extLst>
                </a:gridCol>
                <a:gridCol w="43205">
                  <a:extLst>
                    <a:ext uri="{9D8B030D-6E8A-4147-A177-3AD203B41FA5}">
                      <a16:colId xmlns:a16="http://schemas.microsoft.com/office/drawing/2014/main" val="20019"/>
                    </a:ext>
                  </a:extLst>
                </a:gridCol>
                <a:gridCol w="43205">
                  <a:extLst>
                    <a:ext uri="{9D8B030D-6E8A-4147-A177-3AD203B41FA5}">
                      <a16:colId xmlns:a16="http://schemas.microsoft.com/office/drawing/2014/main" val="20020"/>
                    </a:ext>
                  </a:extLst>
                </a:gridCol>
                <a:gridCol w="43205">
                  <a:extLst>
                    <a:ext uri="{9D8B030D-6E8A-4147-A177-3AD203B41FA5}">
                      <a16:colId xmlns:a16="http://schemas.microsoft.com/office/drawing/2014/main" val="20021"/>
                    </a:ext>
                  </a:extLst>
                </a:gridCol>
                <a:gridCol w="43205">
                  <a:extLst>
                    <a:ext uri="{9D8B030D-6E8A-4147-A177-3AD203B41FA5}">
                      <a16:colId xmlns:a16="http://schemas.microsoft.com/office/drawing/2014/main" val="20022"/>
                    </a:ext>
                  </a:extLst>
                </a:gridCol>
                <a:gridCol w="43205">
                  <a:extLst>
                    <a:ext uri="{9D8B030D-6E8A-4147-A177-3AD203B41FA5}">
                      <a16:colId xmlns:a16="http://schemas.microsoft.com/office/drawing/2014/main" val="20023"/>
                    </a:ext>
                  </a:extLst>
                </a:gridCol>
                <a:gridCol w="43205">
                  <a:extLst>
                    <a:ext uri="{9D8B030D-6E8A-4147-A177-3AD203B41FA5}">
                      <a16:colId xmlns:a16="http://schemas.microsoft.com/office/drawing/2014/main" val="20024"/>
                    </a:ext>
                  </a:extLst>
                </a:gridCol>
              </a:tblGrid>
              <a:tr h="154816">
                <a:tc>
                  <a:txBody>
                    <a:bodyPr/>
                    <a:lstStyle/>
                    <a:p>
                      <a:endParaRPr lang="fr-FR" sz="200" dirty="0"/>
                    </a:p>
                  </a:txBody>
                  <a:tcPr marL="0" marR="0" marT="0" marB="0"/>
                </a:tc>
                <a:tc>
                  <a:txBody>
                    <a:bodyPr/>
                    <a:lstStyle/>
                    <a:p>
                      <a:endParaRPr lang="fr-FR" sz="200" dirty="0"/>
                    </a:p>
                  </a:txBody>
                  <a:tcPr marL="0" marR="0" marT="0" marB="0">
                    <a:solidFill>
                      <a:srgbClr val="FF0000"/>
                    </a:solidFill>
                  </a:tcPr>
                </a:tc>
                <a:tc>
                  <a:txBody>
                    <a:bodyPr/>
                    <a:lstStyle/>
                    <a:p>
                      <a:endParaRPr lang="fr-FR" sz="200" dirty="0"/>
                    </a:p>
                  </a:txBody>
                  <a:tcPr marL="0" marR="0" marT="0" marB="0"/>
                </a:tc>
                <a:tc>
                  <a:txBody>
                    <a:bodyPr/>
                    <a:lstStyle/>
                    <a:p>
                      <a:endParaRPr lang="fr-FR" sz="200"/>
                    </a:p>
                  </a:txBody>
                  <a:tcPr marL="0" marR="0" marT="0" marB="0"/>
                </a:tc>
                <a:tc>
                  <a:txBody>
                    <a:bodyPr/>
                    <a:lstStyle/>
                    <a:p>
                      <a:endParaRPr lang="fr-FR" sz="200" dirty="0"/>
                    </a:p>
                  </a:txBody>
                  <a:tcPr marL="0" marR="0" marT="0" marB="0"/>
                </a:tc>
                <a:tc>
                  <a:txBody>
                    <a:bodyPr/>
                    <a:lstStyle/>
                    <a:p>
                      <a:endParaRPr lang="fr-FR" sz="200" dirty="0"/>
                    </a:p>
                  </a:txBody>
                  <a:tcPr marL="0" marR="0" marT="0" marB="0">
                    <a:solidFill>
                      <a:srgbClr val="FF0000"/>
                    </a:solidFill>
                  </a:tcPr>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solidFill>
                      <a:srgbClr val="FF0000"/>
                    </a:solidFill>
                  </a:tcPr>
                </a:tc>
                <a:tc>
                  <a:txBody>
                    <a:bodyPr/>
                    <a:lstStyle/>
                    <a:p>
                      <a:endParaRPr lang="fr-FR" sz="200" dirty="0"/>
                    </a:p>
                  </a:txBody>
                  <a:tcPr marL="0" marR="0" marT="0" marB="0">
                    <a:solidFill>
                      <a:srgbClr val="FF0000"/>
                    </a:solidFill>
                  </a:tcPr>
                </a:tc>
                <a:tc>
                  <a:txBody>
                    <a:bodyPr/>
                    <a:lstStyle/>
                    <a:p>
                      <a:endParaRPr lang="fr-FR" sz="200" dirty="0"/>
                    </a:p>
                  </a:txBody>
                  <a:tcPr marL="0" marR="0" marT="0" marB="0">
                    <a:solidFill>
                      <a:srgbClr val="FF0000"/>
                    </a:solidFill>
                  </a:tcPr>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dirty="0"/>
                    </a:p>
                  </a:txBody>
                  <a:tcPr marL="0" marR="0" marT="0" marB="0"/>
                </a:tc>
                <a:extLst>
                  <a:ext uri="{0D108BD9-81ED-4DB2-BD59-A6C34878D82A}">
                    <a16:rowId xmlns:a16="http://schemas.microsoft.com/office/drawing/2014/main" val="10000"/>
                  </a:ext>
                </a:extLst>
              </a:tr>
            </a:tbl>
          </a:graphicData>
        </a:graphic>
      </p:graphicFrame>
      <p:graphicFrame>
        <p:nvGraphicFramePr>
          <p:cNvPr id="1486" name="Tableau 1485"/>
          <p:cNvGraphicFramePr>
            <a:graphicFrameLocks noGrp="1"/>
          </p:cNvGraphicFramePr>
          <p:nvPr>
            <p:extLst>
              <p:ext uri="{D42A27DB-BD31-4B8C-83A1-F6EECF244321}">
                <p14:modId xmlns:p14="http://schemas.microsoft.com/office/powerpoint/2010/main" val="3643241333"/>
              </p:ext>
            </p:extLst>
          </p:nvPr>
        </p:nvGraphicFramePr>
        <p:xfrm>
          <a:off x="1475656" y="5085811"/>
          <a:ext cx="1080125" cy="154816"/>
        </p:xfrm>
        <a:graphic>
          <a:graphicData uri="http://schemas.openxmlformats.org/drawingml/2006/table">
            <a:tbl>
              <a:tblPr firstRow="1" bandRow="1">
                <a:tableStyleId>{5940675A-B579-460E-94D1-54222C63F5DA}</a:tableStyleId>
              </a:tblPr>
              <a:tblGrid>
                <a:gridCol w="43205">
                  <a:extLst>
                    <a:ext uri="{9D8B030D-6E8A-4147-A177-3AD203B41FA5}">
                      <a16:colId xmlns:a16="http://schemas.microsoft.com/office/drawing/2014/main" val="20000"/>
                    </a:ext>
                  </a:extLst>
                </a:gridCol>
                <a:gridCol w="43205">
                  <a:extLst>
                    <a:ext uri="{9D8B030D-6E8A-4147-A177-3AD203B41FA5}">
                      <a16:colId xmlns:a16="http://schemas.microsoft.com/office/drawing/2014/main" val="20001"/>
                    </a:ext>
                  </a:extLst>
                </a:gridCol>
                <a:gridCol w="43205">
                  <a:extLst>
                    <a:ext uri="{9D8B030D-6E8A-4147-A177-3AD203B41FA5}">
                      <a16:colId xmlns:a16="http://schemas.microsoft.com/office/drawing/2014/main" val="20002"/>
                    </a:ext>
                  </a:extLst>
                </a:gridCol>
                <a:gridCol w="43205">
                  <a:extLst>
                    <a:ext uri="{9D8B030D-6E8A-4147-A177-3AD203B41FA5}">
                      <a16:colId xmlns:a16="http://schemas.microsoft.com/office/drawing/2014/main" val="20003"/>
                    </a:ext>
                  </a:extLst>
                </a:gridCol>
                <a:gridCol w="43205">
                  <a:extLst>
                    <a:ext uri="{9D8B030D-6E8A-4147-A177-3AD203B41FA5}">
                      <a16:colId xmlns:a16="http://schemas.microsoft.com/office/drawing/2014/main" val="20004"/>
                    </a:ext>
                  </a:extLst>
                </a:gridCol>
                <a:gridCol w="43205">
                  <a:extLst>
                    <a:ext uri="{9D8B030D-6E8A-4147-A177-3AD203B41FA5}">
                      <a16:colId xmlns:a16="http://schemas.microsoft.com/office/drawing/2014/main" val="20005"/>
                    </a:ext>
                  </a:extLst>
                </a:gridCol>
                <a:gridCol w="43205">
                  <a:extLst>
                    <a:ext uri="{9D8B030D-6E8A-4147-A177-3AD203B41FA5}">
                      <a16:colId xmlns:a16="http://schemas.microsoft.com/office/drawing/2014/main" val="20006"/>
                    </a:ext>
                  </a:extLst>
                </a:gridCol>
                <a:gridCol w="43205">
                  <a:extLst>
                    <a:ext uri="{9D8B030D-6E8A-4147-A177-3AD203B41FA5}">
                      <a16:colId xmlns:a16="http://schemas.microsoft.com/office/drawing/2014/main" val="20007"/>
                    </a:ext>
                  </a:extLst>
                </a:gridCol>
                <a:gridCol w="43205">
                  <a:extLst>
                    <a:ext uri="{9D8B030D-6E8A-4147-A177-3AD203B41FA5}">
                      <a16:colId xmlns:a16="http://schemas.microsoft.com/office/drawing/2014/main" val="20008"/>
                    </a:ext>
                  </a:extLst>
                </a:gridCol>
                <a:gridCol w="43205">
                  <a:extLst>
                    <a:ext uri="{9D8B030D-6E8A-4147-A177-3AD203B41FA5}">
                      <a16:colId xmlns:a16="http://schemas.microsoft.com/office/drawing/2014/main" val="20009"/>
                    </a:ext>
                  </a:extLst>
                </a:gridCol>
                <a:gridCol w="43205">
                  <a:extLst>
                    <a:ext uri="{9D8B030D-6E8A-4147-A177-3AD203B41FA5}">
                      <a16:colId xmlns:a16="http://schemas.microsoft.com/office/drawing/2014/main" val="20010"/>
                    </a:ext>
                  </a:extLst>
                </a:gridCol>
                <a:gridCol w="43205">
                  <a:extLst>
                    <a:ext uri="{9D8B030D-6E8A-4147-A177-3AD203B41FA5}">
                      <a16:colId xmlns:a16="http://schemas.microsoft.com/office/drawing/2014/main" val="20011"/>
                    </a:ext>
                  </a:extLst>
                </a:gridCol>
                <a:gridCol w="43205">
                  <a:extLst>
                    <a:ext uri="{9D8B030D-6E8A-4147-A177-3AD203B41FA5}">
                      <a16:colId xmlns:a16="http://schemas.microsoft.com/office/drawing/2014/main" val="20012"/>
                    </a:ext>
                  </a:extLst>
                </a:gridCol>
                <a:gridCol w="43205">
                  <a:extLst>
                    <a:ext uri="{9D8B030D-6E8A-4147-A177-3AD203B41FA5}">
                      <a16:colId xmlns:a16="http://schemas.microsoft.com/office/drawing/2014/main" val="20013"/>
                    </a:ext>
                  </a:extLst>
                </a:gridCol>
                <a:gridCol w="43205">
                  <a:extLst>
                    <a:ext uri="{9D8B030D-6E8A-4147-A177-3AD203B41FA5}">
                      <a16:colId xmlns:a16="http://schemas.microsoft.com/office/drawing/2014/main" val="20014"/>
                    </a:ext>
                  </a:extLst>
                </a:gridCol>
                <a:gridCol w="43205">
                  <a:extLst>
                    <a:ext uri="{9D8B030D-6E8A-4147-A177-3AD203B41FA5}">
                      <a16:colId xmlns:a16="http://schemas.microsoft.com/office/drawing/2014/main" val="20015"/>
                    </a:ext>
                  </a:extLst>
                </a:gridCol>
                <a:gridCol w="43205">
                  <a:extLst>
                    <a:ext uri="{9D8B030D-6E8A-4147-A177-3AD203B41FA5}">
                      <a16:colId xmlns:a16="http://schemas.microsoft.com/office/drawing/2014/main" val="20016"/>
                    </a:ext>
                  </a:extLst>
                </a:gridCol>
                <a:gridCol w="43205">
                  <a:extLst>
                    <a:ext uri="{9D8B030D-6E8A-4147-A177-3AD203B41FA5}">
                      <a16:colId xmlns:a16="http://schemas.microsoft.com/office/drawing/2014/main" val="20017"/>
                    </a:ext>
                  </a:extLst>
                </a:gridCol>
                <a:gridCol w="43205">
                  <a:extLst>
                    <a:ext uri="{9D8B030D-6E8A-4147-A177-3AD203B41FA5}">
                      <a16:colId xmlns:a16="http://schemas.microsoft.com/office/drawing/2014/main" val="20018"/>
                    </a:ext>
                  </a:extLst>
                </a:gridCol>
                <a:gridCol w="43205">
                  <a:extLst>
                    <a:ext uri="{9D8B030D-6E8A-4147-A177-3AD203B41FA5}">
                      <a16:colId xmlns:a16="http://schemas.microsoft.com/office/drawing/2014/main" val="20019"/>
                    </a:ext>
                  </a:extLst>
                </a:gridCol>
                <a:gridCol w="43205">
                  <a:extLst>
                    <a:ext uri="{9D8B030D-6E8A-4147-A177-3AD203B41FA5}">
                      <a16:colId xmlns:a16="http://schemas.microsoft.com/office/drawing/2014/main" val="20020"/>
                    </a:ext>
                  </a:extLst>
                </a:gridCol>
                <a:gridCol w="43205">
                  <a:extLst>
                    <a:ext uri="{9D8B030D-6E8A-4147-A177-3AD203B41FA5}">
                      <a16:colId xmlns:a16="http://schemas.microsoft.com/office/drawing/2014/main" val="20021"/>
                    </a:ext>
                  </a:extLst>
                </a:gridCol>
                <a:gridCol w="43205">
                  <a:extLst>
                    <a:ext uri="{9D8B030D-6E8A-4147-A177-3AD203B41FA5}">
                      <a16:colId xmlns:a16="http://schemas.microsoft.com/office/drawing/2014/main" val="20022"/>
                    </a:ext>
                  </a:extLst>
                </a:gridCol>
                <a:gridCol w="43205">
                  <a:extLst>
                    <a:ext uri="{9D8B030D-6E8A-4147-A177-3AD203B41FA5}">
                      <a16:colId xmlns:a16="http://schemas.microsoft.com/office/drawing/2014/main" val="20023"/>
                    </a:ext>
                  </a:extLst>
                </a:gridCol>
                <a:gridCol w="43205">
                  <a:extLst>
                    <a:ext uri="{9D8B030D-6E8A-4147-A177-3AD203B41FA5}">
                      <a16:colId xmlns:a16="http://schemas.microsoft.com/office/drawing/2014/main" val="20024"/>
                    </a:ext>
                  </a:extLst>
                </a:gridCol>
              </a:tblGrid>
              <a:tr h="154816">
                <a:tc>
                  <a:txBody>
                    <a:bodyPr/>
                    <a:lstStyle/>
                    <a:p>
                      <a:endParaRPr lang="fr-FR" sz="200" dirty="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dirty="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dirty="0"/>
                    </a:p>
                  </a:txBody>
                  <a:tcPr marL="0" marR="0" marT="0" marB="0">
                    <a:solidFill>
                      <a:srgbClr val="FF0000"/>
                    </a:solidFill>
                  </a:tcPr>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solidFill>
                      <a:srgbClr val="FF0000"/>
                    </a:solidFill>
                  </a:tcPr>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solidFill>
                      <a:srgbClr val="FF0000"/>
                    </a:solidFill>
                  </a:tcPr>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solidFill>
                      <a:srgbClr val="FF0000"/>
                    </a:solidFill>
                  </a:tcPr>
                </a:tc>
                <a:tc>
                  <a:txBody>
                    <a:bodyPr/>
                    <a:lstStyle/>
                    <a:p>
                      <a:endParaRPr lang="fr-FR" sz="200" dirty="0"/>
                    </a:p>
                  </a:txBody>
                  <a:tcPr marL="0" marR="0" marT="0" marB="0">
                    <a:solidFill>
                      <a:srgbClr val="FF0000"/>
                    </a:solidFill>
                  </a:tcPr>
                </a:tc>
                <a:extLst>
                  <a:ext uri="{0D108BD9-81ED-4DB2-BD59-A6C34878D82A}">
                    <a16:rowId xmlns:a16="http://schemas.microsoft.com/office/drawing/2014/main" val="10000"/>
                  </a:ext>
                </a:extLst>
              </a:tr>
            </a:tbl>
          </a:graphicData>
        </a:graphic>
      </p:graphicFrame>
      <p:graphicFrame>
        <p:nvGraphicFramePr>
          <p:cNvPr id="1487" name="Tableau 1486"/>
          <p:cNvGraphicFramePr>
            <a:graphicFrameLocks noGrp="1"/>
          </p:cNvGraphicFramePr>
          <p:nvPr>
            <p:extLst>
              <p:ext uri="{D42A27DB-BD31-4B8C-83A1-F6EECF244321}">
                <p14:modId xmlns:p14="http://schemas.microsoft.com/office/powerpoint/2010/main" val="3154771924"/>
              </p:ext>
            </p:extLst>
          </p:nvPr>
        </p:nvGraphicFramePr>
        <p:xfrm>
          <a:off x="1331640" y="4725771"/>
          <a:ext cx="1080125" cy="154816"/>
        </p:xfrm>
        <a:graphic>
          <a:graphicData uri="http://schemas.openxmlformats.org/drawingml/2006/table">
            <a:tbl>
              <a:tblPr firstRow="1" bandRow="1">
                <a:tableStyleId>{5940675A-B579-460E-94D1-54222C63F5DA}</a:tableStyleId>
              </a:tblPr>
              <a:tblGrid>
                <a:gridCol w="43205">
                  <a:extLst>
                    <a:ext uri="{9D8B030D-6E8A-4147-A177-3AD203B41FA5}">
                      <a16:colId xmlns:a16="http://schemas.microsoft.com/office/drawing/2014/main" val="20000"/>
                    </a:ext>
                  </a:extLst>
                </a:gridCol>
                <a:gridCol w="43205">
                  <a:extLst>
                    <a:ext uri="{9D8B030D-6E8A-4147-A177-3AD203B41FA5}">
                      <a16:colId xmlns:a16="http://schemas.microsoft.com/office/drawing/2014/main" val="20001"/>
                    </a:ext>
                  </a:extLst>
                </a:gridCol>
                <a:gridCol w="43205">
                  <a:extLst>
                    <a:ext uri="{9D8B030D-6E8A-4147-A177-3AD203B41FA5}">
                      <a16:colId xmlns:a16="http://schemas.microsoft.com/office/drawing/2014/main" val="20002"/>
                    </a:ext>
                  </a:extLst>
                </a:gridCol>
                <a:gridCol w="43205">
                  <a:extLst>
                    <a:ext uri="{9D8B030D-6E8A-4147-A177-3AD203B41FA5}">
                      <a16:colId xmlns:a16="http://schemas.microsoft.com/office/drawing/2014/main" val="20003"/>
                    </a:ext>
                  </a:extLst>
                </a:gridCol>
                <a:gridCol w="43205">
                  <a:extLst>
                    <a:ext uri="{9D8B030D-6E8A-4147-A177-3AD203B41FA5}">
                      <a16:colId xmlns:a16="http://schemas.microsoft.com/office/drawing/2014/main" val="20004"/>
                    </a:ext>
                  </a:extLst>
                </a:gridCol>
                <a:gridCol w="43205">
                  <a:extLst>
                    <a:ext uri="{9D8B030D-6E8A-4147-A177-3AD203B41FA5}">
                      <a16:colId xmlns:a16="http://schemas.microsoft.com/office/drawing/2014/main" val="20005"/>
                    </a:ext>
                  </a:extLst>
                </a:gridCol>
                <a:gridCol w="43205">
                  <a:extLst>
                    <a:ext uri="{9D8B030D-6E8A-4147-A177-3AD203B41FA5}">
                      <a16:colId xmlns:a16="http://schemas.microsoft.com/office/drawing/2014/main" val="20006"/>
                    </a:ext>
                  </a:extLst>
                </a:gridCol>
                <a:gridCol w="43205">
                  <a:extLst>
                    <a:ext uri="{9D8B030D-6E8A-4147-A177-3AD203B41FA5}">
                      <a16:colId xmlns:a16="http://schemas.microsoft.com/office/drawing/2014/main" val="20007"/>
                    </a:ext>
                  </a:extLst>
                </a:gridCol>
                <a:gridCol w="43205">
                  <a:extLst>
                    <a:ext uri="{9D8B030D-6E8A-4147-A177-3AD203B41FA5}">
                      <a16:colId xmlns:a16="http://schemas.microsoft.com/office/drawing/2014/main" val="20008"/>
                    </a:ext>
                  </a:extLst>
                </a:gridCol>
                <a:gridCol w="43205">
                  <a:extLst>
                    <a:ext uri="{9D8B030D-6E8A-4147-A177-3AD203B41FA5}">
                      <a16:colId xmlns:a16="http://schemas.microsoft.com/office/drawing/2014/main" val="20009"/>
                    </a:ext>
                  </a:extLst>
                </a:gridCol>
                <a:gridCol w="43205">
                  <a:extLst>
                    <a:ext uri="{9D8B030D-6E8A-4147-A177-3AD203B41FA5}">
                      <a16:colId xmlns:a16="http://schemas.microsoft.com/office/drawing/2014/main" val="20010"/>
                    </a:ext>
                  </a:extLst>
                </a:gridCol>
                <a:gridCol w="43205">
                  <a:extLst>
                    <a:ext uri="{9D8B030D-6E8A-4147-A177-3AD203B41FA5}">
                      <a16:colId xmlns:a16="http://schemas.microsoft.com/office/drawing/2014/main" val="20011"/>
                    </a:ext>
                  </a:extLst>
                </a:gridCol>
                <a:gridCol w="43205">
                  <a:extLst>
                    <a:ext uri="{9D8B030D-6E8A-4147-A177-3AD203B41FA5}">
                      <a16:colId xmlns:a16="http://schemas.microsoft.com/office/drawing/2014/main" val="20012"/>
                    </a:ext>
                  </a:extLst>
                </a:gridCol>
                <a:gridCol w="43205">
                  <a:extLst>
                    <a:ext uri="{9D8B030D-6E8A-4147-A177-3AD203B41FA5}">
                      <a16:colId xmlns:a16="http://schemas.microsoft.com/office/drawing/2014/main" val="20013"/>
                    </a:ext>
                  </a:extLst>
                </a:gridCol>
                <a:gridCol w="43205">
                  <a:extLst>
                    <a:ext uri="{9D8B030D-6E8A-4147-A177-3AD203B41FA5}">
                      <a16:colId xmlns:a16="http://schemas.microsoft.com/office/drawing/2014/main" val="20014"/>
                    </a:ext>
                  </a:extLst>
                </a:gridCol>
                <a:gridCol w="43205">
                  <a:extLst>
                    <a:ext uri="{9D8B030D-6E8A-4147-A177-3AD203B41FA5}">
                      <a16:colId xmlns:a16="http://schemas.microsoft.com/office/drawing/2014/main" val="20015"/>
                    </a:ext>
                  </a:extLst>
                </a:gridCol>
                <a:gridCol w="43205">
                  <a:extLst>
                    <a:ext uri="{9D8B030D-6E8A-4147-A177-3AD203B41FA5}">
                      <a16:colId xmlns:a16="http://schemas.microsoft.com/office/drawing/2014/main" val="20016"/>
                    </a:ext>
                  </a:extLst>
                </a:gridCol>
                <a:gridCol w="43205">
                  <a:extLst>
                    <a:ext uri="{9D8B030D-6E8A-4147-A177-3AD203B41FA5}">
                      <a16:colId xmlns:a16="http://schemas.microsoft.com/office/drawing/2014/main" val="20017"/>
                    </a:ext>
                  </a:extLst>
                </a:gridCol>
                <a:gridCol w="43205">
                  <a:extLst>
                    <a:ext uri="{9D8B030D-6E8A-4147-A177-3AD203B41FA5}">
                      <a16:colId xmlns:a16="http://schemas.microsoft.com/office/drawing/2014/main" val="20018"/>
                    </a:ext>
                  </a:extLst>
                </a:gridCol>
                <a:gridCol w="43205">
                  <a:extLst>
                    <a:ext uri="{9D8B030D-6E8A-4147-A177-3AD203B41FA5}">
                      <a16:colId xmlns:a16="http://schemas.microsoft.com/office/drawing/2014/main" val="20019"/>
                    </a:ext>
                  </a:extLst>
                </a:gridCol>
                <a:gridCol w="43205">
                  <a:extLst>
                    <a:ext uri="{9D8B030D-6E8A-4147-A177-3AD203B41FA5}">
                      <a16:colId xmlns:a16="http://schemas.microsoft.com/office/drawing/2014/main" val="20020"/>
                    </a:ext>
                  </a:extLst>
                </a:gridCol>
                <a:gridCol w="43205">
                  <a:extLst>
                    <a:ext uri="{9D8B030D-6E8A-4147-A177-3AD203B41FA5}">
                      <a16:colId xmlns:a16="http://schemas.microsoft.com/office/drawing/2014/main" val="20021"/>
                    </a:ext>
                  </a:extLst>
                </a:gridCol>
                <a:gridCol w="43205">
                  <a:extLst>
                    <a:ext uri="{9D8B030D-6E8A-4147-A177-3AD203B41FA5}">
                      <a16:colId xmlns:a16="http://schemas.microsoft.com/office/drawing/2014/main" val="20022"/>
                    </a:ext>
                  </a:extLst>
                </a:gridCol>
                <a:gridCol w="43205">
                  <a:extLst>
                    <a:ext uri="{9D8B030D-6E8A-4147-A177-3AD203B41FA5}">
                      <a16:colId xmlns:a16="http://schemas.microsoft.com/office/drawing/2014/main" val="20023"/>
                    </a:ext>
                  </a:extLst>
                </a:gridCol>
                <a:gridCol w="43205">
                  <a:extLst>
                    <a:ext uri="{9D8B030D-6E8A-4147-A177-3AD203B41FA5}">
                      <a16:colId xmlns:a16="http://schemas.microsoft.com/office/drawing/2014/main" val="20024"/>
                    </a:ext>
                  </a:extLst>
                </a:gridCol>
              </a:tblGrid>
              <a:tr h="154816">
                <a:tc>
                  <a:txBody>
                    <a:bodyPr/>
                    <a:lstStyle/>
                    <a:p>
                      <a:endParaRPr lang="fr-FR" sz="200" dirty="0"/>
                    </a:p>
                  </a:txBody>
                  <a:tcPr marL="0" marR="0" marT="0" marB="0">
                    <a:solidFill>
                      <a:srgbClr val="FF0000"/>
                    </a:solidFill>
                  </a:tcPr>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solidFill>
                          <a:schemeClr val="tx2"/>
                        </a:solidFill>
                      </a:endParaRPr>
                    </a:p>
                  </a:txBody>
                  <a:tcPr marL="0" marR="0" marT="0" marB="0">
                    <a:solidFill>
                      <a:srgbClr val="FF0000"/>
                    </a:solidFill>
                  </a:tcPr>
                </a:tc>
                <a:tc>
                  <a:txBody>
                    <a:bodyPr/>
                    <a:lstStyle/>
                    <a:p>
                      <a:endParaRPr lang="fr-FR" sz="200" dirty="0"/>
                    </a:p>
                  </a:txBody>
                  <a:tcPr marL="0" marR="0" marT="0" marB="0">
                    <a:solidFill>
                      <a:srgbClr val="FF0000"/>
                    </a:solidFill>
                  </a:tcPr>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solidFill>
                      <a:srgbClr val="FF0000"/>
                    </a:solidFill>
                  </a:tcPr>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tc>
                <a:tc>
                  <a:txBody>
                    <a:bodyPr/>
                    <a:lstStyle/>
                    <a:p>
                      <a:endParaRPr lang="fr-FR" sz="200" dirty="0"/>
                    </a:p>
                  </a:txBody>
                  <a:tcPr marL="0" marR="0" marT="0" marB="0">
                    <a:solidFill>
                      <a:srgbClr val="FF0000"/>
                    </a:solidFill>
                  </a:tcPr>
                </a:tc>
                <a:tc>
                  <a:txBody>
                    <a:bodyPr/>
                    <a:lstStyle/>
                    <a:p>
                      <a:endParaRPr lang="fr-FR" sz="200" dirty="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a:p>
                  </a:txBody>
                  <a:tcPr marL="0" marR="0" marT="0" marB="0"/>
                </a:tc>
                <a:tc>
                  <a:txBody>
                    <a:bodyPr/>
                    <a:lstStyle/>
                    <a:p>
                      <a:endParaRPr lang="fr-FR" sz="200" dirty="0"/>
                    </a:p>
                  </a:txBody>
                  <a:tcPr marL="0" marR="0" marT="0" marB="0"/>
                </a:tc>
                <a:extLst>
                  <a:ext uri="{0D108BD9-81ED-4DB2-BD59-A6C34878D82A}">
                    <a16:rowId xmlns:a16="http://schemas.microsoft.com/office/drawing/2014/main" val="10000"/>
                  </a:ext>
                </a:extLst>
              </a:tr>
            </a:tbl>
          </a:graphicData>
        </a:graphic>
      </p:graphicFrame>
      <p:grpSp>
        <p:nvGrpSpPr>
          <p:cNvPr id="1488" name="Groupe 658"/>
          <p:cNvGrpSpPr/>
          <p:nvPr/>
        </p:nvGrpSpPr>
        <p:grpSpPr>
          <a:xfrm>
            <a:off x="2615208" y="4149707"/>
            <a:ext cx="2028800" cy="2278514"/>
            <a:chOff x="2615208" y="4221088"/>
            <a:chExt cx="2028800" cy="2278514"/>
          </a:xfrm>
        </p:grpSpPr>
        <p:cxnSp>
          <p:nvCxnSpPr>
            <p:cNvPr id="1489" name="Connecteur droit avec flèche 1488"/>
            <p:cNvCxnSpPr/>
            <p:nvPr/>
          </p:nvCxnSpPr>
          <p:spPr>
            <a:xfrm>
              <a:off x="3779912" y="4221088"/>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490" name="Groupe 557"/>
            <p:cNvGrpSpPr/>
            <p:nvPr/>
          </p:nvGrpSpPr>
          <p:grpSpPr>
            <a:xfrm>
              <a:off x="2615208" y="5066526"/>
              <a:ext cx="2028800" cy="1433076"/>
              <a:chOff x="4921374" y="3437384"/>
              <a:chExt cx="3058244" cy="2160240"/>
            </a:xfrm>
          </p:grpSpPr>
          <p:sp>
            <p:nvSpPr>
              <p:cNvPr id="1491" name="Ellipse 1490"/>
              <p:cNvSpPr/>
              <p:nvPr/>
            </p:nvSpPr>
            <p:spPr>
              <a:xfrm>
                <a:off x="6524600" y="3437384"/>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2" name="Ellipse 1491"/>
              <p:cNvSpPr/>
              <p:nvPr/>
            </p:nvSpPr>
            <p:spPr>
              <a:xfrm>
                <a:off x="5804520" y="3941440"/>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3" name="Ellipse 1492"/>
              <p:cNvSpPr/>
              <p:nvPr/>
            </p:nvSpPr>
            <p:spPr>
              <a:xfrm>
                <a:off x="7109048" y="3941440"/>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4" name="Ellipse 1493"/>
              <p:cNvSpPr/>
              <p:nvPr/>
            </p:nvSpPr>
            <p:spPr>
              <a:xfrm>
                <a:off x="5804520" y="4445496"/>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5" name="Ellipse 1494"/>
              <p:cNvSpPr/>
              <p:nvPr/>
            </p:nvSpPr>
            <p:spPr>
              <a:xfrm>
                <a:off x="6289526" y="4445496"/>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6" name="Ellipse 1495"/>
              <p:cNvSpPr/>
              <p:nvPr/>
            </p:nvSpPr>
            <p:spPr>
              <a:xfrm>
                <a:off x="6893024" y="4445496"/>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7" name="Ellipse 1496"/>
              <p:cNvSpPr/>
              <p:nvPr/>
            </p:nvSpPr>
            <p:spPr>
              <a:xfrm>
                <a:off x="7325072" y="4445496"/>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98" name="Connecteur droit 1497"/>
              <p:cNvCxnSpPr>
                <a:stCxn id="1491" idx="4"/>
                <a:endCxn id="1492" idx="7"/>
              </p:cNvCxnSpPr>
              <p:nvPr/>
            </p:nvCxnSpPr>
            <p:spPr>
              <a:xfrm flipH="1">
                <a:off x="5988908" y="3653408"/>
                <a:ext cx="643704" cy="3196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9" name="Connecteur droit 1498"/>
              <p:cNvCxnSpPr>
                <a:stCxn id="1491" idx="4"/>
                <a:endCxn id="1493" idx="1"/>
              </p:cNvCxnSpPr>
              <p:nvPr/>
            </p:nvCxnSpPr>
            <p:spPr>
              <a:xfrm>
                <a:off x="6632612" y="3653408"/>
                <a:ext cx="508072" cy="3196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0" name="Connecteur droit 1499"/>
              <p:cNvCxnSpPr>
                <a:stCxn id="1492" idx="4"/>
                <a:endCxn id="1494" idx="0"/>
              </p:cNvCxnSpPr>
              <p:nvPr/>
            </p:nvCxnSpPr>
            <p:spPr>
              <a:xfrm>
                <a:off x="5912532" y="4157464"/>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1" name="Connecteur droit 1500"/>
              <p:cNvCxnSpPr>
                <a:stCxn id="1492" idx="4"/>
                <a:endCxn id="1495" idx="0"/>
              </p:cNvCxnSpPr>
              <p:nvPr/>
            </p:nvCxnSpPr>
            <p:spPr>
              <a:xfrm>
                <a:off x="5912532" y="4157464"/>
                <a:ext cx="485006"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2" name="Connecteur droit 1501"/>
              <p:cNvCxnSpPr>
                <a:stCxn id="1493" idx="4"/>
                <a:endCxn id="1496" idx="0"/>
              </p:cNvCxnSpPr>
              <p:nvPr/>
            </p:nvCxnSpPr>
            <p:spPr>
              <a:xfrm flipH="1">
                <a:off x="7001036" y="4157464"/>
                <a:ext cx="216024"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3" name="Connecteur droit 1502"/>
              <p:cNvCxnSpPr>
                <a:stCxn id="1493" idx="4"/>
                <a:endCxn id="1497" idx="0"/>
              </p:cNvCxnSpPr>
              <p:nvPr/>
            </p:nvCxnSpPr>
            <p:spPr>
              <a:xfrm>
                <a:off x="7217060" y="4157464"/>
                <a:ext cx="216024"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1504" name="Ellipse 1503"/>
              <p:cNvSpPr/>
              <p:nvPr/>
            </p:nvSpPr>
            <p:spPr>
              <a:xfrm>
                <a:off x="5707112" y="4877544"/>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5" name="Ellipse 1504"/>
              <p:cNvSpPr/>
              <p:nvPr/>
            </p:nvSpPr>
            <p:spPr>
              <a:xfrm>
                <a:off x="5969744" y="4877544"/>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6" name="Ellipse 1505"/>
              <p:cNvSpPr/>
              <p:nvPr/>
            </p:nvSpPr>
            <p:spPr>
              <a:xfrm>
                <a:off x="6238726" y="4877544"/>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7" name="Ellipse 1506"/>
              <p:cNvSpPr/>
              <p:nvPr/>
            </p:nvSpPr>
            <p:spPr>
              <a:xfrm>
                <a:off x="6492850" y="4877544"/>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8" name="Ellipse 1507"/>
              <p:cNvSpPr/>
              <p:nvPr/>
            </p:nvSpPr>
            <p:spPr>
              <a:xfrm>
                <a:off x="6903690" y="5381600"/>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9" name="Ellipse 1508"/>
              <p:cNvSpPr/>
              <p:nvPr/>
            </p:nvSpPr>
            <p:spPr>
              <a:xfrm>
                <a:off x="7168356" y="5381600"/>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0" name="Ellipse 1509"/>
              <p:cNvSpPr/>
              <p:nvPr/>
            </p:nvSpPr>
            <p:spPr>
              <a:xfrm>
                <a:off x="7507188" y="5381600"/>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1" name="Ellipse 1510"/>
              <p:cNvSpPr/>
              <p:nvPr/>
            </p:nvSpPr>
            <p:spPr>
              <a:xfrm>
                <a:off x="7763594" y="5381600"/>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2" name="Ellipse 1511"/>
              <p:cNvSpPr/>
              <p:nvPr/>
            </p:nvSpPr>
            <p:spPr>
              <a:xfrm>
                <a:off x="7037040" y="4877544"/>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3" name="Ellipse 1512"/>
              <p:cNvSpPr/>
              <p:nvPr/>
            </p:nvSpPr>
            <p:spPr>
              <a:xfrm>
                <a:off x="7325072" y="4877544"/>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14" name="Ellipse 1513"/>
              <p:cNvSpPr/>
              <p:nvPr/>
            </p:nvSpPr>
            <p:spPr>
              <a:xfrm>
                <a:off x="7613104" y="4877544"/>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15" name="Connecteur droit 1514"/>
              <p:cNvCxnSpPr>
                <a:stCxn id="1494" idx="4"/>
                <a:endCxn id="1504" idx="0"/>
              </p:cNvCxnSpPr>
              <p:nvPr/>
            </p:nvCxnSpPr>
            <p:spPr>
              <a:xfrm flipH="1">
                <a:off x="5815124" y="4661520"/>
                <a:ext cx="97408"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6" name="Connecteur droit 1515"/>
              <p:cNvCxnSpPr>
                <a:stCxn id="1494" idx="4"/>
                <a:endCxn id="1505" idx="0"/>
              </p:cNvCxnSpPr>
              <p:nvPr/>
            </p:nvCxnSpPr>
            <p:spPr>
              <a:xfrm>
                <a:off x="5912532" y="4661520"/>
                <a:ext cx="165224"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7" name="Connecteur droit 1516"/>
              <p:cNvCxnSpPr>
                <a:stCxn id="1495" idx="4"/>
                <a:endCxn id="1506" idx="0"/>
              </p:cNvCxnSpPr>
              <p:nvPr/>
            </p:nvCxnSpPr>
            <p:spPr>
              <a:xfrm flipH="1">
                <a:off x="6346738" y="4661520"/>
                <a:ext cx="5080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8" name="Connecteur droit 1517"/>
              <p:cNvCxnSpPr>
                <a:stCxn id="1495" idx="4"/>
                <a:endCxn id="1507" idx="0"/>
              </p:cNvCxnSpPr>
              <p:nvPr/>
            </p:nvCxnSpPr>
            <p:spPr>
              <a:xfrm>
                <a:off x="6397538" y="4661520"/>
                <a:ext cx="203324"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9" name="Connecteur droit 1518"/>
              <p:cNvCxnSpPr>
                <a:stCxn id="1496" idx="4"/>
                <a:endCxn id="1512" idx="0"/>
              </p:cNvCxnSpPr>
              <p:nvPr/>
            </p:nvCxnSpPr>
            <p:spPr>
              <a:xfrm>
                <a:off x="7001036" y="4661520"/>
                <a:ext cx="14401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0" name="Connecteur droit 1519"/>
              <p:cNvCxnSpPr>
                <a:stCxn id="1497" idx="4"/>
                <a:endCxn id="1513" idx="0"/>
              </p:cNvCxnSpPr>
              <p:nvPr/>
            </p:nvCxnSpPr>
            <p:spPr>
              <a:xfrm>
                <a:off x="7433084" y="4661520"/>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1" name="Connecteur droit 1520"/>
              <p:cNvCxnSpPr>
                <a:stCxn id="1497" idx="4"/>
                <a:endCxn id="1514" idx="0"/>
              </p:cNvCxnSpPr>
              <p:nvPr/>
            </p:nvCxnSpPr>
            <p:spPr>
              <a:xfrm>
                <a:off x="7433084" y="4661520"/>
                <a:ext cx="288032"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2" name="Connecteur droit 1521"/>
              <p:cNvCxnSpPr>
                <a:stCxn id="1512" idx="4"/>
                <a:endCxn id="1508" idx="0"/>
              </p:cNvCxnSpPr>
              <p:nvPr/>
            </p:nvCxnSpPr>
            <p:spPr>
              <a:xfrm flipH="1">
                <a:off x="7011702" y="5093568"/>
                <a:ext cx="13335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3" name="Connecteur droit 1522"/>
              <p:cNvCxnSpPr>
                <a:stCxn id="1512" idx="4"/>
                <a:endCxn id="1509" idx="0"/>
              </p:cNvCxnSpPr>
              <p:nvPr/>
            </p:nvCxnSpPr>
            <p:spPr>
              <a:xfrm>
                <a:off x="7145052" y="5093568"/>
                <a:ext cx="131316"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4" name="Connecteur droit 1523"/>
              <p:cNvCxnSpPr>
                <a:stCxn id="1514" idx="4"/>
                <a:endCxn id="1510" idx="0"/>
              </p:cNvCxnSpPr>
              <p:nvPr/>
            </p:nvCxnSpPr>
            <p:spPr>
              <a:xfrm flipH="1">
                <a:off x="7615200" y="5093568"/>
                <a:ext cx="105916"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5" name="Connecteur droit 1524"/>
              <p:cNvCxnSpPr>
                <a:stCxn id="1514" idx="4"/>
                <a:endCxn id="1511" idx="0"/>
              </p:cNvCxnSpPr>
              <p:nvPr/>
            </p:nvCxnSpPr>
            <p:spPr>
              <a:xfrm>
                <a:off x="7721116" y="5093568"/>
                <a:ext cx="15049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1526" name="Ellipse 1525"/>
              <p:cNvSpPr/>
              <p:nvPr/>
            </p:nvSpPr>
            <p:spPr>
              <a:xfrm>
                <a:off x="5372472" y="4445496"/>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27" name="Connecteur droit 1526"/>
              <p:cNvCxnSpPr>
                <a:stCxn id="1492" idx="4"/>
                <a:endCxn id="1526" idx="0"/>
              </p:cNvCxnSpPr>
              <p:nvPr/>
            </p:nvCxnSpPr>
            <p:spPr>
              <a:xfrm flipH="1">
                <a:off x="5480484" y="4157464"/>
                <a:ext cx="432048"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1528" name="Ellipse 1527"/>
              <p:cNvSpPr/>
              <p:nvPr/>
            </p:nvSpPr>
            <p:spPr>
              <a:xfrm>
                <a:off x="5181848" y="4877544"/>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9" name="Ellipse 1528"/>
              <p:cNvSpPr/>
              <p:nvPr/>
            </p:nvSpPr>
            <p:spPr>
              <a:xfrm>
                <a:off x="5444480" y="4877544"/>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30" name="Connecteur droit 1529"/>
              <p:cNvCxnSpPr>
                <a:stCxn id="1526" idx="4"/>
                <a:endCxn id="1528" idx="0"/>
              </p:cNvCxnSpPr>
              <p:nvPr/>
            </p:nvCxnSpPr>
            <p:spPr>
              <a:xfrm flipH="1">
                <a:off x="5289860" y="4661520"/>
                <a:ext cx="190624"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1" name="Connecteur droit 1530"/>
              <p:cNvCxnSpPr>
                <a:stCxn id="1526" idx="4"/>
                <a:endCxn id="1529" idx="0"/>
              </p:cNvCxnSpPr>
              <p:nvPr/>
            </p:nvCxnSpPr>
            <p:spPr>
              <a:xfrm>
                <a:off x="5480484" y="4661520"/>
                <a:ext cx="72008"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1532" name="Ellipse 1531"/>
              <p:cNvSpPr/>
              <p:nvPr/>
            </p:nvSpPr>
            <p:spPr>
              <a:xfrm>
                <a:off x="5698604" y="5381600"/>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3" name="Ellipse 1532"/>
              <p:cNvSpPr/>
              <p:nvPr/>
            </p:nvSpPr>
            <p:spPr>
              <a:xfrm>
                <a:off x="5965428" y="5381600"/>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34" name="Connecteur droit 1533"/>
              <p:cNvCxnSpPr>
                <a:stCxn id="1505" idx="4"/>
                <a:endCxn id="1532" idx="0"/>
              </p:cNvCxnSpPr>
              <p:nvPr/>
            </p:nvCxnSpPr>
            <p:spPr>
              <a:xfrm flipH="1">
                <a:off x="5806616" y="5093568"/>
                <a:ext cx="27114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5" name="Connecteur droit 1534"/>
              <p:cNvCxnSpPr>
                <a:stCxn id="1505" idx="4"/>
                <a:endCxn id="1533" idx="0"/>
              </p:cNvCxnSpPr>
              <p:nvPr/>
            </p:nvCxnSpPr>
            <p:spPr>
              <a:xfrm flipH="1">
                <a:off x="6073440" y="5093568"/>
                <a:ext cx="4316"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1536" name="Ellipse 1535"/>
              <p:cNvSpPr/>
              <p:nvPr/>
            </p:nvSpPr>
            <p:spPr>
              <a:xfrm>
                <a:off x="6228060" y="5381600"/>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37" name="Connecteur droit 1536"/>
              <p:cNvCxnSpPr>
                <a:stCxn id="1505" idx="4"/>
                <a:endCxn id="1536" idx="0"/>
              </p:cNvCxnSpPr>
              <p:nvPr/>
            </p:nvCxnSpPr>
            <p:spPr>
              <a:xfrm>
                <a:off x="6077756" y="5093568"/>
                <a:ext cx="258316"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1538" name="Ellipse 1537"/>
              <p:cNvSpPr/>
              <p:nvPr/>
            </p:nvSpPr>
            <p:spPr>
              <a:xfrm>
                <a:off x="4921374" y="4877544"/>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39" name="Connecteur droit 1538"/>
              <p:cNvCxnSpPr>
                <a:stCxn id="1526" idx="4"/>
                <a:endCxn id="1538" idx="0"/>
              </p:cNvCxnSpPr>
              <p:nvPr/>
            </p:nvCxnSpPr>
            <p:spPr>
              <a:xfrm flipH="1">
                <a:off x="5029386" y="4661520"/>
                <a:ext cx="451098"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1540" name="Ellipse 1539"/>
              <p:cNvSpPr/>
              <p:nvPr/>
            </p:nvSpPr>
            <p:spPr>
              <a:xfrm>
                <a:off x="6740624" y="4877544"/>
                <a:ext cx="216024" cy="21602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41" name="Connecteur droit 1540"/>
              <p:cNvCxnSpPr>
                <a:stCxn id="1496" idx="4"/>
                <a:endCxn id="1540" idx="0"/>
              </p:cNvCxnSpPr>
              <p:nvPr/>
            </p:nvCxnSpPr>
            <p:spPr>
              <a:xfrm flipH="1">
                <a:off x="6848636" y="4661520"/>
                <a:ext cx="152400" cy="216024"/>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542" name="Groupe 657"/>
          <p:cNvGrpSpPr/>
          <p:nvPr/>
        </p:nvGrpSpPr>
        <p:grpSpPr>
          <a:xfrm>
            <a:off x="5002358" y="4149707"/>
            <a:ext cx="1945906" cy="2287734"/>
            <a:chOff x="5002358" y="4221088"/>
            <a:chExt cx="1945906" cy="2287734"/>
          </a:xfrm>
        </p:grpSpPr>
        <p:grpSp>
          <p:nvGrpSpPr>
            <p:cNvPr id="1543" name="Groupe 555"/>
            <p:cNvGrpSpPr/>
            <p:nvPr/>
          </p:nvGrpSpPr>
          <p:grpSpPr>
            <a:xfrm>
              <a:off x="5002358" y="5066526"/>
              <a:ext cx="1945906" cy="1442296"/>
              <a:chOff x="4788024" y="4887818"/>
              <a:chExt cx="2088232" cy="1547789"/>
            </a:xfrm>
          </p:grpSpPr>
          <p:sp>
            <p:nvSpPr>
              <p:cNvPr id="1545" name="Ellipse 1544"/>
              <p:cNvSpPr/>
              <p:nvPr/>
            </p:nvSpPr>
            <p:spPr>
              <a:xfrm>
                <a:off x="5770180" y="4887818"/>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6" name="Ellipse 1545"/>
              <p:cNvSpPr/>
              <p:nvPr/>
            </p:nvSpPr>
            <p:spPr>
              <a:xfrm>
                <a:off x="5243478" y="5246027"/>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7" name="Ellipse 1546"/>
              <p:cNvSpPr/>
              <p:nvPr/>
            </p:nvSpPr>
            <p:spPr>
              <a:xfrm>
                <a:off x="6197675" y="5246027"/>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8" name="Ellipse 1547"/>
              <p:cNvSpPr/>
              <p:nvPr/>
            </p:nvSpPr>
            <p:spPr>
              <a:xfrm>
                <a:off x="5243478" y="5604236"/>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49" name="Ellipse 1548"/>
              <p:cNvSpPr/>
              <p:nvPr/>
            </p:nvSpPr>
            <p:spPr>
              <a:xfrm>
                <a:off x="5598235" y="5604236"/>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0" name="Ellipse 1549"/>
              <p:cNvSpPr/>
              <p:nvPr/>
            </p:nvSpPr>
            <p:spPr>
              <a:xfrm>
                <a:off x="6039664" y="5604236"/>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1" name="Ellipse 1550"/>
              <p:cNvSpPr/>
              <p:nvPr/>
            </p:nvSpPr>
            <p:spPr>
              <a:xfrm>
                <a:off x="6355686" y="5604236"/>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52" name="Connecteur droit 1551"/>
              <p:cNvCxnSpPr>
                <a:stCxn id="1545" idx="4"/>
                <a:endCxn id="1546" idx="7"/>
              </p:cNvCxnSpPr>
              <p:nvPr/>
            </p:nvCxnSpPr>
            <p:spPr>
              <a:xfrm flipH="1">
                <a:off x="5378348" y="5041336"/>
                <a:ext cx="470837" cy="22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3" name="Connecteur droit 1552"/>
              <p:cNvCxnSpPr>
                <a:stCxn id="1545" idx="4"/>
                <a:endCxn id="1547" idx="1"/>
              </p:cNvCxnSpPr>
              <p:nvPr/>
            </p:nvCxnSpPr>
            <p:spPr>
              <a:xfrm>
                <a:off x="5849186" y="5041336"/>
                <a:ext cx="371629" cy="22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4" name="Connecteur droit 1553"/>
              <p:cNvCxnSpPr>
                <a:stCxn id="1546" idx="4"/>
                <a:endCxn id="1548" idx="0"/>
              </p:cNvCxnSpPr>
              <p:nvPr/>
            </p:nvCxnSpPr>
            <p:spPr>
              <a:xfrm>
                <a:off x="5322483" y="5399545"/>
                <a:ext cx="0" cy="204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5" name="Connecteur droit 1554"/>
              <p:cNvCxnSpPr>
                <a:stCxn id="1546" idx="4"/>
                <a:endCxn id="1549" idx="0"/>
              </p:cNvCxnSpPr>
              <p:nvPr/>
            </p:nvCxnSpPr>
            <p:spPr>
              <a:xfrm>
                <a:off x="5322483" y="5399545"/>
                <a:ext cx="354758" cy="204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6" name="Connecteur droit 1555"/>
              <p:cNvCxnSpPr>
                <a:stCxn id="1547" idx="4"/>
                <a:endCxn id="1550" idx="0"/>
              </p:cNvCxnSpPr>
              <p:nvPr/>
            </p:nvCxnSpPr>
            <p:spPr>
              <a:xfrm flipH="1">
                <a:off x="6118670" y="5399545"/>
                <a:ext cx="158011" cy="204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7" name="Connecteur droit 1556"/>
              <p:cNvCxnSpPr>
                <a:stCxn id="1547" idx="4"/>
                <a:endCxn id="1551" idx="0"/>
              </p:cNvCxnSpPr>
              <p:nvPr/>
            </p:nvCxnSpPr>
            <p:spPr>
              <a:xfrm>
                <a:off x="6276680" y="5399545"/>
                <a:ext cx="158011" cy="204691"/>
              </a:xfrm>
              <a:prstGeom prst="line">
                <a:avLst/>
              </a:prstGeom>
            </p:spPr>
            <p:style>
              <a:lnRef idx="1">
                <a:schemeClr val="accent1"/>
              </a:lnRef>
              <a:fillRef idx="0">
                <a:schemeClr val="accent1"/>
              </a:fillRef>
              <a:effectRef idx="0">
                <a:schemeClr val="accent1"/>
              </a:effectRef>
              <a:fontRef idx="minor">
                <a:schemeClr val="tx1"/>
              </a:fontRef>
            </p:style>
          </p:cxnSp>
          <p:sp>
            <p:nvSpPr>
              <p:cNvPr id="1558" name="Ellipse 1557"/>
              <p:cNvSpPr/>
              <p:nvPr/>
            </p:nvSpPr>
            <p:spPr>
              <a:xfrm>
                <a:off x="5172228" y="5911272"/>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9" name="Ellipse 1558"/>
              <p:cNvSpPr/>
              <p:nvPr/>
            </p:nvSpPr>
            <p:spPr>
              <a:xfrm>
                <a:off x="5364331" y="5911272"/>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0" name="Ellipse 1559"/>
              <p:cNvSpPr/>
              <p:nvPr/>
            </p:nvSpPr>
            <p:spPr>
              <a:xfrm>
                <a:off x="5561078" y="5911272"/>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1" name="Ellipse 1560"/>
              <p:cNvSpPr/>
              <p:nvPr/>
            </p:nvSpPr>
            <p:spPr>
              <a:xfrm>
                <a:off x="5746957" y="5911272"/>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2" name="Ellipse 1561"/>
              <p:cNvSpPr/>
              <p:nvPr/>
            </p:nvSpPr>
            <p:spPr>
              <a:xfrm>
                <a:off x="5980861" y="6282089"/>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3" name="Ellipse 1562"/>
              <p:cNvSpPr/>
              <p:nvPr/>
            </p:nvSpPr>
            <p:spPr>
              <a:xfrm>
                <a:off x="6250345" y="6282089"/>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4" name="Ellipse 1563"/>
              <p:cNvSpPr/>
              <p:nvPr/>
            </p:nvSpPr>
            <p:spPr>
              <a:xfrm>
                <a:off x="6461026" y="6282089"/>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5" name="Ellipse 1564"/>
              <p:cNvSpPr/>
              <p:nvPr/>
            </p:nvSpPr>
            <p:spPr>
              <a:xfrm>
                <a:off x="6718245" y="6282089"/>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6" name="Ellipse 1565"/>
              <p:cNvSpPr/>
              <p:nvPr/>
            </p:nvSpPr>
            <p:spPr>
              <a:xfrm>
                <a:off x="6145005" y="5923880"/>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7" name="Ellipse 1566"/>
              <p:cNvSpPr/>
              <p:nvPr/>
            </p:nvSpPr>
            <p:spPr>
              <a:xfrm>
                <a:off x="6355686" y="5923880"/>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68" name="Ellipse 1567"/>
              <p:cNvSpPr/>
              <p:nvPr/>
            </p:nvSpPr>
            <p:spPr>
              <a:xfrm>
                <a:off x="6566367" y="5923880"/>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69" name="Connecteur droit 1568"/>
              <p:cNvCxnSpPr>
                <a:stCxn id="1548" idx="4"/>
                <a:endCxn id="1558" idx="0"/>
              </p:cNvCxnSpPr>
              <p:nvPr/>
            </p:nvCxnSpPr>
            <p:spPr>
              <a:xfrm flipH="1">
                <a:off x="5251234" y="5757754"/>
                <a:ext cx="71249" cy="153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0" name="Connecteur droit 1569"/>
              <p:cNvCxnSpPr>
                <a:stCxn id="1548" idx="4"/>
                <a:endCxn id="1559" idx="0"/>
              </p:cNvCxnSpPr>
              <p:nvPr/>
            </p:nvCxnSpPr>
            <p:spPr>
              <a:xfrm>
                <a:off x="5322483" y="5757754"/>
                <a:ext cx="120853" cy="153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1" name="Connecteur droit 1570"/>
              <p:cNvCxnSpPr>
                <a:stCxn id="1549" idx="4"/>
                <a:endCxn id="1560" idx="0"/>
              </p:cNvCxnSpPr>
              <p:nvPr/>
            </p:nvCxnSpPr>
            <p:spPr>
              <a:xfrm flipH="1">
                <a:off x="5640083" y="5757754"/>
                <a:ext cx="37158" cy="153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2" name="Connecteur droit 1571"/>
              <p:cNvCxnSpPr>
                <a:stCxn id="1549" idx="4"/>
                <a:endCxn id="1561" idx="0"/>
              </p:cNvCxnSpPr>
              <p:nvPr/>
            </p:nvCxnSpPr>
            <p:spPr>
              <a:xfrm>
                <a:off x="5677241" y="5757754"/>
                <a:ext cx="148721" cy="153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3" name="Connecteur droit 1572"/>
              <p:cNvCxnSpPr>
                <a:stCxn id="1551" idx="4"/>
                <a:endCxn id="1566" idx="0"/>
              </p:cNvCxnSpPr>
              <p:nvPr/>
            </p:nvCxnSpPr>
            <p:spPr>
              <a:xfrm flipH="1">
                <a:off x="6224011" y="5757754"/>
                <a:ext cx="210681" cy="166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4" name="Connecteur droit 1573"/>
              <p:cNvCxnSpPr>
                <a:stCxn id="1551" idx="4"/>
                <a:endCxn id="1567" idx="0"/>
              </p:cNvCxnSpPr>
              <p:nvPr/>
            </p:nvCxnSpPr>
            <p:spPr>
              <a:xfrm>
                <a:off x="6434692" y="5757754"/>
                <a:ext cx="0" cy="166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5" name="Connecteur droit 1574"/>
              <p:cNvCxnSpPr>
                <a:stCxn id="1551" idx="4"/>
                <a:endCxn id="1568" idx="0"/>
              </p:cNvCxnSpPr>
              <p:nvPr/>
            </p:nvCxnSpPr>
            <p:spPr>
              <a:xfrm>
                <a:off x="6434692" y="5757754"/>
                <a:ext cx="210681" cy="166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6" name="Connecteur droit 1575"/>
              <p:cNvCxnSpPr>
                <a:stCxn id="1566" idx="4"/>
                <a:endCxn id="1562" idx="7"/>
              </p:cNvCxnSpPr>
              <p:nvPr/>
            </p:nvCxnSpPr>
            <p:spPr>
              <a:xfrm flipH="1">
                <a:off x="6115732" y="6077398"/>
                <a:ext cx="108278" cy="22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7" name="Connecteur droit 1576"/>
              <p:cNvCxnSpPr>
                <a:stCxn id="1566" idx="4"/>
                <a:endCxn id="1563" idx="0"/>
              </p:cNvCxnSpPr>
              <p:nvPr/>
            </p:nvCxnSpPr>
            <p:spPr>
              <a:xfrm>
                <a:off x="6224010" y="6077398"/>
                <a:ext cx="105341" cy="204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8" name="Connecteur droit 1577"/>
              <p:cNvCxnSpPr>
                <a:stCxn id="1568" idx="4"/>
                <a:endCxn id="1564" idx="0"/>
              </p:cNvCxnSpPr>
              <p:nvPr/>
            </p:nvCxnSpPr>
            <p:spPr>
              <a:xfrm flipH="1">
                <a:off x="6540032" y="6077398"/>
                <a:ext cx="105341" cy="204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9" name="Connecteur droit 1578"/>
              <p:cNvCxnSpPr>
                <a:stCxn id="1568" idx="4"/>
                <a:endCxn id="1565" idx="1"/>
              </p:cNvCxnSpPr>
              <p:nvPr/>
            </p:nvCxnSpPr>
            <p:spPr>
              <a:xfrm>
                <a:off x="6645372" y="6077398"/>
                <a:ext cx="96013" cy="227173"/>
              </a:xfrm>
              <a:prstGeom prst="line">
                <a:avLst/>
              </a:prstGeom>
            </p:spPr>
            <p:style>
              <a:lnRef idx="1">
                <a:schemeClr val="accent1"/>
              </a:lnRef>
              <a:fillRef idx="0">
                <a:schemeClr val="accent1"/>
              </a:fillRef>
              <a:effectRef idx="0">
                <a:schemeClr val="accent1"/>
              </a:effectRef>
              <a:fontRef idx="minor">
                <a:schemeClr val="tx1"/>
              </a:fontRef>
            </p:style>
          </p:cxnSp>
          <p:sp>
            <p:nvSpPr>
              <p:cNvPr id="1580" name="Ellipse 1579"/>
              <p:cNvSpPr/>
              <p:nvPr/>
            </p:nvSpPr>
            <p:spPr>
              <a:xfrm>
                <a:off x="4927456" y="5604236"/>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81" name="Connecteur droit 1580"/>
              <p:cNvCxnSpPr>
                <a:stCxn id="1546" idx="4"/>
                <a:endCxn id="1580" idx="0"/>
              </p:cNvCxnSpPr>
              <p:nvPr/>
            </p:nvCxnSpPr>
            <p:spPr>
              <a:xfrm flipH="1">
                <a:off x="5006461" y="5399545"/>
                <a:ext cx="316022" cy="204691"/>
              </a:xfrm>
              <a:prstGeom prst="line">
                <a:avLst/>
              </a:prstGeom>
            </p:spPr>
            <p:style>
              <a:lnRef idx="1">
                <a:schemeClr val="accent1"/>
              </a:lnRef>
              <a:fillRef idx="0">
                <a:schemeClr val="accent1"/>
              </a:fillRef>
              <a:effectRef idx="0">
                <a:schemeClr val="accent1"/>
              </a:effectRef>
              <a:fontRef idx="minor">
                <a:schemeClr val="tx1"/>
              </a:fontRef>
            </p:style>
          </p:cxnSp>
          <p:sp>
            <p:nvSpPr>
              <p:cNvPr id="1582" name="Ellipse 1581"/>
              <p:cNvSpPr/>
              <p:nvPr/>
            </p:nvSpPr>
            <p:spPr>
              <a:xfrm>
                <a:off x="4788024" y="5911272"/>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3" name="Ellipse 1582"/>
              <p:cNvSpPr/>
              <p:nvPr/>
            </p:nvSpPr>
            <p:spPr>
              <a:xfrm>
                <a:off x="4980126" y="5911272"/>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84" name="Connecteur droit 1583"/>
              <p:cNvCxnSpPr>
                <a:stCxn id="1580" idx="4"/>
                <a:endCxn id="1582" idx="0"/>
              </p:cNvCxnSpPr>
              <p:nvPr/>
            </p:nvCxnSpPr>
            <p:spPr>
              <a:xfrm flipH="1">
                <a:off x="4867029" y="5757754"/>
                <a:ext cx="139432" cy="153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5" name="Connecteur droit 1584"/>
              <p:cNvCxnSpPr>
                <a:stCxn id="1580" idx="4"/>
                <a:endCxn id="1583" idx="0"/>
              </p:cNvCxnSpPr>
              <p:nvPr/>
            </p:nvCxnSpPr>
            <p:spPr>
              <a:xfrm>
                <a:off x="5006461" y="5757754"/>
                <a:ext cx="52670" cy="153518"/>
              </a:xfrm>
              <a:prstGeom prst="line">
                <a:avLst/>
              </a:prstGeom>
            </p:spPr>
            <p:style>
              <a:lnRef idx="1">
                <a:schemeClr val="accent1"/>
              </a:lnRef>
              <a:fillRef idx="0">
                <a:schemeClr val="accent1"/>
              </a:fillRef>
              <a:effectRef idx="0">
                <a:schemeClr val="accent1"/>
              </a:effectRef>
              <a:fontRef idx="minor">
                <a:schemeClr val="tx1"/>
              </a:fontRef>
            </p:style>
          </p:cxnSp>
          <p:sp>
            <p:nvSpPr>
              <p:cNvPr id="1586" name="Ellipse 1585"/>
              <p:cNvSpPr/>
              <p:nvPr/>
            </p:nvSpPr>
            <p:spPr>
              <a:xfrm>
                <a:off x="4815983" y="6269481"/>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87" name="Ellipse 1586"/>
              <p:cNvSpPr/>
              <p:nvPr/>
            </p:nvSpPr>
            <p:spPr>
              <a:xfrm>
                <a:off x="5085467" y="6269481"/>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88" name="Connecteur droit 1587"/>
              <p:cNvCxnSpPr>
                <a:stCxn id="1583" idx="4"/>
                <a:endCxn id="1586" idx="7"/>
              </p:cNvCxnSpPr>
              <p:nvPr/>
            </p:nvCxnSpPr>
            <p:spPr>
              <a:xfrm flipH="1">
                <a:off x="4950854" y="6064790"/>
                <a:ext cx="108278" cy="22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9" name="Connecteur droit 1588"/>
              <p:cNvCxnSpPr>
                <a:stCxn id="1583" idx="4"/>
                <a:endCxn id="1587" idx="0"/>
              </p:cNvCxnSpPr>
              <p:nvPr/>
            </p:nvCxnSpPr>
            <p:spPr>
              <a:xfrm>
                <a:off x="5059132" y="6064790"/>
                <a:ext cx="105341" cy="204691"/>
              </a:xfrm>
              <a:prstGeom prst="line">
                <a:avLst/>
              </a:prstGeom>
            </p:spPr>
            <p:style>
              <a:lnRef idx="1">
                <a:schemeClr val="accent1"/>
              </a:lnRef>
              <a:fillRef idx="0">
                <a:schemeClr val="accent1"/>
              </a:fillRef>
              <a:effectRef idx="0">
                <a:schemeClr val="accent1"/>
              </a:effectRef>
              <a:fontRef idx="minor">
                <a:schemeClr val="tx1"/>
              </a:fontRef>
            </p:style>
          </p:cxnSp>
          <p:sp>
            <p:nvSpPr>
              <p:cNvPr id="1590" name="Ellipse 1589"/>
              <p:cNvSpPr/>
              <p:nvPr/>
            </p:nvSpPr>
            <p:spPr>
              <a:xfrm>
                <a:off x="5401488" y="6269481"/>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1" name="Ellipse 1590"/>
              <p:cNvSpPr/>
              <p:nvPr/>
            </p:nvSpPr>
            <p:spPr>
              <a:xfrm>
                <a:off x="5670972" y="6269481"/>
                <a:ext cx="158011" cy="15351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92" name="Connecteur droit 1591"/>
              <p:cNvCxnSpPr>
                <a:stCxn id="1560" idx="4"/>
                <a:endCxn id="1590" idx="7"/>
              </p:cNvCxnSpPr>
              <p:nvPr/>
            </p:nvCxnSpPr>
            <p:spPr>
              <a:xfrm flipH="1">
                <a:off x="5536359" y="6064790"/>
                <a:ext cx="103724" cy="227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3" name="Connecteur droit 1592"/>
              <p:cNvCxnSpPr>
                <a:stCxn id="1560" idx="4"/>
                <a:endCxn id="1591" idx="0"/>
              </p:cNvCxnSpPr>
              <p:nvPr/>
            </p:nvCxnSpPr>
            <p:spPr>
              <a:xfrm>
                <a:off x="5640083" y="6064790"/>
                <a:ext cx="109895" cy="20469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44" name="Connecteur droit avec flèche 1543"/>
            <p:cNvCxnSpPr/>
            <p:nvPr/>
          </p:nvCxnSpPr>
          <p:spPr>
            <a:xfrm>
              <a:off x="6012160" y="4221088"/>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594" name="Groupe 656"/>
          <p:cNvGrpSpPr/>
          <p:nvPr/>
        </p:nvGrpSpPr>
        <p:grpSpPr>
          <a:xfrm>
            <a:off x="7294208" y="4149707"/>
            <a:ext cx="1611352" cy="2304256"/>
            <a:chOff x="7294208" y="4221088"/>
            <a:chExt cx="1611352" cy="2304256"/>
          </a:xfrm>
        </p:grpSpPr>
        <p:grpSp>
          <p:nvGrpSpPr>
            <p:cNvPr id="1595" name="Groupe 556"/>
            <p:cNvGrpSpPr/>
            <p:nvPr/>
          </p:nvGrpSpPr>
          <p:grpSpPr>
            <a:xfrm>
              <a:off x="7294208" y="5066526"/>
              <a:ext cx="1611352" cy="1458818"/>
              <a:chOff x="7091264" y="4887818"/>
              <a:chExt cx="1729208" cy="1565518"/>
            </a:xfrm>
          </p:grpSpPr>
          <p:sp>
            <p:nvSpPr>
              <p:cNvPr id="1597" name="Ellipse 1596"/>
              <p:cNvSpPr/>
              <p:nvPr/>
            </p:nvSpPr>
            <p:spPr>
              <a:xfrm>
                <a:off x="7887829" y="4887818"/>
                <a:ext cx="157201" cy="15720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8" name="Ellipse 1597"/>
              <p:cNvSpPr/>
              <p:nvPr/>
            </p:nvSpPr>
            <p:spPr>
              <a:xfrm>
                <a:off x="7458066" y="5254620"/>
                <a:ext cx="157201" cy="15720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9" name="Ellipse 1598"/>
              <p:cNvSpPr/>
              <p:nvPr/>
            </p:nvSpPr>
            <p:spPr>
              <a:xfrm>
                <a:off x="8296470" y="5254620"/>
                <a:ext cx="157201" cy="15720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0" name="Ellipse 1599"/>
              <p:cNvSpPr/>
              <p:nvPr/>
            </p:nvSpPr>
            <p:spPr>
              <a:xfrm>
                <a:off x="7300865" y="5621422"/>
                <a:ext cx="157201" cy="15720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1" name="Ellipse 1600"/>
              <p:cNvSpPr/>
              <p:nvPr/>
            </p:nvSpPr>
            <p:spPr>
              <a:xfrm>
                <a:off x="7615266" y="5621422"/>
                <a:ext cx="157201" cy="15720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2" name="Ellipse 1601"/>
              <p:cNvSpPr/>
              <p:nvPr/>
            </p:nvSpPr>
            <p:spPr>
              <a:xfrm>
                <a:off x="8139269" y="5621422"/>
                <a:ext cx="157201" cy="15720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3" name="Ellipse 1602"/>
              <p:cNvSpPr/>
              <p:nvPr/>
            </p:nvSpPr>
            <p:spPr>
              <a:xfrm>
                <a:off x="8453670" y="5621422"/>
                <a:ext cx="157201" cy="15720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04" name="Connecteur droit 1603"/>
              <p:cNvCxnSpPr>
                <a:stCxn id="1597" idx="4"/>
                <a:endCxn id="1598" idx="7"/>
              </p:cNvCxnSpPr>
              <p:nvPr/>
            </p:nvCxnSpPr>
            <p:spPr>
              <a:xfrm flipH="1">
                <a:off x="7592245" y="5045019"/>
                <a:ext cx="374185" cy="232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5" name="Connecteur droit 1604"/>
              <p:cNvCxnSpPr>
                <a:stCxn id="1597" idx="4"/>
                <a:endCxn id="1599" idx="1"/>
              </p:cNvCxnSpPr>
              <p:nvPr/>
            </p:nvCxnSpPr>
            <p:spPr>
              <a:xfrm>
                <a:off x="7966430" y="5045019"/>
                <a:ext cx="353061" cy="232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6" name="Connecteur droit 1605"/>
              <p:cNvCxnSpPr>
                <a:stCxn id="1598" idx="4"/>
                <a:endCxn id="1600" idx="0"/>
              </p:cNvCxnSpPr>
              <p:nvPr/>
            </p:nvCxnSpPr>
            <p:spPr>
              <a:xfrm flipH="1">
                <a:off x="7379465" y="5411821"/>
                <a:ext cx="157201" cy="209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7" name="Connecteur droit 1606"/>
              <p:cNvCxnSpPr>
                <a:stCxn id="1598" idx="4"/>
                <a:endCxn id="1601" idx="0"/>
              </p:cNvCxnSpPr>
              <p:nvPr/>
            </p:nvCxnSpPr>
            <p:spPr>
              <a:xfrm>
                <a:off x="7536666" y="5411821"/>
                <a:ext cx="157201" cy="209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8" name="Connecteur droit 1607"/>
              <p:cNvCxnSpPr>
                <a:stCxn id="1599" idx="4"/>
                <a:endCxn id="1602" idx="0"/>
              </p:cNvCxnSpPr>
              <p:nvPr/>
            </p:nvCxnSpPr>
            <p:spPr>
              <a:xfrm flipH="1">
                <a:off x="8217869" y="5411821"/>
                <a:ext cx="157201" cy="2096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9" name="Connecteur droit 1608"/>
              <p:cNvCxnSpPr>
                <a:stCxn id="1599" idx="4"/>
                <a:endCxn id="1603" idx="0"/>
              </p:cNvCxnSpPr>
              <p:nvPr/>
            </p:nvCxnSpPr>
            <p:spPr>
              <a:xfrm>
                <a:off x="8375070" y="5411821"/>
                <a:ext cx="157201" cy="209601"/>
              </a:xfrm>
              <a:prstGeom prst="line">
                <a:avLst/>
              </a:prstGeom>
            </p:spPr>
            <p:style>
              <a:lnRef idx="1">
                <a:schemeClr val="accent1"/>
              </a:lnRef>
              <a:fillRef idx="0">
                <a:schemeClr val="accent1"/>
              </a:fillRef>
              <a:effectRef idx="0">
                <a:schemeClr val="accent1"/>
              </a:effectRef>
              <a:fontRef idx="minor">
                <a:schemeClr val="tx1"/>
              </a:fontRef>
            </p:style>
          </p:cxnSp>
          <p:sp>
            <p:nvSpPr>
              <p:cNvPr id="1610" name="Ellipse 1609"/>
              <p:cNvSpPr/>
              <p:nvPr/>
            </p:nvSpPr>
            <p:spPr>
              <a:xfrm>
                <a:off x="7091264" y="5935823"/>
                <a:ext cx="157201" cy="15720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1" name="Ellipse 1610"/>
              <p:cNvSpPr/>
              <p:nvPr/>
            </p:nvSpPr>
            <p:spPr>
              <a:xfrm>
                <a:off x="7353265" y="5935823"/>
                <a:ext cx="157201" cy="15720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2" name="Ellipse 1611"/>
              <p:cNvSpPr/>
              <p:nvPr/>
            </p:nvSpPr>
            <p:spPr>
              <a:xfrm>
                <a:off x="7562866" y="5935823"/>
                <a:ext cx="157201" cy="15720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3" name="Ellipse 1612"/>
              <p:cNvSpPr/>
              <p:nvPr/>
            </p:nvSpPr>
            <p:spPr>
              <a:xfrm>
                <a:off x="7824867" y="5935823"/>
                <a:ext cx="157201" cy="15720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4" name="Ellipse 1613"/>
              <p:cNvSpPr/>
              <p:nvPr/>
            </p:nvSpPr>
            <p:spPr>
              <a:xfrm>
                <a:off x="7189963" y="6296135"/>
                <a:ext cx="157201" cy="15720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5" name="Ellipse 1614"/>
              <p:cNvSpPr/>
              <p:nvPr/>
            </p:nvSpPr>
            <p:spPr>
              <a:xfrm>
                <a:off x="7458066" y="6296135"/>
                <a:ext cx="157201" cy="15720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6" name="Ellipse 1615"/>
              <p:cNvSpPr/>
              <p:nvPr/>
            </p:nvSpPr>
            <p:spPr>
              <a:xfrm>
                <a:off x="7667667" y="6296135"/>
                <a:ext cx="157201" cy="15720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7" name="Ellipse 1616"/>
              <p:cNvSpPr/>
              <p:nvPr/>
            </p:nvSpPr>
            <p:spPr>
              <a:xfrm>
                <a:off x="7923567" y="6296135"/>
                <a:ext cx="157201" cy="15720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8" name="Ellipse 1617"/>
              <p:cNvSpPr/>
              <p:nvPr/>
            </p:nvSpPr>
            <p:spPr>
              <a:xfrm>
                <a:off x="8244069" y="5949280"/>
                <a:ext cx="157201" cy="15720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9" name="Ellipse 1618"/>
              <p:cNvSpPr/>
              <p:nvPr/>
            </p:nvSpPr>
            <p:spPr>
              <a:xfrm>
                <a:off x="8453670" y="5949280"/>
                <a:ext cx="157201" cy="15720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0" name="Ellipse 1619"/>
              <p:cNvSpPr/>
              <p:nvPr/>
            </p:nvSpPr>
            <p:spPr>
              <a:xfrm>
                <a:off x="8663271" y="5949280"/>
                <a:ext cx="157201" cy="15720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21" name="Connecteur droit 1620"/>
              <p:cNvCxnSpPr>
                <a:stCxn id="1600" idx="4"/>
                <a:endCxn id="1610" idx="0"/>
              </p:cNvCxnSpPr>
              <p:nvPr/>
            </p:nvCxnSpPr>
            <p:spPr>
              <a:xfrm flipH="1">
                <a:off x="7169864" y="5778622"/>
                <a:ext cx="209601" cy="157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2" name="Connecteur droit 1621"/>
              <p:cNvCxnSpPr>
                <a:stCxn id="1600" idx="4"/>
                <a:endCxn id="1611" idx="0"/>
              </p:cNvCxnSpPr>
              <p:nvPr/>
            </p:nvCxnSpPr>
            <p:spPr>
              <a:xfrm>
                <a:off x="7379465" y="5778622"/>
                <a:ext cx="52400" cy="157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3" name="Connecteur droit 1622"/>
              <p:cNvCxnSpPr>
                <a:stCxn id="1601" idx="4"/>
                <a:endCxn id="1612" idx="0"/>
              </p:cNvCxnSpPr>
              <p:nvPr/>
            </p:nvCxnSpPr>
            <p:spPr>
              <a:xfrm flipH="1">
                <a:off x="7641467" y="5778622"/>
                <a:ext cx="52400" cy="157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4" name="Connecteur droit 1623"/>
              <p:cNvCxnSpPr>
                <a:stCxn id="1601" idx="4"/>
                <a:endCxn id="1613" idx="0"/>
              </p:cNvCxnSpPr>
              <p:nvPr/>
            </p:nvCxnSpPr>
            <p:spPr>
              <a:xfrm>
                <a:off x="7693867" y="5778622"/>
                <a:ext cx="209601" cy="157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5" name="Connecteur droit 1624"/>
              <p:cNvCxnSpPr>
                <a:stCxn id="1603" idx="4"/>
                <a:endCxn id="1618" idx="0"/>
              </p:cNvCxnSpPr>
              <p:nvPr/>
            </p:nvCxnSpPr>
            <p:spPr>
              <a:xfrm flipH="1">
                <a:off x="8322670" y="5778623"/>
                <a:ext cx="209601" cy="170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6" name="Connecteur droit 1625"/>
              <p:cNvCxnSpPr>
                <a:stCxn id="1603" idx="4"/>
                <a:endCxn id="1619" idx="0"/>
              </p:cNvCxnSpPr>
              <p:nvPr/>
            </p:nvCxnSpPr>
            <p:spPr>
              <a:xfrm>
                <a:off x="8532271" y="5778623"/>
                <a:ext cx="0" cy="170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7" name="Connecteur droit 1626"/>
              <p:cNvCxnSpPr>
                <a:stCxn id="1603" idx="4"/>
                <a:endCxn id="1620" idx="0"/>
              </p:cNvCxnSpPr>
              <p:nvPr/>
            </p:nvCxnSpPr>
            <p:spPr>
              <a:xfrm>
                <a:off x="8532271" y="5778623"/>
                <a:ext cx="209601" cy="170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8" name="Connecteur droit 1627"/>
              <p:cNvCxnSpPr>
                <a:stCxn id="1612" idx="4"/>
                <a:endCxn id="1614" idx="7"/>
              </p:cNvCxnSpPr>
              <p:nvPr/>
            </p:nvCxnSpPr>
            <p:spPr>
              <a:xfrm flipH="1">
                <a:off x="7324142" y="6093024"/>
                <a:ext cx="317325" cy="226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9" name="Connecteur droit 1628"/>
              <p:cNvCxnSpPr>
                <a:stCxn id="1612" idx="4"/>
                <a:endCxn id="1615" idx="0"/>
              </p:cNvCxnSpPr>
              <p:nvPr/>
            </p:nvCxnSpPr>
            <p:spPr>
              <a:xfrm flipH="1">
                <a:off x="7536667" y="6093024"/>
                <a:ext cx="104800" cy="203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0" name="Connecteur droit 1629"/>
              <p:cNvCxnSpPr>
                <a:stCxn id="1612" idx="4"/>
                <a:endCxn id="1616" idx="0"/>
              </p:cNvCxnSpPr>
              <p:nvPr/>
            </p:nvCxnSpPr>
            <p:spPr>
              <a:xfrm>
                <a:off x="7641467" y="6093024"/>
                <a:ext cx="104801" cy="203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1" name="Connecteur droit 1630"/>
              <p:cNvCxnSpPr>
                <a:stCxn id="1612" idx="3"/>
                <a:endCxn id="1617" idx="1"/>
              </p:cNvCxnSpPr>
              <p:nvPr/>
            </p:nvCxnSpPr>
            <p:spPr>
              <a:xfrm>
                <a:off x="7585888" y="6070002"/>
                <a:ext cx="360701" cy="24915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96" name="Connecteur droit avec flèche 1595"/>
            <p:cNvCxnSpPr/>
            <p:nvPr/>
          </p:nvCxnSpPr>
          <p:spPr>
            <a:xfrm>
              <a:off x="8100392" y="4221088"/>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632" name="Ellipse 1631"/>
          <p:cNvSpPr/>
          <p:nvPr/>
        </p:nvSpPr>
        <p:spPr>
          <a:xfrm>
            <a:off x="1187624" y="4920587"/>
            <a:ext cx="156434" cy="15643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3" name="Ellipse 1632"/>
          <p:cNvSpPr/>
          <p:nvPr/>
        </p:nvSpPr>
        <p:spPr>
          <a:xfrm>
            <a:off x="961336" y="5285601"/>
            <a:ext cx="156434" cy="15643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4" name="Ellipse 1633"/>
          <p:cNvSpPr/>
          <p:nvPr/>
        </p:nvSpPr>
        <p:spPr>
          <a:xfrm>
            <a:off x="1403648" y="5285601"/>
            <a:ext cx="156434" cy="15643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35" name="Connecteur droit 1634"/>
          <p:cNvCxnSpPr>
            <a:stCxn id="1632" idx="4"/>
            <a:endCxn id="1633" idx="7"/>
          </p:cNvCxnSpPr>
          <p:nvPr/>
        </p:nvCxnSpPr>
        <p:spPr>
          <a:xfrm flipH="1">
            <a:off x="1094861" y="5077021"/>
            <a:ext cx="170980" cy="231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6" name="Connecteur droit 1635"/>
          <p:cNvCxnSpPr>
            <a:stCxn id="1632" idx="4"/>
            <a:endCxn id="1634" idx="1"/>
          </p:cNvCxnSpPr>
          <p:nvPr/>
        </p:nvCxnSpPr>
        <p:spPr>
          <a:xfrm>
            <a:off x="1265841" y="5077021"/>
            <a:ext cx="160716" cy="231489"/>
          </a:xfrm>
          <a:prstGeom prst="line">
            <a:avLst/>
          </a:prstGeom>
        </p:spPr>
        <p:style>
          <a:lnRef idx="1">
            <a:schemeClr val="accent1"/>
          </a:lnRef>
          <a:fillRef idx="0">
            <a:schemeClr val="accent1"/>
          </a:fillRef>
          <a:effectRef idx="0">
            <a:schemeClr val="accent1"/>
          </a:effectRef>
          <a:fontRef idx="minor">
            <a:schemeClr val="tx1"/>
          </a:fontRef>
        </p:style>
      </p:cxnSp>
      <p:grpSp>
        <p:nvGrpSpPr>
          <p:cNvPr id="1637" name="Groupe 659"/>
          <p:cNvGrpSpPr/>
          <p:nvPr/>
        </p:nvGrpSpPr>
        <p:grpSpPr>
          <a:xfrm>
            <a:off x="482402" y="5439662"/>
            <a:ext cx="1713334" cy="1114277"/>
            <a:chOff x="482402" y="5442035"/>
            <a:chExt cx="1713334" cy="1114277"/>
          </a:xfrm>
        </p:grpSpPr>
        <p:sp>
          <p:nvSpPr>
            <p:cNvPr id="1638" name="Ellipse 1637"/>
            <p:cNvSpPr/>
            <p:nvPr/>
          </p:nvSpPr>
          <p:spPr>
            <a:xfrm>
              <a:off x="603735" y="5721995"/>
              <a:ext cx="156434" cy="15643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9" name="Ellipse 1638"/>
            <p:cNvSpPr/>
            <p:nvPr/>
          </p:nvSpPr>
          <p:spPr>
            <a:xfrm>
              <a:off x="954954" y="5721995"/>
              <a:ext cx="156434" cy="15643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0" name="Ellipse 1639"/>
            <p:cNvSpPr/>
            <p:nvPr/>
          </p:nvSpPr>
          <p:spPr>
            <a:xfrm>
              <a:off x="1408876" y="5721995"/>
              <a:ext cx="156434" cy="15643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1" name="Ellipse 1640"/>
            <p:cNvSpPr/>
            <p:nvPr/>
          </p:nvSpPr>
          <p:spPr>
            <a:xfrm>
              <a:off x="1819963" y="5721995"/>
              <a:ext cx="156434" cy="15643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42" name="Connecteur droit 1641"/>
            <p:cNvCxnSpPr>
              <a:stCxn id="1633" idx="4"/>
              <a:endCxn id="1638" idx="0"/>
            </p:cNvCxnSpPr>
            <p:nvPr/>
          </p:nvCxnSpPr>
          <p:spPr>
            <a:xfrm flipH="1">
              <a:off x="681952" y="5442035"/>
              <a:ext cx="357601" cy="279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3" name="Connecteur droit 1642"/>
            <p:cNvCxnSpPr>
              <a:stCxn id="1633" idx="4"/>
              <a:endCxn id="1639" idx="0"/>
            </p:cNvCxnSpPr>
            <p:nvPr/>
          </p:nvCxnSpPr>
          <p:spPr>
            <a:xfrm flipH="1">
              <a:off x="1033171" y="5442035"/>
              <a:ext cx="6382" cy="279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4" name="Connecteur droit 1643"/>
            <p:cNvCxnSpPr>
              <a:stCxn id="1634" idx="4"/>
              <a:endCxn id="1640" idx="0"/>
            </p:cNvCxnSpPr>
            <p:nvPr/>
          </p:nvCxnSpPr>
          <p:spPr>
            <a:xfrm>
              <a:off x="1481865" y="5442035"/>
              <a:ext cx="5228" cy="279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5" name="Connecteur droit 1644"/>
            <p:cNvCxnSpPr>
              <a:stCxn id="1634" idx="4"/>
              <a:endCxn id="1641" idx="0"/>
            </p:cNvCxnSpPr>
            <p:nvPr/>
          </p:nvCxnSpPr>
          <p:spPr>
            <a:xfrm>
              <a:off x="1481865" y="5442035"/>
              <a:ext cx="416315" cy="279960"/>
            </a:xfrm>
            <a:prstGeom prst="line">
              <a:avLst/>
            </a:prstGeom>
          </p:spPr>
          <p:style>
            <a:lnRef idx="1">
              <a:schemeClr val="accent1"/>
            </a:lnRef>
            <a:fillRef idx="0">
              <a:schemeClr val="accent1"/>
            </a:fillRef>
            <a:effectRef idx="0">
              <a:schemeClr val="accent1"/>
            </a:effectRef>
            <a:fontRef idx="minor">
              <a:schemeClr val="tx1"/>
            </a:fontRef>
          </p:style>
        </p:cxnSp>
        <p:sp>
          <p:nvSpPr>
            <p:cNvPr id="1646" name="Ellipse 1645"/>
            <p:cNvSpPr/>
            <p:nvPr/>
          </p:nvSpPr>
          <p:spPr>
            <a:xfrm>
              <a:off x="482402" y="6034864"/>
              <a:ext cx="156434" cy="15643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7" name="Ellipse 1646"/>
            <p:cNvSpPr/>
            <p:nvPr/>
          </p:nvSpPr>
          <p:spPr>
            <a:xfrm>
              <a:off x="672588" y="6034864"/>
              <a:ext cx="156434" cy="15643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8" name="Ellipse 1647"/>
            <p:cNvSpPr/>
            <p:nvPr/>
          </p:nvSpPr>
          <p:spPr>
            <a:xfrm>
              <a:off x="867372" y="6034864"/>
              <a:ext cx="156434" cy="15643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9" name="Ellipse 1648"/>
            <p:cNvSpPr/>
            <p:nvPr/>
          </p:nvSpPr>
          <p:spPr>
            <a:xfrm>
              <a:off x="1051397" y="6034864"/>
              <a:ext cx="156434" cy="15643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0" name="Ellipse 1649"/>
            <p:cNvSpPr/>
            <p:nvPr/>
          </p:nvSpPr>
          <p:spPr>
            <a:xfrm>
              <a:off x="1416600" y="6399878"/>
              <a:ext cx="156434" cy="15643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1" name="Ellipse 1650"/>
            <p:cNvSpPr/>
            <p:nvPr/>
          </p:nvSpPr>
          <p:spPr>
            <a:xfrm>
              <a:off x="1608258" y="6399878"/>
              <a:ext cx="156434" cy="15643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2" name="Ellipse 1651"/>
            <p:cNvSpPr/>
            <p:nvPr/>
          </p:nvSpPr>
          <p:spPr>
            <a:xfrm>
              <a:off x="1853624" y="6399878"/>
              <a:ext cx="156434" cy="15643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3" name="Ellipse 1652"/>
            <p:cNvSpPr/>
            <p:nvPr/>
          </p:nvSpPr>
          <p:spPr>
            <a:xfrm>
              <a:off x="2039302" y="6399878"/>
              <a:ext cx="156434" cy="15643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4" name="Ellipse 1653"/>
            <p:cNvSpPr/>
            <p:nvPr/>
          </p:nvSpPr>
          <p:spPr>
            <a:xfrm>
              <a:off x="1513165" y="6034864"/>
              <a:ext cx="156434" cy="15643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5" name="Ellipse 1654"/>
            <p:cNvSpPr/>
            <p:nvPr/>
          </p:nvSpPr>
          <p:spPr>
            <a:xfrm>
              <a:off x="1721745" y="6034864"/>
              <a:ext cx="156434" cy="15643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6" name="Ellipse 1655"/>
            <p:cNvSpPr/>
            <p:nvPr/>
          </p:nvSpPr>
          <p:spPr>
            <a:xfrm>
              <a:off x="1930324" y="6034864"/>
              <a:ext cx="156434" cy="15643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57" name="Connecteur droit 1656"/>
            <p:cNvCxnSpPr>
              <a:stCxn id="1638" idx="4"/>
              <a:endCxn id="1646" idx="0"/>
            </p:cNvCxnSpPr>
            <p:nvPr/>
          </p:nvCxnSpPr>
          <p:spPr>
            <a:xfrm flipH="1">
              <a:off x="560619" y="5878429"/>
              <a:ext cx="121333" cy="156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8" name="Connecteur droit 1657"/>
            <p:cNvCxnSpPr>
              <a:stCxn id="1638" idx="4"/>
              <a:endCxn id="1647" idx="0"/>
            </p:cNvCxnSpPr>
            <p:nvPr/>
          </p:nvCxnSpPr>
          <p:spPr>
            <a:xfrm>
              <a:off x="681952" y="5878429"/>
              <a:ext cx="68853" cy="156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9" name="Connecteur droit 1658"/>
            <p:cNvCxnSpPr>
              <a:stCxn id="1639" idx="4"/>
              <a:endCxn id="1648" idx="0"/>
            </p:cNvCxnSpPr>
            <p:nvPr/>
          </p:nvCxnSpPr>
          <p:spPr>
            <a:xfrm flipH="1">
              <a:off x="945589" y="5878429"/>
              <a:ext cx="87582" cy="156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0" name="Connecteur droit 1659"/>
            <p:cNvCxnSpPr>
              <a:stCxn id="1639" idx="4"/>
              <a:endCxn id="1649" idx="0"/>
            </p:cNvCxnSpPr>
            <p:nvPr/>
          </p:nvCxnSpPr>
          <p:spPr>
            <a:xfrm>
              <a:off x="1033171" y="5878429"/>
              <a:ext cx="96443" cy="156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1" name="Connecteur droit 1660"/>
            <p:cNvCxnSpPr>
              <a:stCxn id="1640" idx="4"/>
              <a:endCxn id="1654" idx="0"/>
            </p:cNvCxnSpPr>
            <p:nvPr/>
          </p:nvCxnSpPr>
          <p:spPr>
            <a:xfrm>
              <a:off x="1487093" y="5878430"/>
              <a:ext cx="104290" cy="156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2" name="Connecteur droit 1661"/>
            <p:cNvCxnSpPr>
              <a:stCxn id="1641" idx="4"/>
              <a:endCxn id="1655" idx="0"/>
            </p:cNvCxnSpPr>
            <p:nvPr/>
          </p:nvCxnSpPr>
          <p:spPr>
            <a:xfrm flipH="1">
              <a:off x="1799962" y="5878430"/>
              <a:ext cx="98218" cy="156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3" name="Connecteur droit 1662"/>
            <p:cNvCxnSpPr>
              <a:stCxn id="1641" idx="4"/>
              <a:endCxn id="1656" idx="0"/>
            </p:cNvCxnSpPr>
            <p:nvPr/>
          </p:nvCxnSpPr>
          <p:spPr>
            <a:xfrm>
              <a:off x="1898180" y="5878430"/>
              <a:ext cx="110361" cy="156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4" name="Connecteur droit 1663"/>
            <p:cNvCxnSpPr>
              <a:stCxn id="1654" idx="4"/>
              <a:endCxn id="1650" idx="0"/>
            </p:cNvCxnSpPr>
            <p:nvPr/>
          </p:nvCxnSpPr>
          <p:spPr>
            <a:xfrm flipH="1">
              <a:off x="1494817" y="6191298"/>
              <a:ext cx="96566" cy="208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5" name="Connecteur droit 1664"/>
            <p:cNvCxnSpPr>
              <a:stCxn id="1654" idx="4"/>
              <a:endCxn id="1651" idx="0"/>
            </p:cNvCxnSpPr>
            <p:nvPr/>
          </p:nvCxnSpPr>
          <p:spPr>
            <a:xfrm>
              <a:off x="1591383" y="6191298"/>
              <a:ext cx="95093" cy="208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6" name="Connecteur droit 1665"/>
            <p:cNvCxnSpPr>
              <a:stCxn id="1656" idx="4"/>
              <a:endCxn id="1652" idx="0"/>
            </p:cNvCxnSpPr>
            <p:nvPr/>
          </p:nvCxnSpPr>
          <p:spPr>
            <a:xfrm flipH="1">
              <a:off x="1931842" y="6191298"/>
              <a:ext cx="76699" cy="208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7" name="Connecteur droit 1666"/>
            <p:cNvCxnSpPr>
              <a:stCxn id="1656" idx="4"/>
              <a:endCxn id="1653" idx="0"/>
            </p:cNvCxnSpPr>
            <p:nvPr/>
          </p:nvCxnSpPr>
          <p:spPr>
            <a:xfrm>
              <a:off x="2008541" y="6191298"/>
              <a:ext cx="108978" cy="208579"/>
            </a:xfrm>
            <a:prstGeom prst="line">
              <a:avLst/>
            </a:prstGeom>
          </p:spPr>
          <p:style>
            <a:lnRef idx="1">
              <a:schemeClr val="accent1"/>
            </a:lnRef>
            <a:fillRef idx="0">
              <a:schemeClr val="accent1"/>
            </a:fillRef>
            <a:effectRef idx="0">
              <a:schemeClr val="accent1"/>
            </a:effectRef>
            <a:fontRef idx="minor">
              <a:schemeClr val="tx1"/>
            </a:fontRef>
          </p:style>
        </p:cxnSp>
        <p:sp>
          <p:nvSpPr>
            <p:cNvPr id="1668" name="Ellipse 1667"/>
            <p:cNvSpPr/>
            <p:nvPr/>
          </p:nvSpPr>
          <p:spPr>
            <a:xfrm>
              <a:off x="1298515" y="6034864"/>
              <a:ext cx="156434" cy="15643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69" name="Connecteur droit 1668"/>
            <p:cNvCxnSpPr>
              <a:stCxn id="1640" idx="4"/>
              <a:endCxn id="1668" idx="0"/>
            </p:cNvCxnSpPr>
            <p:nvPr/>
          </p:nvCxnSpPr>
          <p:spPr>
            <a:xfrm flipH="1">
              <a:off x="1376732" y="5878430"/>
              <a:ext cx="110361" cy="15643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670" name="Connecteur droit avec flèche 1669"/>
          <p:cNvCxnSpPr/>
          <p:nvPr/>
        </p:nvCxnSpPr>
        <p:spPr>
          <a:xfrm>
            <a:off x="1259632" y="4581755"/>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71" name="ZoneTexte 1670"/>
          <p:cNvSpPr txBox="1"/>
          <p:nvPr/>
        </p:nvSpPr>
        <p:spPr>
          <a:xfrm>
            <a:off x="2555777" y="4367472"/>
            <a:ext cx="1008112" cy="646331"/>
          </a:xfrm>
          <a:prstGeom prst="rect">
            <a:avLst/>
          </a:prstGeom>
          <a:noFill/>
        </p:spPr>
        <p:txBody>
          <a:bodyPr wrap="square" rtlCol="0">
            <a:spAutoFit/>
          </a:bodyPr>
          <a:lstStyle/>
          <a:p>
            <a:r>
              <a:rPr lang="fr-FR" sz="1200" b="1" i="1" dirty="0">
                <a:solidFill>
                  <a:srgbClr val="FF0000"/>
                </a:solidFill>
              </a:rPr>
              <a:t>Random </a:t>
            </a:r>
            <a:r>
              <a:rPr lang="fr-FR" sz="1200" b="1" i="1" dirty="0" err="1">
                <a:solidFill>
                  <a:srgbClr val="FF0000"/>
                </a:solidFill>
              </a:rPr>
              <a:t>Feature</a:t>
            </a:r>
            <a:r>
              <a:rPr lang="fr-FR" sz="1200" b="1" i="1" dirty="0">
                <a:solidFill>
                  <a:srgbClr val="FF0000"/>
                </a:solidFill>
              </a:rPr>
              <a:t> </a:t>
            </a:r>
            <a:r>
              <a:rPr lang="fr-FR" sz="1200" b="1" i="1" dirty="0" err="1">
                <a:solidFill>
                  <a:srgbClr val="FF0000"/>
                </a:solidFill>
              </a:rPr>
              <a:t>Selection</a:t>
            </a:r>
            <a:endParaRPr lang="fr-FR" sz="1200" b="1" i="1" dirty="0">
              <a:solidFill>
                <a:srgbClr val="FF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62"/>
                                        </p:tgtEl>
                                        <p:attrNameLst>
                                          <p:attrName>style.visibility</p:attrName>
                                        </p:attrNameLst>
                                      </p:cBhvr>
                                      <p:to>
                                        <p:strVal val="hidden"/>
                                      </p:to>
                                    </p:set>
                                  </p:childTnLst>
                                </p:cTn>
                              </p:par>
                              <p:par>
                                <p:cTn id="15" presetID="47" presetClass="entr" presetSubtype="0" fill="hold" nodeType="withEffect">
                                  <p:stCondLst>
                                    <p:cond delay="0"/>
                                  </p:stCondLst>
                                  <p:childTnLst>
                                    <p:set>
                                      <p:cBhvr>
                                        <p:cTn id="16" dur="1" fill="hold">
                                          <p:stCondLst>
                                            <p:cond delay="0"/>
                                          </p:stCondLst>
                                        </p:cTn>
                                        <p:tgtEl>
                                          <p:spTgt spid="1399"/>
                                        </p:tgtEl>
                                        <p:attrNameLst>
                                          <p:attrName>style.visibility</p:attrName>
                                        </p:attrNameLst>
                                      </p:cBhvr>
                                      <p:to>
                                        <p:strVal val="visible"/>
                                      </p:to>
                                    </p:set>
                                    <p:animEffect transition="in" filter="fade">
                                      <p:cBhvr>
                                        <p:cTn id="17" dur="1000"/>
                                        <p:tgtEl>
                                          <p:spTgt spid="1399"/>
                                        </p:tgtEl>
                                      </p:cBhvr>
                                    </p:animEffect>
                                    <p:anim calcmode="lin" valueType="num">
                                      <p:cBhvr>
                                        <p:cTn id="18" dur="1000" fill="hold"/>
                                        <p:tgtEl>
                                          <p:spTgt spid="1399"/>
                                        </p:tgtEl>
                                        <p:attrNameLst>
                                          <p:attrName>ppt_x</p:attrName>
                                        </p:attrNameLst>
                                      </p:cBhvr>
                                      <p:tavLst>
                                        <p:tav tm="0">
                                          <p:val>
                                            <p:strVal val="#ppt_x"/>
                                          </p:val>
                                        </p:tav>
                                        <p:tav tm="100000">
                                          <p:val>
                                            <p:strVal val="#ppt_x"/>
                                          </p:val>
                                        </p:tav>
                                      </p:tavLst>
                                    </p:anim>
                                    <p:anim calcmode="lin" valueType="num">
                                      <p:cBhvr>
                                        <p:cTn id="19" dur="1000" fill="hold"/>
                                        <p:tgtEl>
                                          <p:spTgt spid="139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481"/>
                                        </p:tgtEl>
                                        <p:attrNameLst>
                                          <p:attrName>style.visibility</p:attrName>
                                        </p:attrNameLst>
                                      </p:cBhvr>
                                      <p:to>
                                        <p:strVal val="visible"/>
                                      </p:to>
                                    </p:set>
                                    <p:animEffect transition="in" filter="fade">
                                      <p:cBhvr>
                                        <p:cTn id="22" dur="1000"/>
                                        <p:tgtEl>
                                          <p:spTgt spid="1481"/>
                                        </p:tgtEl>
                                      </p:cBhvr>
                                    </p:animEffect>
                                    <p:anim calcmode="lin" valueType="num">
                                      <p:cBhvr>
                                        <p:cTn id="23" dur="1000" fill="hold"/>
                                        <p:tgtEl>
                                          <p:spTgt spid="1481"/>
                                        </p:tgtEl>
                                        <p:attrNameLst>
                                          <p:attrName>ppt_x</p:attrName>
                                        </p:attrNameLst>
                                      </p:cBhvr>
                                      <p:tavLst>
                                        <p:tav tm="0">
                                          <p:val>
                                            <p:strVal val="#ppt_x"/>
                                          </p:val>
                                        </p:tav>
                                        <p:tav tm="100000">
                                          <p:val>
                                            <p:strVal val="#ppt_x"/>
                                          </p:val>
                                        </p:tav>
                                      </p:tavLst>
                                    </p:anim>
                                    <p:anim calcmode="lin" valueType="num">
                                      <p:cBhvr>
                                        <p:cTn id="24" dur="1000" fill="hold"/>
                                        <p:tgtEl>
                                          <p:spTgt spid="148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594"/>
                                        </p:tgtEl>
                                        <p:attrNameLst>
                                          <p:attrName>style.visibility</p:attrName>
                                        </p:attrNameLst>
                                      </p:cBhvr>
                                      <p:to>
                                        <p:strVal val="visible"/>
                                      </p:to>
                                    </p:set>
                                    <p:animEffect transition="in" filter="fade">
                                      <p:cBhvr>
                                        <p:cTn id="29" dur="1000"/>
                                        <p:tgtEl>
                                          <p:spTgt spid="1594"/>
                                        </p:tgtEl>
                                      </p:cBhvr>
                                    </p:animEffect>
                                    <p:anim calcmode="lin" valueType="num">
                                      <p:cBhvr>
                                        <p:cTn id="30" dur="1000" fill="hold"/>
                                        <p:tgtEl>
                                          <p:spTgt spid="1594"/>
                                        </p:tgtEl>
                                        <p:attrNameLst>
                                          <p:attrName>ppt_x</p:attrName>
                                        </p:attrNameLst>
                                      </p:cBhvr>
                                      <p:tavLst>
                                        <p:tav tm="0">
                                          <p:val>
                                            <p:strVal val="#ppt_x"/>
                                          </p:val>
                                        </p:tav>
                                        <p:tav tm="100000">
                                          <p:val>
                                            <p:strVal val="#ppt_x"/>
                                          </p:val>
                                        </p:tav>
                                      </p:tavLst>
                                    </p:anim>
                                    <p:anim calcmode="lin" valueType="num">
                                      <p:cBhvr>
                                        <p:cTn id="31" dur="1000" fill="hold"/>
                                        <p:tgtEl>
                                          <p:spTgt spid="159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44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447"/>
                                        </p:tgtEl>
                                        <p:attrNameLst>
                                          <p:attrName>style.visibility</p:attrName>
                                        </p:attrNameLst>
                                      </p:cBhvr>
                                      <p:to>
                                        <p:strVal val="hidden"/>
                                      </p:to>
                                    </p:set>
                                  </p:childTnLst>
                                </p:cTn>
                              </p:par>
                              <p:par>
                                <p:cTn id="40" presetID="47" presetClass="entr" presetSubtype="0" fill="hold" nodeType="withEffect">
                                  <p:stCondLst>
                                    <p:cond delay="0"/>
                                  </p:stCondLst>
                                  <p:childTnLst>
                                    <p:set>
                                      <p:cBhvr>
                                        <p:cTn id="41" dur="1" fill="hold">
                                          <p:stCondLst>
                                            <p:cond delay="0"/>
                                          </p:stCondLst>
                                        </p:cTn>
                                        <p:tgtEl>
                                          <p:spTgt spid="1480"/>
                                        </p:tgtEl>
                                        <p:attrNameLst>
                                          <p:attrName>style.visibility</p:attrName>
                                        </p:attrNameLst>
                                      </p:cBhvr>
                                      <p:to>
                                        <p:strVal val="visible"/>
                                      </p:to>
                                    </p:set>
                                    <p:animEffect transition="in" filter="fade">
                                      <p:cBhvr>
                                        <p:cTn id="42" dur="1000"/>
                                        <p:tgtEl>
                                          <p:spTgt spid="1480"/>
                                        </p:tgtEl>
                                      </p:cBhvr>
                                    </p:animEffect>
                                    <p:anim calcmode="lin" valueType="num">
                                      <p:cBhvr>
                                        <p:cTn id="43" dur="1000" fill="hold"/>
                                        <p:tgtEl>
                                          <p:spTgt spid="1480"/>
                                        </p:tgtEl>
                                        <p:attrNameLst>
                                          <p:attrName>ppt_x</p:attrName>
                                        </p:attrNameLst>
                                      </p:cBhvr>
                                      <p:tavLst>
                                        <p:tav tm="0">
                                          <p:val>
                                            <p:strVal val="#ppt_x"/>
                                          </p:val>
                                        </p:tav>
                                        <p:tav tm="100000">
                                          <p:val>
                                            <p:strVal val="#ppt_x"/>
                                          </p:val>
                                        </p:tav>
                                      </p:tavLst>
                                    </p:anim>
                                    <p:anim calcmode="lin" valueType="num">
                                      <p:cBhvr>
                                        <p:cTn id="44" dur="1000" fill="hold"/>
                                        <p:tgtEl>
                                          <p:spTgt spid="1480"/>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384"/>
                                        </p:tgtEl>
                                        <p:attrNameLst>
                                          <p:attrName>style.visibility</p:attrName>
                                        </p:attrNameLst>
                                      </p:cBhvr>
                                      <p:to>
                                        <p:strVal val="visible"/>
                                      </p:to>
                                    </p:set>
                                    <p:animEffect transition="in" filter="fade">
                                      <p:cBhvr>
                                        <p:cTn id="47" dur="1000"/>
                                        <p:tgtEl>
                                          <p:spTgt spid="1384"/>
                                        </p:tgtEl>
                                      </p:cBhvr>
                                    </p:animEffect>
                                    <p:anim calcmode="lin" valueType="num">
                                      <p:cBhvr>
                                        <p:cTn id="48" dur="1000" fill="hold"/>
                                        <p:tgtEl>
                                          <p:spTgt spid="1384"/>
                                        </p:tgtEl>
                                        <p:attrNameLst>
                                          <p:attrName>ppt_x</p:attrName>
                                        </p:attrNameLst>
                                      </p:cBhvr>
                                      <p:tavLst>
                                        <p:tav tm="0">
                                          <p:val>
                                            <p:strVal val="#ppt_x"/>
                                          </p:val>
                                        </p:tav>
                                        <p:tav tm="100000">
                                          <p:val>
                                            <p:strVal val="#ppt_x"/>
                                          </p:val>
                                        </p:tav>
                                      </p:tavLst>
                                    </p:anim>
                                    <p:anim calcmode="lin" valueType="num">
                                      <p:cBhvr>
                                        <p:cTn id="49" dur="1000" fill="hold"/>
                                        <p:tgtEl>
                                          <p:spTgt spid="138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nodeType="clickEffect">
                                  <p:stCondLst>
                                    <p:cond delay="0"/>
                                  </p:stCondLst>
                                  <p:childTnLst>
                                    <p:set>
                                      <p:cBhvr>
                                        <p:cTn id="53" dur="1" fill="hold">
                                          <p:stCondLst>
                                            <p:cond delay="0"/>
                                          </p:stCondLst>
                                        </p:cTn>
                                        <p:tgtEl>
                                          <p:spTgt spid="1542"/>
                                        </p:tgtEl>
                                        <p:attrNameLst>
                                          <p:attrName>style.visibility</p:attrName>
                                        </p:attrNameLst>
                                      </p:cBhvr>
                                      <p:to>
                                        <p:strVal val="visible"/>
                                      </p:to>
                                    </p:set>
                                    <p:animEffect transition="in" filter="fade">
                                      <p:cBhvr>
                                        <p:cTn id="54" dur="1000"/>
                                        <p:tgtEl>
                                          <p:spTgt spid="1542"/>
                                        </p:tgtEl>
                                      </p:cBhvr>
                                    </p:animEffect>
                                    <p:anim calcmode="lin" valueType="num">
                                      <p:cBhvr>
                                        <p:cTn id="55" dur="1000" fill="hold"/>
                                        <p:tgtEl>
                                          <p:spTgt spid="1542"/>
                                        </p:tgtEl>
                                        <p:attrNameLst>
                                          <p:attrName>ppt_x</p:attrName>
                                        </p:attrNameLst>
                                      </p:cBhvr>
                                      <p:tavLst>
                                        <p:tav tm="0">
                                          <p:val>
                                            <p:strVal val="#ppt_x"/>
                                          </p:val>
                                        </p:tav>
                                        <p:tav tm="100000">
                                          <p:val>
                                            <p:strVal val="#ppt_x"/>
                                          </p:val>
                                        </p:tav>
                                      </p:tavLst>
                                    </p:anim>
                                    <p:anim calcmode="lin" valueType="num">
                                      <p:cBhvr>
                                        <p:cTn id="56" dur="1000" fill="hold"/>
                                        <p:tgtEl>
                                          <p:spTgt spid="154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5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352"/>
                                        </p:tgtEl>
                                        <p:attrNameLst>
                                          <p:attrName>style.visibility</p:attrName>
                                        </p:attrNameLst>
                                      </p:cBhvr>
                                      <p:to>
                                        <p:strVal val="hidden"/>
                                      </p:to>
                                    </p:set>
                                  </p:childTnLst>
                                </p:cTn>
                              </p:par>
                              <p:par>
                                <p:cTn id="65" presetID="47" presetClass="entr" presetSubtype="0" fill="hold" nodeType="withEffect">
                                  <p:stCondLst>
                                    <p:cond delay="0"/>
                                  </p:stCondLst>
                                  <p:childTnLst>
                                    <p:set>
                                      <p:cBhvr>
                                        <p:cTn id="66" dur="1" fill="hold">
                                          <p:stCondLst>
                                            <p:cond delay="0"/>
                                          </p:stCondLst>
                                        </p:cTn>
                                        <p:tgtEl>
                                          <p:spTgt spid="1479"/>
                                        </p:tgtEl>
                                        <p:attrNameLst>
                                          <p:attrName>style.visibility</p:attrName>
                                        </p:attrNameLst>
                                      </p:cBhvr>
                                      <p:to>
                                        <p:strVal val="visible"/>
                                      </p:to>
                                    </p:set>
                                    <p:animEffect transition="in" filter="fade">
                                      <p:cBhvr>
                                        <p:cTn id="67" dur="1000"/>
                                        <p:tgtEl>
                                          <p:spTgt spid="1479"/>
                                        </p:tgtEl>
                                      </p:cBhvr>
                                    </p:animEffect>
                                    <p:anim calcmode="lin" valueType="num">
                                      <p:cBhvr>
                                        <p:cTn id="68" dur="1000" fill="hold"/>
                                        <p:tgtEl>
                                          <p:spTgt spid="1479"/>
                                        </p:tgtEl>
                                        <p:attrNameLst>
                                          <p:attrName>ppt_x</p:attrName>
                                        </p:attrNameLst>
                                      </p:cBhvr>
                                      <p:tavLst>
                                        <p:tav tm="0">
                                          <p:val>
                                            <p:strVal val="#ppt_x"/>
                                          </p:val>
                                        </p:tav>
                                        <p:tav tm="100000">
                                          <p:val>
                                            <p:strVal val="#ppt_x"/>
                                          </p:val>
                                        </p:tav>
                                      </p:tavLst>
                                    </p:anim>
                                    <p:anim calcmode="lin" valueType="num">
                                      <p:cBhvr>
                                        <p:cTn id="69" dur="1000" fill="hold"/>
                                        <p:tgtEl>
                                          <p:spTgt spid="1479"/>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1431"/>
                                        </p:tgtEl>
                                        <p:attrNameLst>
                                          <p:attrName>style.visibility</p:attrName>
                                        </p:attrNameLst>
                                      </p:cBhvr>
                                      <p:to>
                                        <p:strVal val="visible"/>
                                      </p:to>
                                    </p:set>
                                    <p:animEffect transition="in" filter="fade">
                                      <p:cBhvr>
                                        <p:cTn id="72" dur="1000"/>
                                        <p:tgtEl>
                                          <p:spTgt spid="1431"/>
                                        </p:tgtEl>
                                      </p:cBhvr>
                                    </p:animEffect>
                                    <p:anim calcmode="lin" valueType="num">
                                      <p:cBhvr>
                                        <p:cTn id="73" dur="1000" fill="hold"/>
                                        <p:tgtEl>
                                          <p:spTgt spid="1431"/>
                                        </p:tgtEl>
                                        <p:attrNameLst>
                                          <p:attrName>ppt_x</p:attrName>
                                        </p:attrNameLst>
                                      </p:cBhvr>
                                      <p:tavLst>
                                        <p:tav tm="0">
                                          <p:val>
                                            <p:strVal val="#ppt_x"/>
                                          </p:val>
                                        </p:tav>
                                        <p:tav tm="100000">
                                          <p:val>
                                            <p:strVal val="#ppt_x"/>
                                          </p:val>
                                        </p:tav>
                                      </p:tavLst>
                                    </p:anim>
                                    <p:anim calcmode="lin" valueType="num">
                                      <p:cBhvr>
                                        <p:cTn id="74" dur="1000" fill="hold"/>
                                        <p:tgtEl>
                                          <p:spTgt spid="143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nodeType="clickEffect">
                                  <p:stCondLst>
                                    <p:cond delay="0"/>
                                  </p:stCondLst>
                                  <p:childTnLst>
                                    <p:set>
                                      <p:cBhvr>
                                        <p:cTn id="78" dur="1" fill="hold">
                                          <p:stCondLst>
                                            <p:cond delay="0"/>
                                          </p:stCondLst>
                                        </p:cTn>
                                        <p:tgtEl>
                                          <p:spTgt spid="1488"/>
                                        </p:tgtEl>
                                        <p:attrNameLst>
                                          <p:attrName>style.visibility</p:attrName>
                                        </p:attrNameLst>
                                      </p:cBhvr>
                                      <p:to>
                                        <p:strVal val="visible"/>
                                      </p:to>
                                    </p:set>
                                    <p:animEffect transition="in" filter="fade">
                                      <p:cBhvr>
                                        <p:cTn id="79" dur="1000"/>
                                        <p:tgtEl>
                                          <p:spTgt spid="1488"/>
                                        </p:tgtEl>
                                      </p:cBhvr>
                                    </p:animEffect>
                                    <p:anim calcmode="lin" valueType="num">
                                      <p:cBhvr>
                                        <p:cTn id="80" dur="1000" fill="hold"/>
                                        <p:tgtEl>
                                          <p:spTgt spid="1488"/>
                                        </p:tgtEl>
                                        <p:attrNameLst>
                                          <p:attrName>ppt_x</p:attrName>
                                        </p:attrNameLst>
                                      </p:cBhvr>
                                      <p:tavLst>
                                        <p:tav tm="0">
                                          <p:val>
                                            <p:strVal val="#ppt_x"/>
                                          </p:val>
                                        </p:tav>
                                        <p:tav tm="100000">
                                          <p:val>
                                            <p:strVal val="#ppt_x"/>
                                          </p:val>
                                        </p:tav>
                                      </p:tavLst>
                                    </p:anim>
                                    <p:anim calcmode="lin" valueType="num">
                                      <p:cBhvr>
                                        <p:cTn id="81" dur="1000" fill="hold"/>
                                        <p:tgtEl>
                                          <p:spTgt spid="1488"/>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36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1368"/>
                                        </p:tgtEl>
                                        <p:attrNameLst>
                                          <p:attrName>style.visibility</p:attrName>
                                        </p:attrNameLst>
                                      </p:cBhvr>
                                      <p:to>
                                        <p:strVal val="hidden"/>
                                      </p:to>
                                    </p:set>
                                  </p:childTnLst>
                                </p:cTn>
                              </p:par>
                              <p:par>
                                <p:cTn id="90" presetID="47" presetClass="entr" presetSubtype="0" fill="hold" nodeType="withEffect">
                                  <p:stCondLst>
                                    <p:cond delay="0"/>
                                  </p:stCondLst>
                                  <p:childTnLst>
                                    <p:set>
                                      <p:cBhvr>
                                        <p:cTn id="91" dur="1" fill="hold">
                                          <p:stCondLst>
                                            <p:cond delay="0"/>
                                          </p:stCondLst>
                                        </p:cTn>
                                        <p:tgtEl>
                                          <p:spTgt spid="1478"/>
                                        </p:tgtEl>
                                        <p:attrNameLst>
                                          <p:attrName>style.visibility</p:attrName>
                                        </p:attrNameLst>
                                      </p:cBhvr>
                                      <p:to>
                                        <p:strVal val="visible"/>
                                      </p:to>
                                    </p:set>
                                    <p:animEffect transition="in" filter="fade">
                                      <p:cBhvr>
                                        <p:cTn id="92" dur="1000"/>
                                        <p:tgtEl>
                                          <p:spTgt spid="1478"/>
                                        </p:tgtEl>
                                      </p:cBhvr>
                                    </p:animEffect>
                                    <p:anim calcmode="lin" valueType="num">
                                      <p:cBhvr>
                                        <p:cTn id="93" dur="1000" fill="hold"/>
                                        <p:tgtEl>
                                          <p:spTgt spid="1478"/>
                                        </p:tgtEl>
                                        <p:attrNameLst>
                                          <p:attrName>ppt_x</p:attrName>
                                        </p:attrNameLst>
                                      </p:cBhvr>
                                      <p:tavLst>
                                        <p:tav tm="0">
                                          <p:val>
                                            <p:strVal val="#ppt_x"/>
                                          </p:val>
                                        </p:tav>
                                        <p:tav tm="100000">
                                          <p:val>
                                            <p:strVal val="#ppt_x"/>
                                          </p:val>
                                        </p:tav>
                                      </p:tavLst>
                                    </p:anim>
                                    <p:anim calcmode="lin" valueType="num">
                                      <p:cBhvr>
                                        <p:cTn id="94" dur="1000" fill="hold"/>
                                        <p:tgtEl>
                                          <p:spTgt spid="1478"/>
                                        </p:tgtEl>
                                        <p:attrNameLst>
                                          <p:attrName>ppt_y</p:attrName>
                                        </p:attrNameLst>
                                      </p:cBhvr>
                                      <p:tavLst>
                                        <p:tav tm="0">
                                          <p:val>
                                            <p:strVal val="#ppt_y-.1"/>
                                          </p:val>
                                        </p:tav>
                                        <p:tav tm="100000">
                                          <p:val>
                                            <p:strVal val="#ppt_y"/>
                                          </p:val>
                                        </p:tav>
                                      </p:tavLst>
                                    </p:anim>
                                  </p:childTnLst>
                                </p:cTn>
                              </p:par>
                              <p:par>
                                <p:cTn id="95" presetID="47" presetClass="entr" presetSubtype="0" fill="hold" nodeType="withEffect">
                                  <p:stCondLst>
                                    <p:cond delay="0"/>
                                  </p:stCondLst>
                                  <p:childTnLst>
                                    <p:set>
                                      <p:cBhvr>
                                        <p:cTn id="96" dur="1" fill="hold">
                                          <p:stCondLst>
                                            <p:cond delay="0"/>
                                          </p:stCondLst>
                                        </p:cTn>
                                        <p:tgtEl>
                                          <p:spTgt spid="1415"/>
                                        </p:tgtEl>
                                        <p:attrNameLst>
                                          <p:attrName>style.visibility</p:attrName>
                                        </p:attrNameLst>
                                      </p:cBhvr>
                                      <p:to>
                                        <p:strVal val="visible"/>
                                      </p:to>
                                    </p:set>
                                    <p:animEffect transition="in" filter="fade">
                                      <p:cBhvr>
                                        <p:cTn id="97" dur="1000"/>
                                        <p:tgtEl>
                                          <p:spTgt spid="1415"/>
                                        </p:tgtEl>
                                      </p:cBhvr>
                                    </p:animEffect>
                                    <p:anim calcmode="lin" valueType="num">
                                      <p:cBhvr>
                                        <p:cTn id="98" dur="1000" fill="hold"/>
                                        <p:tgtEl>
                                          <p:spTgt spid="1415"/>
                                        </p:tgtEl>
                                        <p:attrNameLst>
                                          <p:attrName>ppt_x</p:attrName>
                                        </p:attrNameLst>
                                      </p:cBhvr>
                                      <p:tavLst>
                                        <p:tav tm="0">
                                          <p:val>
                                            <p:strVal val="#ppt_x"/>
                                          </p:val>
                                        </p:tav>
                                        <p:tav tm="100000">
                                          <p:val>
                                            <p:strVal val="#ppt_x"/>
                                          </p:val>
                                        </p:tav>
                                      </p:tavLst>
                                    </p:anim>
                                    <p:anim calcmode="lin" valueType="num">
                                      <p:cBhvr>
                                        <p:cTn id="99" dur="1000" fill="hold"/>
                                        <p:tgtEl>
                                          <p:spTgt spid="1415"/>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nodeType="clickEffect">
                                  <p:stCondLst>
                                    <p:cond delay="0"/>
                                  </p:stCondLst>
                                  <p:childTnLst>
                                    <p:set>
                                      <p:cBhvr>
                                        <p:cTn id="103" dur="1" fill="hold">
                                          <p:stCondLst>
                                            <p:cond delay="0"/>
                                          </p:stCondLst>
                                        </p:cTn>
                                        <p:tgtEl>
                                          <p:spTgt spid="1483"/>
                                        </p:tgtEl>
                                        <p:attrNameLst>
                                          <p:attrName>style.visibility</p:attrName>
                                        </p:attrNameLst>
                                      </p:cBhvr>
                                      <p:to>
                                        <p:strVal val="visible"/>
                                      </p:to>
                                    </p:set>
                                    <p:animEffect transition="in" filter="fade">
                                      <p:cBhvr>
                                        <p:cTn id="104" dur="1000"/>
                                        <p:tgtEl>
                                          <p:spTgt spid="1483"/>
                                        </p:tgtEl>
                                      </p:cBhvr>
                                    </p:animEffect>
                                    <p:anim calcmode="lin" valueType="num">
                                      <p:cBhvr>
                                        <p:cTn id="105" dur="1000" fill="hold"/>
                                        <p:tgtEl>
                                          <p:spTgt spid="1483"/>
                                        </p:tgtEl>
                                        <p:attrNameLst>
                                          <p:attrName>ppt_x</p:attrName>
                                        </p:attrNameLst>
                                      </p:cBhvr>
                                      <p:tavLst>
                                        <p:tav tm="0">
                                          <p:val>
                                            <p:strVal val="#ppt_x"/>
                                          </p:val>
                                        </p:tav>
                                        <p:tav tm="100000">
                                          <p:val>
                                            <p:strVal val="#ppt_x"/>
                                          </p:val>
                                        </p:tav>
                                      </p:tavLst>
                                    </p:anim>
                                    <p:anim calcmode="lin" valueType="num">
                                      <p:cBhvr>
                                        <p:cTn id="106" dur="1000" fill="hold"/>
                                        <p:tgtEl>
                                          <p:spTgt spid="1483"/>
                                        </p:tgtEl>
                                        <p:attrNameLst>
                                          <p:attrName>ppt_y</p:attrName>
                                        </p:attrNameLst>
                                      </p:cBhvr>
                                      <p:tavLst>
                                        <p:tav tm="0">
                                          <p:val>
                                            <p:strVal val="#ppt_y-.1"/>
                                          </p:val>
                                        </p:tav>
                                        <p:tav tm="100000">
                                          <p:val>
                                            <p:strVal val="#ppt_y"/>
                                          </p:val>
                                        </p:tav>
                                      </p:tavLst>
                                    </p:anim>
                                  </p:childTnLst>
                                </p:cTn>
                              </p:par>
                              <p:par>
                                <p:cTn id="107" presetID="47" presetClass="entr" presetSubtype="0" fill="hold" nodeType="withEffect">
                                  <p:stCondLst>
                                    <p:cond delay="0"/>
                                  </p:stCondLst>
                                  <p:childTnLst>
                                    <p:set>
                                      <p:cBhvr>
                                        <p:cTn id="108" dur="1" fill="hold">
                                          <p:stCondLst>
                                            <p:cond delay="0"/>
                                          </p:stCondLst>
                                        </p:cTn>
                                        <p:tgtEl>
                                          <p:spTgt spid="1484"/>
                                        </p:tgtEl>
                                        <p:attrNameLst>
                                          <p:attrName>style.visibility</p:attrName>
                                        </p:attrNameLst>
                                      </p:cBhvr>
                                      <p:to>
                                        <p:strVal val="visible"/>
                                      </p:to>
                                    </p:set>
                                    <p:animEffect transition="in" filter="fade">
                                      <p:cBhvr>
                                        <p:cTn id="109" dur="1000"/>
                                        <p:tgtEl>
                                          <p:spTgt spid="1484"/>
                                        </p:tgtEl>
                                      </p:cBhvr>
                                    </p:animEffect>
                                    <p:anim calcmode="lin" valueType="num">
                                      <p:cBhvr>
                                        <p:cTn id="110" dur="1000" fill="hold"/>
                                        <p:tgtEl>
                                          <p:spTgt spid="1484"/>
                                        </p:tgtEl>
                                        <p:attrNameLst>
                                          <p:attrName>ppt_x</p:attrName>
                                        </p:attrNameLst>
                                      </p:cBhvr>
                                      <p:tavLst>
                                        <p:tav tm="0">
                                          <p:val>
                                            <p:strVal val="#ppt_x"/>
                                          </p:val>
                                        </p:tav>
                                        <p:tav tm="100000">
                                          <p:val>
                                            <p:strVal val="#ppt_x"/>
                                          </p:val>
                                        </p:tav>
                                      </p:tavLst>
                                    </p:anim>
                                    <p:anim calcmode="lin" valueType="num">
                                      <p:cBhvr>
                                        <p:cTn id="111" dur="1000" fill="hold"/>
                                        <p:tgtEl>
                                          <p:spTgt spid="1484"/>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1670"/>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1487"/>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632"/>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1635"/>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1485"/>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633"/>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1636"/>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1486"/>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1634"/>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1637"/>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1482"/>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1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2" grpId="0"/>
      <p:bldP spid="1632" grpId="0" animBg="1"/>
      <p:bldP spid="1633" grpId="0" animBg="1"/>
      <p:bldP spid="1634" grpId="0" animBg="1"/>
      <p:bldP spid="167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Données importantes</a:t>
            </a:r>
            <a:endParaRPr lang="fr-FR" dirty="0"/>
          </a:p>
        </p:txBody>
      </p:sp>
      <p:sp>
        <p:nvSpPr>
          <p:cNvPr id="3" name="Espace réservé du contenu 2"/>
          <p:cNvSpPr>
            <a:spLocks noGrp="1"/>
          </p:cNvSpPr>
          <p:nvPr>
            <p:ph idx="1"/>
          </p:nvPr>
        </p:nvSpPr>
        <p:spPr/>
        <p:txBody>
          <a:bodyPr/>
          <a:lstStyle/>
          <a:p>
            <a:r>
              <a:rPr lang="fr-FR"/>
              <a:t>Les données à paramétrer</a:t>
            </a:r>
          </a:p>
          <a:p>
            <a:pPr lvl="1"/>
            <a:r>
              <a:rPr lang="fr-FR"/>
              <a:t>Nombre d’arbres de la forêt</a:t>
            </a:r>
          </a:p>
          <a:p>
            <a:pPr lvl="1"/>
            <a:r>
              <a:rPr lang="fr-FR"/>
              <a:t>Profondeur des arbres</a:t>
            </a:r>
          </a:p>
          <a:p>
            <a:pPr lvl="1"/>
            <a:r>
              <a:rPr lang="fr-FR"/>
              <a:t>Nombre de paramètres considérés pour construire chaque arbre</a:t>
            </a:r>
          </a:p>
          <a:p>
            <a:pPr lvl="1"/>
            <a:r>
              <a:rPr lang="fr-FR"/>
              <a:t>Choix des paramètres parmi l’ensemble des paramètres initiaux</a:t>
            </a:r>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88</a:t>
            </a:fld>
            <a:endParaRPr lang="fr-FR"/>
          </a:p>
        </p:txBody>
      </p:sp>
    </p:spTree>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a:t>Forest-RC (ou Random Forests - Random Combinations)</a:t>
            </a:r>
            <a:endParaRPr lang="fr-FR" dirty="0"/>
          </a:p>
        </p:txBody>
      </p:sp>
      <p:sp>
        <p:nvSpPr>
          <p:cNvPr id="3" name="Espace réservé du contenu 2"/>
          <p:cNvSpPr>
            <a:spLocks noGrp="1"/>
          </p:cNvSpPr>
          <p:nvPr>
            <p:ph idx="1"/>
          </p:nvPr>
        </p:nvSpPr>
        <p:spPr/>
        <p:txBody>
          <a:bodyPr>
            <a:normAutofit/>
          </a:bodyPr>
          <a:lstStyle/>
          <a:p>
            <a:r>
              <a:rPr lang="fr-FR"/>
              <a:t>Variante de Forest-RI, Définie par Breiman en 2001</a:t>
            </a:r>
          </a:p>
          <a:p>
            <a:r>
              <a:rPr lang="fr-FR"/>
              <a:t>Permet de palier certaines limites de Forest-RI quand il y a peu de caractéristiques</a:t>
            </a:r>
          </a:p>
          <a:p>
            <a:pPr lvl="1"/>
            <a:r>
              <a:rPr lang="fr-FR"/>
              <a:t>Choisir pour K une fraction relativement importante de l’ensemble de ces caractéristiques peut entrainer une diminution de la diversité dans l’ensemble</a:t>
            </a:r>
          </a:p>
          <a:p>
            <a:r>
              <a:rPr lang="fr-FR"/>
              <a:t>Au lieu de sélectionner la meilleure caractéristique parmi les K choisies au hasard, on calcule K combinaisons linéaires de F caractéristiques (avec F pas nécessairement égal à K)</a:t>
            </a:r>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89</a:t>
            </a:fld>
            <a:endParaRPr lang="fr-F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fr-FR"/>
              <a:t>Domaines d’application du Data mining (3)</a:t>
            </a:r>
            <a:endParaRPr lang="fr-FR" dirty="0"/>
          </a:p>
        </p:txBody>
      </p:sp>
      <p:sp>
        <p:nvSpPr>
          <p:cNvPr id="39939" name="Rectangle 3"/>
          <p:cNvSpPr>
            <a:spLocks noGrp="1" noChangeArrowheads="1"/>
          </p:cNvSpPr>
          <p:nvPr>
            <p:ph idx="1"/>
          </p:nvPr>
        </p:nvSpPr>
        <p:spPr/>
        <p:txBody>
          <a:bodyPr/>
          <a:lstStyle/>
          <a:p>
            <a:r>
              <a:rPr lang="fr-FR"/>
              <a:t>Activités industrielles</a:t>
            </a:r>
          </a:p>
          <a:p>
            <a:pPr lvl="1"/>
            <a:r>
              <a:rPr lang="fr-FR"/>
              <a:t>détection et diagnostic de pannes et de défauts</a:t>
            </a:r>
          </a:p>
          <a:p>
            <a:pPr lvl="1"/>
            <a:r>
              <a:rPr lang="fr-FR"/>
              <a:t>analyse des flux dans les réseaux de distribution</a:t>
            </a:r>
            <a:br>
              <a:rPr lang="fr-FR"/>
            </a:br>
            <a:endParaRPr lang="fr-FR"/>
          </a:p>
          <a:p>
            <a:r>
              <a:rPr lang="fr-FR"/>
              <a:t>Activités scientifiques</a:t>
            </a:r>
          </a:p>
          <a:p>
            <a:pPr lvl="1"/>
            <a:r>
              <a:rPr lang="fr-FR"/>
              <a:t>diagnostic médical, santé publique : ex, étude du génome</a:t>
            </a:r>
          </a:p>
          <a:p>
            <a:pPr lvl="1"/>
            <a:r>
              <a:rPr lang="fr-FR"/>
              <a:t>analyse chimique, biologique et pharmaceutique</a:t>
            </a:r>
          </a:p>
          <a:p>
            <a:pPr lvl="1"/>
            <a:r>
              <a:rPr lang="fr-FR"/>
              <a:t>exploitation de données astronomiques</a:t>
            </a:r>
          </a:p>
          <a:p>
            <a:pPr lvl="1"/>
            <a:r>
              <a:rPr lang="fr-FR"/>
              <a:t>Recherche d’information dans les grands volumes de données multimédia</a:t>
            </a:r>
            <a:endParaRPr lang="fr-FR" dirty="0"/>
          </a:p>
        </p:txBody>
      </p:sp>
      <p:sp>
        <p:nvSpPr>
          <p:cNvPr id="4" name="Espace réservé du numéro de diapositive 5"/>
          <p:cNvSpPr>
            <a:spLocks noGrp="1"/>
          </p:cNvSpPr>
          <p:nvPr>
            <p:ph type="sldNum" sz="quarter" idx="12"/>
          </p:nvPr>
        </p:nvSpPr>
        <p:spPr/>
        <p:txBody>
          <a:bodyPr/>
          <a:lstStyle/>
          <a:p>
            <a:fld id="{5B023B85-6EB1-44FB-82F4-8665E05D8DA2}" type="slidenum">
              <a:rPr lang="fr-FR" smtClean="0"/>
              <a:pPr/>
              <a:t>9</a:t>
            </a:fld>
            <a:endParaRPr lang="fr-FR"/>
          </a:p>
        </p:txBody>
      </p:sp>
    </p:spTree>
    <p:extLst>
      <p:ext uri="{BB962C8B-B14F-4D97-AF65-F5344CB8AC3E}">
        <p14:creationId xmlns:p14="http://schemas.microsoft.com/office/powerpoint/2010/main" val="360454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a:t>Forest-RC (ou Random Forests - Random Combinations)</a:t>
            </a:r>
            <a:endParaRPr lang="fr-FR" dirty="0"/>
          </a:p>
        </p:txBody>
      </p:sp>
      <p:sp>
        <p:nvSpPr>
          <p:cNvPr id="3" name="Espace réservé du contenu 2"/>
          <p:cNvSpPr>
            <a:spLocks noGrp="1"/>
          </p:cNvSpPr>
          <p:nvPr>
            <p:ph idx="1"/>
          </p:nvPr>
        </p:nvSpPr>
        <p:spPr/>
        <p:txBody>
          <a:bodyPr>
            <a:normAutofit lnSpcReduction="10000"/>
          </a:bodyPr>
          <a:lstStyle/>
          <a:p>
            <a:r>
              <a:rPr lang="fr-FR"/>
              <a:t>Principe</a:t>
            </a:r>
          </a:p>
          <a:p>
            <a:pPr lvl="1"/>
            <a:r>
              <a:rPr lang="fr-FR"/>
              <a:t>On choisit aléatoirement F caractéristiques puis on les combine à l’aide de K jeux de coefficients également choisis aléatoirement dans l’intervalle  [-1, 1]</a:t>
            </a:r>
          </a:p>
          <a:p>
            <a:pPr lvl="1"/>
            <a:r>
              <a:rPr lang="fr-FR"/>
              <a:t>Une fois les K combinaisons linéaires générées, on choisit celle qui offre le meilleur partitionnement</a:t>
            </a:r>
          </a:p>
          <a:p>
            <a:r>
              <a:rPr lang="fr-FR"/>
              <a:t>Plus adapté que Forest-RI aux problèmes dont l’espace de description est de dimension faible</a:t>
            </a:r>
          </a:p>
          <a:p>
            <a:r>
              <a:rPr lang="fr-FR"/>
              <a:t>Mais le gain de performance est souvent peu significatif pour un algorithme plus difficile à maîtriser que Forest-RI</a:t>
            </a:r>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90</a:t>
            </a:fld>
            <a:endParaRPr lang="fr-FR"/>
          </a:p>
        </p:txBody>
      </p:sp>
    </p:spTree>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D’autres algorithmes</a:t>
            </a:r>
            <a:endParaRPr lang="fr-FR" dirty="0"/>
          </a:p>
        </p:txBody>
      </p:sp>
      <p:sp>
        <p:nvSpPr>
          <p:cNvPr id="3" name="Espace réservé du contenu 2"/>
          <p:cNvSpPr>
            <a:spLocks noGrp="1"/>
          </p:cNvSpPr>
          <p:nvPr>
            <p:ph idx="1"/>
          </p:nvPr>
        </p:nvSpPr>
        <p:spPr>
          <a:xfrm>
            <a:off x="611562" y="1828800"/>
            <a:ext cx="7920878" cy="4768552"/>
          </a:xfrm>
        </p:spPr>
        <p:txBody>
          <a:bodyPr>
            <a:noAutofit/>
          </a:bodyPr>
          <a:lstStyle/>
          <a:p>
            <a:r>
              <a:rPr lang="en-US" sz="1400" dirty="0"/>
              <a:t>Extremely Randomized RF (</a:t>
            </a:r>
            <a:r>
              <a:rPr lang="fr-FR" sz="1400" dirty="0" err="1"/>
              <a:t>Geurts</a:t>
            </a:r>
            <a:r>
              <a:rPr lang="fr-FR" sz="1400" dirty="0"/>
              <a:t> 2006)</a:t>
            </a:r>
            <a:endParaRPr lang="en-US" sz="1400" dirty="0"/>
          </a:p>
          <a:p>
            <a:r>
              <a:rPr lang="en-US" sz="1400" dirty="0"/>
              <a:t>Weighted Voting Random Forest (</a:t>
            </a:r>
            <a:r>
              <a:rPr lang="en-US" sz="1400" dirty="0" err="1"/>
              <a:t>Robnik-Sikonja</a:t>
            </a:r>
            <a:r>
              <a:rPr lang="en-US" sz="1400" dirty="0"/>
              <a:t> 2004)</a:t>
            </a:r>
          </a:p>
          <a:p>
            <a:r>
              <a:rPr lang="en-US" sz="1400" dirty="0"/>
              <a:t>Balanced Random Forests (Chen 2004)</a:t>
            </a:r>
          </a:p>
          <a:p>
            <a:r>
              <a:rPr lang="en-US" sz="1400" dirty="0"/>
              <a:t>Weighted Random Forests (Chen 2004)</a:t>
            </a:r>
          </a:p>
          <a:p>
            <a:r>
              <a:rPr lang="en-US" sz="1400" dirty="0"/>
              <a:t>Rotation Forest (Rodriguez 2006)</a:t>
            </a:r>
          </a:p>
          <a:p>
            <a:r>
              <a:rPr lang="en-US" sz="1400" dirty="0"/>
              <a:t>Probabilistic Random Forest (</a:t>
            </a:r>
            <a:r>
              <a:rPr lang="en-US" sz="1400" dirty="0" err="1"/>
              <a:t>Breitenbach</a:t>
            </a:r>
            <a:r>
              <a:rPr lang="en-US" sz="1400" dirty="0"/>
              <a:t> 2002)</a:t>
            </a:r>
          </a:p>
          <a:p>
            <a:r>
              <a:rPr lang="fr-FR" sz="1400" dirty="0"/>
              <a:t>"Meta" </a:t>
            </a:r>
            <a:r>
              <a:rPr lang="fr-FR" sz="1400" dirty="0" err="1"/>
              <a:t>Random</a:t>
            </a:r>
            <a:r>
              <a:rPr lang="fr-FR" sz="1400" dirty="0"/>
              <a:t> </a:t>
            </a:r>
            <a:r>
              <a:rPr lang="fr-FR" sz="1400" dirty="0" err="1"/>
              <a:t>Forests</a:t>
            </a:r>
            <a:r>
              <a:rPr lang="fr-FR" sz="1400" dirty="0"/>
              <a:t> (</a:t>
            </a:r>
            <a:r>
              <a:rPr lang="fr-FR" sz="1400" dirty="0" err="1"/>
              <a:t>Boinee</a:t>
            </a:r>
            <a:r>
              <a:rPr lang="fr-FR" sz="1400" dirty="0"/>
              <a:t> 2005)</a:t>
            </a:r>
          </a:p>
          <a:p>
            <a:pPr lvl="1"/>
            <a:r>
              <a:rPr lang="fr-FR" sz="1200" dirty="0" err="1"/>
              <a:t>Bagged</a:t>
            </a:r>
            <a:r>
              <a:rPr lang="fr-FR" sz="1200" dirty="0"/>
              <a:t> </a:t>
            </a:r>
            <a:r>
              <a:rPr lang="fr-FR" sz="1200" dirty="0" err="1"/>
              <a:t>Random</a:t>
            </a:r>
            <a:r>
              <a:rPr lang="fr-FR" sz="1200" dirty="0"/>
              <a:t> Forest (</a:t>
            </a:r>
            <a:r>
              <a:rPr lang="fr-FR" sz="1200" dirty="0" err="1"/>
              <a:t>BgRF</a:t>
            </a:r>
            <a:r>
              <a:rPr lang="fr-FR" sz="1200" dirty="0"/>
              <a:t>)</a:t>
            </a:r>
          </a:p>
          <a:p>
            <a:pPr lvl="1"/>
            <a:r>
              <a:rPr lang="fr-FR" sz="1200" dirty="0" err="1"/>
              <a:t>AdaBoosted</a:t>
            </a:r>
            <a:r>
              <a:rPr lang="fr-FR" sz="1200" dirty="0"/>
              <a:t> </a:t>
            </a:r>
            <a:r>
              <a:rPr lang="fr-FR" sz="1200" dirty="0" err="1"/>
              <a:t>Random</a:t>
            </a:r>
            <a:r>
              <a:rPr lang="fr-FR" sz="1200" dirty="0"/>
              <a:t> Forest (ABRF)</a:t>
            </a:r>
          </a:p>
          <a:p>
            <a:r>
              <a:rPr lang="fr-FR" sz="1400" dirty="0"/>
              <a:t>On-line </a:t>
            </a:r>
            <a:r>
              <a:rPr lang="fr-FR" sz="1400" dirty="0" err="1"/>
              <a:t>Random</a:t>
            </a:r>
            <a:r>
              <a:rPr lang="fr-FR" sz="1400" dirty="0"/>
              <a:t> Forest,</a:t>
            </a:r>
          </a:p>
          <a:p>
            <a:r>
              <a:rPr lang="fr-FR" sz="1400" dirty="0" err="1"/>
              <a:t>Hierarchical</a:t>
            </a:r>
            <a:r>
              <a:rPr lang="fr-FR" sz="1400" dirty="0"/>
              <a:t> </a:t>
            </a:r>
            <a:r>
              <a:rPr lang="fr-FR" sz="1400" dirty="0" err="1"/>
              <a:t>Random</a:t>
            </a:r>
            <a:r>
              <a:rPr lang="fr-FR" sz="1400" dirty="0"/>
              <a:t> Forest, …</a:t>
            </a: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91</a:t>
            </a:fld>
            <a:endParaRPr lang="fr-FR"/>
          </a:p>
        </p:txBody>
      </p:sp>
    </p:spTree>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Quelques exemples concrets</a:t>
            </a:r>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92</a:t>
            </a:fld>
            <a:endParaRPr lang="fr-FR"/>
          </a:p>
        </p:txBody>
      </p:sp>
    </p:spTree>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itre 240"/>
          <p:cNvSpPr>
            <a:spLocks noGrp="1"/>
          </p:cNvSpPr>
          <p:nvPr>
            <p:ph type="title"/>
          </p:nvPr>
        </p:nvSpPr>
        <p:spPr/>
        <p:txBody>
          <a:bodyPr/>
          <a:lstStyle/>
          <a:p>
            <a:r>
              <a:rPr lang="fr-FR" dirty="0"/>
              <a:t>Implémentation des RF dans la </a:t>
            </a:r>
            <a:r>
              <a:rPr lang="fr-FR" dirty="0" err="1"/>
              <a:t>Kinect</a:t>
            </a:r>
            <a:endParaRPr lang="fr-FR" dirty="0"/>
          </a:p>
        </p:txBody>
      </p:sp>
      <p:sp>
        <p:nvSpPr>
          <p:cNvPr id="3" name="Espace réservé du contenu 2"/>
          <p:cNvSpPr>
            <a:spLocks noGrp="1"/>
          </p:cNvSpPr>
          <p:nvPr>
            <p:ph idx="1"/>
          </p:nvPr>
        </p:nvSpPr>
        <p:spPr>
          <a:xfrm>
            <a:off x="611562" y="1556792"/>
            <a:ext cx="7920878" cy="4615408"/>
          </a:xfrm>
        </p:spPr>
        <p:txBody>
          <a:bodyPr>
            <a:normAutofit/>
          </a:bodyPr>
          <a:lstStyle/>
          <a:p>
            <a:r>
              <a:rPr lang="fr-FR" sz="2000" dirty="0"/>
              <a:t>Real-Time </a:t>
            </a:r>
            <a:r>
              <a:rPr lang="fr-FR" sz="2000" dirty="0" err="1"/>
              <a:t>Human</a:t>
            </a:r>
            <a:r>
              <a:rPr lang="fr-FR" sz="2000" dirty="0"/>
              <a:t> Pose Recognition in Parts </a:t>
            </a:r>
            <a:r>
              <a:rPr lang="fr-FR" sz="2000" dirty="0" err="1"/>
              <a:t>from</a:t>
            </a:r>
            <a:r>
              <a:rPr lang="fr-FR" sz="2000" dirty="0"/>
              <a:t> Single </a:t>
            </a:r>
            <a:r>
              <a:rPr lang="fr-FR" sz="2000" dirty="0" err="1"/>
              <a:t>Depth</a:t>
            </a:r>
            <a:r>
              <a:rPr lang="fr-FR" sz="2000" dirty="0"/>
              <a:t> Images (2011)</a:t>
            </a:r>
          </a:p>
          <a:p>
            <a:pPr lvl="1"/>
            <a:r>
              <a:rPr lang="en-US" sz="1600" dirty="0"/>
              <a:t>3 </a:t>
            </a:r>
            <a:r>
              <a:rPr lang="en-US" sz="1600" dirty="0" err="1"/>
              <a:t>arbres</a:t>
            </a:r>
            <a:r>
              <a:rPr lang="en-US" sz="1600" dirty="0"/>
              <a:t>, </a:t>
            </a:r>
            <a:r>
              <a:rPr lang="en-US" sz="1600" dirty="0" err="1"/>
              <a:t>profondeur</a:t>
            </a:r>
            <a:r>
              <a:rPr lang="en-US" sz="1600" dirty="0"/>
              <a:t> de 20, 300 000 images par </a:t>
            </a:r>
            <a:r>
              <a:rPr lang="en-US" sz="1600" dirty="0" err="1"/>
              <a:t>arbre</a:t>
            </a:r>
            <a:r>
              <a:rPr lang="en-US" sz="1600" dirty="0"/>
              <a:t>, ~4 000 </a:t>
            </a:r>
            <a:r>
              <a:rPr lang="en-US" sz="1600" dirty="0" err="1"/>
              <a:t>caractéristiques</a:t>
            </a:r>
            <a:endParaRPr lang="en-US" sz="1600" dirty="0"/>
          </a:p>
          <a:p>
            <a:r>
              <a:rPr lang="en-US" dirty="0"/>
              <a:t>per tree, 2000 training example pixels per image, 2000 can-</a:t>
            </a:r>
          </a:p>
          <a:p>
            <a:r>
              <a:rPr lang="en-US" dirty="0" err="1"/>
              <a:t>didate</a:t>
            </a:r>
            <a:r>
              <a:rPr lang="en-US" dirty="0"/>
              <a:t> features</a:t>
            </a:r>
          </a:p>
          <a:p>
            <a:pPr lvl="1"/>
            <a:r>
              <a:rPr lang="fr-FR" sz="1800" dirty="0"/>
              <a:t>per </a:t>
            </a:r>
            <a:r>
              <a:rPr lang="fr-FR" sz="1800" dirty="0" err="1"/>
              <a:t>tree</a:t>
            </a:r>
            <a:endParaRPr lang="fr-FR" sz="1800"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93</a:t>
            </a:fld>
            <a:endParaRPr lang="fr-FR"/>
          </a:p>
        </p:txBody>
      </p:sp>
      <p:pic>
        <p:nvPicPr>
          <p:cNvPr id="807938" name="Picture 2"/>
          <p:cNvPicPr>
            <a:picLocks noChangeAspect="1" noChangeArrowheads="1"/>
          </p:cNvPicPr>
          <p:nvPr/>
        </p:nvPicPr>
        <p:blipFill>
          <a:blip r:embed="rId2" cstate="print"/>
          <a:srcRect l="9128" t="44258" r="12285" b="20435"/>
          <a:stretch>
            <a:fillRect/>
          </a:stretch>
        </p:blipFill>
        <p:spPr bwMode="auto">
          <a:xfrm>
            <a:off x="165864" y="2650560"/>
            <a:ext cx="8721440" cy="2088232"/>
          </a:xfrm>
          <a:prstGeom prst="rect">
            <a:avLst/>
          </a:prstGeom>
          <a:noFill/>
          <a:ln w="9525">
            <a:noFill/>
            <a:miter lim="800000"/>
            <a:headEnd/>
            <a:tailEnd/>
          </a:ln>
        </p:spPr>
      </p:pic>
      <p:pic>
        <p:nvPicPr>
          <p:cNvPr id="807939" name="Picture 3"/>
          <p:cNvPicPr>
            <a:picLocks noChangeAspect="1" noChangeArrowheads="1"/>
          </p:cNvPicPr>
          <p:nvPr/>
        </p:nvPicPr>
        <p:blipFill>
          <a:blip r:embed="rId3" cstate="print"/>
          <a:srcRect l="11260" t="40654" r="14861" b="29231"/>
          <a:stretch>
            <a:fillRect/>
          </a:stretch>
        </p:blipFill>
        <p:spPr bwMode="auto">
          <a:xfrm>
            <a:off x="70992" y="4809345"/>
            <a:ext cx="8893496" cy="1932023"/>
          </a:xfrm>
          <a:prstGeom prst="rect">
            <a:avLst/>
          </a:prstGeom>
          <a:noFill/>
          <a:ln w="9525">
            <a:noFill/>
            <a:miter lim="800000"/>
            <a:headEnd/>
            <a:tailEnd/>
          </a:ln>
        </p:spPr>
      </p:pic>
    </p:spTree>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Reconnaissance de positions statiques</a:t>
            </a:r>
            <a:endParaRPr lang="fr-FR" dirty="0"/>
          </a:p>
        </p:txBody>
      </p:sp>
      <p:sp>
        <p:nvSpPr>
          <p:cNvPr id="3" name="Espace réservé du contenu 2"/>
          <p:cNvSpPr>
            <a:spLocks noGrp="1"/>
          </p:cNvSpPr>
          <p:nvPr>
            <p:ph idx="1"/>
          </p:nvPr>
        </p:nvSpPr>
        <p:spPr/>
        <p:txBody>
          <a:bodyPr/>
          <a:lstStyle/>
          <a:p>
            <a:r>
              <a:rPr lang="fr-FR" dirty="0"/>
              <a:t>Domaine de la reconnaissance de positions et de mouvements à partir de la </a:t>
            </a:r>
            <a:r>
              <a:rPr lang="fr-FR" dirty="0" err="1"/>
              <a:t>Kinect</a:t>
            </a:r>
            <a:endParaRPr lang="fr-FR" dirty="0"/>
          </a:p>
          <a:p>
            <a:pPr lvl="1"/>
            <a:r>
              <a:rPr lang="fr-FR" dirty="0"/>
              <a:t>PFE Stéphanie Lopez – </a:t>
            </a:r>
            <a:r>
              <a:rPr lang="fr-FR" dirty="0" err="1"/>
              <a:t>Perside</a:t>
            </a:r>
            <a:r>
              <a:rPr lang="fr-FR" dirty="0"/>
              <a:t> </a:t>
            </a:r>
            <a:r>
              <a:rPr lang="fr-FR" dirty="0" err="1"/>
              <a:t>Gbehounou</a:t>
            </a:r>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94</a:t>
            </a:fld>
            <a:endParaRPr lang="fr-FR"/>
          </a:p>
        </p:txBody>
      </p:sp>
      <p:pic>
        <p:nvPicPr>
          <p:cNvPr id="5" name="Image 4"/>
          <p:cNvPicPr/>
          <p:nvPr/>
        </p:nvPicPr>
        <p:blipFill>
          <a:blip r:embed="rId2" cstate="print"/>
          <a:srcRect/>
          <a:stretch>
            <a:fillRect/>
          </a:stretch>
        </p:blipFill>
        <p:spPr bwMode="auto">
          <a:xfrm>
            <a:off x="5436096" y="3789040"/>
            <a:ext cx="3463168" cy="1512168"/>
          </a:xfrm>
          <a:prstGeom prst="rect">
            <a:avLst/>
          </a:prstGeom>
          <a:noFill/>
          <a:ln w="9525">
            <a:noFill/>
            <a:miter lim="800000"/>
            <a:headEnd/>
            <a:tailEnd/>
          </a:ln>
        </p:spPr>
      </p:pic>
      <p:pic>
        <p:nvPicPr>
          <p:cNvPr id="714754" name="Picture 2"/>
          <p:cNvPicPr>
            <a:picLocks noChangeAspect="1" noChangeArrowheads="1"/>
          </p:cNvPicPr>
          <p:nvPr/>
        </p:nvPicPr>
        <p:blipFill>
          <a:blip r:embed="rId3" cstate="print"/>
          <a:srcRect/>
          <a:stretch>
            <a:fillRect/>
          </a:stretch>
        </p:blipFill>
        <p:spPr bwMode="auto">
          <a:xfrm>
            <a:off x="251520" y="3375600"/>
            <a:ext cx="4896544" cy="2783652"/>
          </a:xfrm>
          <a:prstGeom prst="rect">
            <a:avLst/>
          </a:prstGeom>
          <a:noFill/>
          <a:ln w="9525">
            <a:noFill/>
            <a:miter lim="800000"/>
            <a:headEnd/>
            <a:tailEnd/>
          </a:ln>
        </p:spPr>
      </p:pic>
    </p:spTree>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Reconnaissance de positions statiques</a:t>
            </a:r>
            <a:endParaRPr lang="fr-FR" dirty="0"/>
          </a:p>
        </p:txBody>
      </p:sp>
      <p:sp>
        <p:nvSpPr>
          <p:cNvPr id="3" name="Espace réservé du contenu 2"/>
          <p:cNvSpPr>
            <a:spLocks noGrp="1"/>
          </p:cNvSpPr>
          <p:nvPr>
            <p:ph idx="1"/>
          </p:nvPr>
        </p:nvSpPr>
        <p:spPr/>
        <p:txBody>
          <a:bodyPr/>
          <a:lstStyle/>
          <a:p>
            <a:r>
              <a:rPr lang="fr-FR"/>
              <a:t>À partir de la Kinect, squelette</a:t>
            </a:r>
          </a:p>
          <a:p>
            <a:pPr lvl="1"/>
            <a:r>
              <a:rPr lang="fr-FR"/>
              <a:t>20 jointures</a:t>
            </a:r>
          </a:p>
          <a:p>
            <a:pPr lvl="1"/>
            <a:endParaRPr lang="fr-FR"/>
          </a:p>
          <a:p>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95</a:t>
            </a:fld>
            <a:endParaRPr lang="fr-F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844824"/>
            <a:ext cx="2607430" cy="2900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37954" t="35573" r="18673" b="16083"/>
          <a:stretch/>
        </p:blipFill>
        <p:spPr>
          <a:xfrm>
            <a:off x="2627784" y="5301208"/>
            <a:ext cx="1111131" cy="928837"/>
          </a:xfrm>
          <a:prstGeom prst="rect">
            <a:avLst/>
          </a:prstGeom>
        </p:spPr>
      </p:pic>
      <p:pic>
        <p:nvPicPr>
          <p:cNvPr id="11" name="Image 10"/>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7500" b="90000" l="10000" r="90000"/>
                    </a14:imgEffect>
                  </a14:imgLayer>
                </a14:imgProps>
              </a:ext>
              <a:ext uri="{28A0092B-C50C-407E-A947-70E740481C1C}">
                <a14:useLocalDpi xmlns:a14="http://schemas.microsoft.com/office/drawing/2010/main" val="0"/>
              </a:ext>
            </a:extLst>
          </a:blip>
          <a:srcRect l="24386" t="7914" r="26095" b="10272"/>
          <a:stretch/>
        </p:blipFill>
        <p:spPr>
          <a:xfrm>
            <a:off x="627461" y="5124177"/>
            <a:ext cx="1035324" cy="1282901"/>
          </a:xfrm>
          <a:prstGeom prst="rect">
            <a:avLst/>
          </a:prstGeom>
        </p:spPr>
      </p:pic>
      <p:pic>
        <p:nvPicPr>
          <p:cNvPr id="12" name="Image 11"/>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7917" b="85417" l="40313" r="73854"/>
                    </a14:imgEffect>
                  </a14:imgLayer>
                </a14:imgProps>
              </a:ext>
              <a:ext uri="{28A0092B-C50C-407E-A947-70E740481C1C}">
                <a14:useLocalDpi xmlns:a14="http://schemas.microsoft.com/office/drawing/2010/main" val="0"/>
              </a:ext>
            </a:extLst>
          </a:blip>
          <a:srcRect l="38967" t="7526" r="25826" b="12954"/>
          <a:stretch/>
        </p:blipFill>
        <p:spPr>
          <a:xfrm>
            <a:off x="755576" y="3284984"/>
            <a:ext cx="850052" cy="1439905"/>
          </a:xfrm>
          <a:prstGeom prst="rect">
            <a:avLst/>
          </a:prstGeom>
        </p:spPr>
      </p:pic>
      <p:pic>
        <p:nvPicPr>
          <p:cNvPr id="13" name="Image 12"/>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778" b="72222" l="10000" r="90000"/>
                    </a14:imgEffect>
                  </a14:imgLayer>
                </a14:imgProps>
              </a:ext>
              <a:ext uri="{28A0092B-C50C-407E-A947-70E740481C1C}">
                <a14:useLocalDpi xmlns:a14="http://schemas.microsoft.com/office/drawing/2010/main" val="0"/>
              </a:ext>
            </a:extLst>
          </a:blip>
          <a:srcRect l="40319" r="27414" b="27917"/>
          <a:stretch/>
        </p:blipFill>
        <p:spPr>
          <a:xfrm>
            <a:off x="2555776" y="3429000"/>
            <a:ext cx="859392" cy="1439905"/>
          </a:xfrm>
          <a:prstGeom prst="rect">
            <a:avLst/>
          </a:prstGeom>
        </p:spPr>
      </p:pic>
    </p:spTree>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Reconnaissance de positions statiques</a:t>
            </a:r>
            <a:endParaRPr lang="fr-FR" dirty="0"/>
          </a:p>
        </p:txBody>
      </p:sp>
      <p:sp>
        <p:nvSpPr>
          <p:cNvPr id="12" name="Espace réservé du contenu 11"/>
          <p:cNvSpPr>
            <a:spLocks noGrp="1"/>
          </p:cNvSpPr>
          <p:nvPr>
            <p:ph idx="1"/>
          </p:nvPr>
        </p:nvSpPr>
        <p:spPr/>
        <p:txBody>
          <a:bodyPr/>
          <a:lstStyle/>
          <a:p>
            <a:r>
              <a:rPr lang="fr-FR" dirty="0"/>
              <a:t>Base d’apprentissage</a:t>
            </a:r>
          </a:p>
          <a:p>
            <a:pPr lvl="1">
              <a:buFont typeface="Arial" pitchFamily="34" charset="0"/>
              <a:buChar char="•"/>
            </a:pPr>
            <a:r>
              <a:rPr lang="fr-FR" sz="2400" dirty="0"/>
              <a:t>11 classes</a:t>
            </a:r>
          </a:p>
          <a:p>
            <a:pPr lvl="1">
              <a:buFont typeface="Arial" pitchFamily="34" charset="0"/>
              <a:buChar char="•"/>
            </a:pPr>
            <a:r>
              <a:rPr lang="fr-FR" sz="2400" dirty="0"/>
              <a:t>1690 exemples</a:t>
            </a:r>
          </a:p>
          <a:p>
            <a:pPr>
              <a:buNone/>
            </a:pPr>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96</a:t>
            </a:fld>
            <a:endParaRPr lang="fr-FR"/>
          </a:p>
        </p:txBody>
      </p:sp>
      <p:graphicFrame>
        <p:nvGraphicFramePr>
          <p:cNvPr id="5" name="Espace réservé du contenu 5"/>
          <p:cNvGraphicFramePr>
            <a:graphicFrameLocks/>
          </p:cNvGraphicFramePr>
          <p:nvPr>
            <p:extLst>
              <p:ext uri="{D42A27DB-BD31-4B8C-83A1-F6EECF244321}">
                <p14:modId xmlns:p14="http://schemas.microsoft.com/office/powerpoint/2010/main" val="2643621931"/>
              </p:ext>
            </p:extLst>
          </p:nvPr>
        </p:nvGraphicFramePr>
        <p:xfrm>
          <a:off x="4023232" y="1196752"/>
          <a:ext cx="4871591" cy="5412048"/>
        </p:xfrm>
        <a:graphic>
          <a:graphicData uri="http://schemas.openxmlformats.org/drawingml/2006/table">
            <a:tbl>
              <a:tblPr firstRow="1" bandRow="1">
                <a:tableStyleId>{8EC20E35-A176-4012-BC5E-935CFFF8708E}</a:tableStyleId>
              </a:tblPr>
              <a:tblGrid>
                <a:gridCol w="974318">
                  <a:extLst>
                    <a:ext uri="{9D8B030D-6E8A-4147-A177-3AD203B41FA5}">
                      <a16:colId xmlns:a16="http://schemas.microsoft.com/office/drawing/2014/main" val="20000"/>
                    </a:ext>
                  </a:extLst>
                </a:gridCol>
                <a:gridCol w="2018231">
                  <a:extLst>
                    <a:ext uri="{9D8B030D-6E8A-4147-A177-3AD203B41FA5}">
                      <a16:colId xmlns:a16="http://schemas.microsoft.com/office/drawing/2014/main" val="20001"/>
                    </a:ext>
                  </a:extLst>
                </a:gridCol>
                <a:gridCol w="1322289">
                  <a:extLst>
                    <a:ext uri="{9D8B030D-6E8A-4147-A177-3AD203B41FA5}">
                      <a16:colId xmlns:a16="http://schemas.microsoft.com/office/drawing/2014/main" val="20002"/>
                    </a:ext>
                  </a:extLst>
                </a:gridCol>
                <a:gridCol w="556753">
                  <a:extLst>
                    <a:ext uri="{9D8B030D-6E8A-4147-A177-3AD203B41FA5}">
                      <a16:colId xmlns:a16="http://schemas.microsoft.com/office/drawing/2014/main" val="20003"/>
                    </a:ext>
                  </a:extLst>
                </a:gridCol>
              </a:tblGrid>
              <a:tr h="602333">
                <a:tc gridSpan="2">
                  <a:txBody>
                    <a:bodyPr/>
                    <a:lstStyle/>
                    <a:p>
                      <a:pPr algn="ctr"/>
                      <a:r>
                        <a:rPr lang="fr-FR" sz="1700" dirty="0">
                          <a:effectLst/>
                        </a:rPr>
                        <a:t>Positions</a:t>
                      </a:r>
                      <a:endParaRPr lang="fr-FR" sz="1700" b="0" dirty="0">
                        <a:effectLst/>
                        <a:latin typeface="+mn-lt"/>
                      </a:endParaRPr>
                    </a:p>
                  </a:txBody>
                  <a:tcPr anchor="ctr">
                    <a:lnL>
                      <a:noFill/>
                    </a:lnL>
                    <a:lnR>
                      <a:noFill/>
                    </a:lnR>
                    <a:lnT w="25400" cmpd="sng">
                      <a:noFill/>
                    </a:lnT>
                    <a:lnB w="25400" cmpd="sng">
                      <a:noFill/>
                    </a:lnB>
                    <a:lnTlToBr w="12700" cmpd="sng">
                      <a:noFill/>
                      <a:prstDash val="solid"/>
                    </a:lnTlToBr>
                    <a:lnBlToTr w="12700" cmpd="sng">
                      <a:noFill/>
                      <a:prstDash val="solid"/>
                    </a:lnBlToTr>
                  </a:tcPr>
                </a:tc>
                <a:tc hMerge="1">
                  <a:txBody>
                    <a:bodyPr/>
                    <a:lstStyle/>
                    <a:p>
                      <a:endParaRPr lang="fr-FR"/>
                    </a:p>
                  </a:txBody>
                  <a:tcPr/>
                </a:tc>
                <a:tc>
                  <a:txBody>
                    <a:bodyPr/>
                    <a:lstStyle/>
                    <a:p>
                      <a:pPr algn="ctr"/>
                      <a:r>
                        <a:rPr lang="fr-FR" sz="1700" dirty="0">
                          <a:effectLst/>
                        </a:rPr>
                        <a:t>Annotations</a:t>
                      </a:r>
                      <a:endParaRPr lang="fr-FR" sz="1700" b="0" dirty="0">
                        <a:effectLst/>
                        <a:latin typeface="+mn-lt"/>
                      </a:endParaRPr>
                    </a:p>
                  </a:txBody>
                  <a:tcPr anchor="ctr">
                    <a:lnL>
                      <a:noFill/>
                    </a:lnL>
                    <a:lnR>
                      <a:noFill/>
                    </a:lnR>
                    <a:lnT w="25400" cmpd="sng">
                      <a:noFill/>
                    </a:lnT>
                    <a:lnB w="25400" cmpd="sng">
                      <a:noFill/>
                    </a:lnB>
                    <a:lnTlToBr w="12700" cmpd="sng">
                      <a:noFill/>
                      <a:prstDash val="solid"/>
                    </a:lnTlToBr>
                    <a:lnBlToTr w="12700" cmpd="sng">
                      <a:noFill/>
                      <a:prstDash val="solid"/>
                    </a:lnBlToTr>
                  </a:tcPr>
                </a:tc>
                <a:tc rowSpan="14">
                  <a:txBody>
                    <a:bodyPr/>
                    <a:lstStyle/>
                    <a:p>
                      <a:pPr algn="ctr"/>
                      <a:r>
                        <a:rPr lang="fr-FR" sz="3200" dirty="0">
                          <a:effectLst/>
                        </a:rPr>
                        <a:t>Position</a:t>
                      </a:r>
                      <a:r>
                        <a:rPr lang="fr-FR" sz="3200" baseline="0" dirty="0">
                          <a:effectLst/>
                        </a:rPr>
                        <a:t>s </a:t>
                      </a:r>
                      <a:endParaRPr lang="fr-FR" sz="3200" b="1" baseline="0" dirty="0">
                        <a:effectLst/>
                        <a:latin typeface="+mn-lt"/>
                      </a:endParaRPr>
                    </a:p>
                  </a:txBody>
                  <a:tcPr vert="wordArtVert" anchor="ct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994">
                <a:tc rowSpan="4">
                  <a:txBody>
                    <a:bodyPr/>
                    <a:lstStyle/>
                    <a:p>
                      <a:pPr algn="ctr"/>
                      <a:r>
                        <a:rPr lang="fr-FR" sz="1700" dirty="0">
                          <a:effectLst/>
                        </a:rPr>
                        <a:t>Debout</a:t>
                      </a:r>
                      <a:endParaRPr lang="fr-FR" sz="1700" b="0" dirty="0">
                        <a:effectLst/>
                        <a:latin typeface="+mn-lt"/>
                      </a:endParaRP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algn="ctr"/>
                      <a:r>
                        <a:rPr lang="fr-FR" sz="1700" dirty="0">
                          <a:effectLst/>
                        </a:rPr>
                        <a:t>Main droite levée</a:t>
                      </a:r>
                      <a:endParaRPr lang="fr-FR" sz="1700" b="0" dirty="0">
                        <a:effectLst/>
                        <a:latin typeface="+mn-lt"/>
                      </a:endParaRP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algn="ctr"/>
                      <a:r>
                        <a:rPr lang="fr-FR" sz="1700" dirty="0">
                          <a:effectLst/>
                        </a:rPr>
                        <a:t>0</a:t>
                      </a:r>
                      <a:endParaRPr lang="fr-FR" sz="1700" b="0" dirty="0">
                        <a:effectLst/>
                        <a:latin typeface="+mn-lt"/>
                      </a:endParaRPr>
                    </a:p>
                  </a:txBody>
                  <a:tcPr anchor="ctr">
                    <a:lnL>
                      <a:noFill/>
                    </a:lnL>
                    <a:lnR w="25400" cmpd="sng">
                      <a:noFill/>
                    </a:lnR>
                    <a:lnT w="25400" cmpd="sng">
                      <a:noFill/>
                    </a:lnT>
                    <a:lnB>
                      <a:noFill/>
                    </a:lnB>
                    <a:lnTlToBr w="12700" cmpd="sng">
                      <a:noFill/>
                      <a:prstDash val="solid"/>
                    </a:lnTlToBr>
                    <a:lnBlToTr w="12700" cmpd="sng">
                      <a:noFill/>
                      <a:prstDash val="solid"/>
                    </a:lnBlToTr>
                  </a:tcPr>
                </a:tc>
                <a:tc vMerge="1">
                  <a:txBody>
                    <a:bodyPr/>
                    <a:lstStyle/>
                    <a:p>
                      <a:pPr algn="ctr"/>
                      <a:endParaRPr lang="fr-FR" sz="1700" b="0" dirty="0">
                        <a:effectLst/>
                        <a:latin typeface="+mn-lt"/>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994">
                <a:tc vMerge="1">
                  <a:txBody>
                    <a:bodyPr/>
                    <a:lstStyle/>
                    <a:p>
                      <a:pPr algn="ctr"/>
                      <a:endParaRPr lang="fr-FR" dirty="0"/>
                    </a:p>
                  </a:txBody>
                  <a:tcPr anchor="ctr"/>
                </a:tc>
                <a:tc>
                  <a:txBody>
                    <a:bodyPr/>
                    <a:lstStyle/>
                    <a:p>
                      <a:pPr algn="ctr"/>
                      <a:r>
                        <a:rPr lang="fr-FR" sz="1700" dirty="0">
                          <a:effectLst/>
                        </a:rPr>
                        <a:t>Main gauche levée</a:t>
                      </a:r>
                      <a:endParaRPr lang="fr-FR" sz="1700" b="0" dirty="0">
                        <a:effectLst/>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fr-FR" sz="1700" dirty="0">
                          <a:effectLst/>
                        </a:rPr>
                        <a:t>1</a:t>
                      </a:r>
                      <a:endParaRPr lang="fr-FR" sz="1700" b="0" dirty="0">
                        <a:effectLst/>
                        <a:latin typeface="+mn-lt"/>
                      </a:endParaRPr>
                    </a:p>
                  </a:txBody>
                  <a:tcPr anchor="ctr">
                    <a:lnL>
                      <a:noFill/>
                    </a:lnL>
                    <a:lnR w="25400" cmpd="sng">
                      <a:noFill/>
                    </a:lnR>
                    <a:lnT>
                      <a:noFill/>
                    </a:lnT>
                    <a:lnB>
                      <a:noFill/>
                    </a:lnB>
                    <a:lnTlToBr w="12700" cmpd="sng">
                      <a:noFill/>
                      <a:prstDash val="solid"/>
                    </a:lnTlToBr>
                    <a:lnBlToTr w="12700" cmpd="sng">
                      <a:noFill/>
                      <a:prstDash val="solid"/>
                    </a:lnBlToTr>
                  </a:tcPr>
                </a:tc>
                <a:tc vMerge="1">
                  <a:txBody>
                    <a:bodyPr/>
                    <a:lstStyle/>
                    <a:p>
                      <a:pPr algn="ctr"/>
                      <a:endParaRPr lang="fr-FR" sz="1700" b="0" dirty="0">
                        <a:effectLst/>
                        <a:latin typeface="+mn-lt"/>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994">
                <a:tc vMerge="1">
                  <a:txBody>
                    <a:bodyPr/>
                    <a:lstStyle/>
                    <a:p>
                      <a:pPr algn="ctr"/>
                      <a:endParaRPr lang="fr-FR" dirty="0"/>
                    </a:p>
                  </a:txBody>
                  <a:tcPr anchor="ctr"/>
                </a:tc>
                <a:tc>
                  <a:txBody>
                    <a:bodyPr/>
                    <a:lstStyle/>
                    <a:p>
                      <a:pPr algn="ctr"/>
                      <a:r>
                        <a:rPr lang="fr-FR" sz="1700" dirty="0">
                          <a:effectLst/>
                        </a:rPr>
                        <a:t>2</a:t>
                      </a:r>
                      <a:r>
                        <a:rPr lang="fr-FR" sz="1700" baseline="0" dirty="0">
                          <a:effectLst/>
                        </a:rPr>
                        <a:t> mains levées</a:t>
                      </a:r>
                      <a:endParaRPr lang="fr-FR" sz="1700" b="0" dirty="0">
                        <a:effectLst/>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fr-FR" sz="1700" dirty="0">
                          <a:effectLst/>
                        </a:rPr>
                        <a:t>2</a:t>
                      </a:r>
                      <a:endParaRPr lang="fr-FR" sz="1700" b="0" dirty="0">
                        <a:effectLst/>
                        <a:latin typeface="+mn-lt"/>
                      </a:endParaRPr>
                    </a:p>
                  </a:txBody>
                  <a:tcPr anchor="ctr">
                    <a:lnL>
                      <a:noFill/>
                    </a:lnL>
                    <a:lnR w="25400" cmpd="sng">
                      <a:noFill/>
                    </a:lnR>
                    <a:lnT>
                      <a:noFill/>
                    </a:lnT>
                    <a:lnB>
                      <a:noFill/>
                    </a:lnB>
                    <a:lnTlToBr w="12700" cmpd="sng">
                      <a:noFill/>
                      <a:prstDash val="solid"/>
                    </a:lnTlToBr>
                    <a:lnBlToTr w="12700" cmpd="sng">
                      <a:noFill/>
                      <a:prstDash val="solid"/>
                    </a:lnBlToTr>
                  </a:tcPr>
                </a:tc>
                <a:tc vMerge="1">
                  <a:txBody>
                    <a:bodyPr/>
                    <a:lstStyle/>
                    <a:p>
                      <a:pPr algn="ctr"/>
                      <a:endParaRPr lang="fr-FR" sz="1700" b="0" dirty="0">
                        <a:effectLst/>
                        <a:latin typeface="+mn-lt"/>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994">
                <a:tc vMerge="1">
                  <a:txBody>
                    <a:bodyPr/>
                    <a:lstStyle/>
                    <a:p>
                      <a:pPr algn="ctr"/>
                      <a:endParaRPr lang="fr-FR" dirty="0"/>
                    </a:p>
                  </a:txBody>
                  <a:tcPr anchor="ctr"/>
                </a:tc>
                <a:tc>
                  <a:txBody>
                    <a:bodyPr/>
                    <a:lstStyle/>
                    <a:p>
                      <a:pPr algn="ctr"/>
                      <a:r>
                        <a:rPr lang="fr-FR" sz="1700" dirty="0">
                          <a:effectLst/>
                        </a:rPr>
                        <a:t>2 mains baissées</a:t>
                      </a:r>
                      <a:endParaRPr lang="fr-FR" sz="1700" b="0" dirty="0">
                        <a:effectLst/>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fr-FR" sz="1700" dirty="0">
                          <a:effectLst/>
                        </a:rPr>
                        <a:t>3</a:t>
                      </a:r>
                      <a:endParaRPr lang="fr-FR" sz="1700" b="0" dirty="0">
                        <a:effectLst/>
                        <a:latin typeface="+mn-lt"/>
                      </a:endParaRPr>
                    </a:p>
                  </a:txBody>
                  <a:tcPr anchor="ctr">
                    <a:lnL>
                      <a:noFill/>
                    </a:lnL>
                    <a:lnR w="25400" cmpd="sng">
                      <a:noFill/>
                    </a:lnR>
                    <a:lnT>
                      <a:noFill/>
                    </a:lnT>
                    <a:lnB>
                      <a:noFill/>
                    </a:lnB>
                    <a:lnTlToBr w="12700" cmpd="sng">
                      <a:noFill/>
                      <a:prstDash val="solid"/>
                    </a:lnTlToBr>
                    <a:lnBlToTr w="12700" cmpd="sng">
                      <a:noFill/>
                      <a:prstDash val="solid"/>
                    </a:lnBlToTr>
                  </a:tcPr>
                </a:tc>
                <a:tc vMerge="1">
                  <a:txBody>
                    <a:bodyPr/>
                    <a:lstStyle/>
                    <a:p>
                      <a:pPr algn="ctr"/>
                      <a:endParaRPr lang="fr-FR" sz="1700" b="0" dirty="0">
                        <a:effectLst/>
                        <a:latin typeface="+mn-lt"/>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994">
                <a:tc>
                  <a:txBody>
                    <a:bodyPr/>
                    <a:lstStyle/>
                    <a:p>
                      <a:pPr algn="ctr"/>
                      <a:r>
                        <a:rPr lang="fr-FR" sz="1700" b="0" dirty="0">
                          <a:effectLst/>
                          <a:latin typeface="+mn-lt"/>
                        </a:rPr>
                        <a:t>Baissé</a:t>
                      </a:r>
                    </a:p>
                  </a:txBody>
                  <a:tcPr anchor="ctr">
                    <a:lnL>
                      <a:noFill/>
                    </a:lnL>
                    <a:lnR>
                      <a:noFill/>
                    </a:lnR>
                    <a:lnT w="25400" cmpd="sng">
                      <a:noFill/>
                    </a:lnT>
                    <a:lnB>
                      <a:noFill/>
                    </a:lnB>
                    <a:lnTlToBr w="12700" cmpd="sng">
                      <a:noFill/>
                      <a:prstDash val="solid"/>
                    </a:lnTlToBr>
                    <a:lnBlToTr w="12700" cmpd="sng">
                      <a:noFill/>
                      <a:prstDash val="solid"/>
                    </a:lnBlToTr>
                    <a:solidFill>
                      <a:schemeClr val="bg1"/>
                    </a:solidFill>
                  </a:tcPr>
                </a:tc>
                <a:tc>
                  <a:txBody>
                    <a:bodyPr/>
                    <a:lstStyle/>
                    <a:p>
                      <a:pPr algn="ctr"/>
                      <a:endParaRPr lang="fr-FR" sz="1700" b="0" dirty="0">
                        <a:effectLst/>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fr-FR" sz="1700" b="0" dirty="0">
                          <a:effectLst/>
                          <a:latin typeface="+mn-lt"/>
                        </a:rPr>
                        <a:t>4</a:t>
                      </a:r>
                    </a:p>
                  </a:txBody>
                  <a:tcPr anchor="ctr">
                    <a:lnL>
                      <a:noFill/>
                    </a:lnL>
                    <a:lnR w="25400" cmpd="sng">
                      <a:noFill/>
                    </a:lnR>
                    <a:lnT>
                      <a:noFill/>
                    </a:lnT>
                    <a:lnB>
                      <a:noFill/>
                    </a:lnB>
                    <a:lnTlToBr w="12700" cmpd="sng">
                      <a:noFill/>
                      <a:prstDash val="solid"/>
                    </a:lnTlToBr>
                    <a:lnBlToTr w="12700" cmpd="sng">
                      <a:noFill/>
                      <a:prstDash val="solid"/>
                    </a:lnBlToTr>
                  </a:tcPr>
                </a:tc>
                <a:tc vMerge="1">
                  <a:txBody>
                    <a:bodyPr/>
                    <a:lstStyle/>
                    <a:p>
                      <a:endParaRPr lang="fr-FR"/>
                    </a:p>
                  </a:txBody>
                  <a:tcPr/>
                </a:tc>
                <a:extLst>
                  <a:ext uri="{0D108BD9-81ED-4DB2-BD59-A6C34878D82A}">
                    <a16:rowId xmlns:a16="http://schemas.microsoft.com/office/drawing/2014/main" val="10005"/>
                  </a:ext>
                </a:extLst>
              </a:tr>
              <a:tr h="370994">
                <a:tc rowSpan="4">
                  <a:txBody>
                    <a:bodyPr/>
                    <a:lstStyle/>
                    <a:p>
                      <a:pPr algn="ctr"/>
                      <a:r>
                        <a:rPr lang="fr-FR" sz="1700" dirty="0">
                          <a:effectLst/>
                        </a:rPr>
                        <a:t>Assis</a:t>
                      </a:r>
                      <a:endParaRPr lang="fr-FR" sz="1700" b="0" dirty="0">
                        <a:effectLst/>
                        <a:latin typeface="+mn-lt"/>
                      </a:endParaRPr>
                    </a:p>
                  </a:txBody>
                  <a:tcPr anchor="ctr">
                    <a:lnL>
                      <a:noFill/>
                    </a:lnL>
                    <a:lnR>
                      <a:noFill/>
                    </a:lnR>
                    <a:lnT>
                      <a:noFill/>
                    </a:lnT>
                    <a:lnB>
                      <a:noFill/>
                    </a:lnB>
                    <a:lnTlToBr w="12700" cmpd="sng">
                      <a:noFill/>
                      <a:prstDash val="solid"/>
                    </a:lnTlToBr>
                    <a:lnBlToTr w="12700" cmpd="sng">
                      <a:noFill/>
                      <a:prstDash val="solid"/>
                    </a:lnBlToTr>
                    <a:solidFill>
                      <a:schemeClr val="bg1">
                        <a:lumMod val="85000"/>
                      </a:schemeClr>
                    </a:solidFill>
                  </a:tcPr>
                </a:tc>
                <a:tc>
                  <a:txBody>
                    <a:bodyPr/>
                    <a:lstStyle/>
                    <a:p>
                      <a:pPr algn="ctr"/>
                      <a:r>
                        <a:rPr lang="fr-FR" sz="1700" dirty="0">
                          <a:effectLst/>
                        </a:rPr>
                        <a:t>Main droite levée</a:t>
                      </a:r>
                      <a:endParaRPr lang="fr-FR" sz="1700" b="0" dirty="0">
                        <a:effectLst/>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fr-FR" sz="1700" dirty="0">
                          <a:effectLst/>
                        </a:rPr>
                        <a:t>5</a:t>
                      </a:r>
                      <a:endParaRPr lang="fr-FR" sz="1700" b="0" dirty="0">
                        <a:effectLst/>
                        <a:latin typeface="+mn-lt"/>
                      </a:endParaRPr>
                    </a:p>
                  </a:txBody>
                  <a:tcPr anchor="ctr">
                    <a:lnL>
                      <a:noFill/>
                    </a:lnL>
                    <a:lnR w="25400" cmpd="sng">
                      <a:noFill/>
                    </a:lnR>
                    <a:lnT>
                      <a:noFill/>
                    </a:lnT>
                    <a:lnB>
                      <a:noFill/>
                    </a:lnB>
                    <a:lnTlToBr w="12700" cmpd="sng">
                      <a:noFill/>
                      <a:prstDash val="solid"/>
                    </a:lnTlToBr>
                    <a:lnBlToTr w="12700" cmpd="sng">
                      <a:noFill/>
                      <a:prstDash val="solid"/>
                    </a:lnBlToTr>
                  </a:tcPr>
                </a:tc>
                <a:tc vMerge="1">
                  <a:txBody>
                    <a:bodyPr/>
                    <a:lstStyle/>
                    <a:p>
                      <a:pPr algn="ctr"/>
                      <a:endParaRPr lang="fr-FR" sz="1700" b="0" dirty="0">
                        <a:effectLst/>
                        <a:latin typeface="+mn-lt"/>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0994">
                <a:tc vMerge="1">
                  <a:txBody>
                    <a:bodyPr/>
                    <a:lstStyle/>
                    <a:p>
                      <a:pPr algn="ctr"/>
                      <a:endParaRPr lang="fr-FR" dirty="0"/>
                    </a:p>
                  </a:txBody>
                  <a:tcPr anchor="ctr"/>
                </a:tc>
                <a:tc>
                  <a:txBody>
                    <a:bodyPr/>
                    <a:lstStyle/>
                    <a:p>
                      <a:pPr algn="ctr"/>
                      <a:r>
                        <a:rPr lang="fr-FR" sz="1700" dirty="0">
                          <a:effectLst/>
                        </a:rPr>
                        <a:t>Main gauche levée</a:t>
                      </a:r>
                      <a:endParaRPr lang="fr-FR" sz="1700" b="0" dirty="0">
                        <a:effectLst/>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fr-FR" sz="1700" dirty="0">
                          <a:effectLst/>
                        </a:rPr>
                        <a:t>6</a:t>
                      </a:r>
                      <a:endParaRPr lang="fr-FR" sz="1700" b="0" dirty="0">
                        <a:effectLst/>
                        <a:latin typeface="+mn-lt"/>
                      </a:endParaRPr>
                    </a:p>
                  </a:txBody>
                  <a:tcPr anchor="ctr">
                    <a:lnL>
                      <a:noFill/>
                    </a:lnL>
                    <a:lnR w="25400" cmpd="sng">
                      <a:noFill/>
                    </a:lnR>
                    <a:lnT>
                      <a:noFill/>
                    </a:lnT>
                    <a:lnB>
                      <a:noFill/>
                    </a:lnB>
                    <a:lnTlToBr w="12700" cmpd="sng">
                      <a:noFill/>
                      <a:prstDash val="solid"/>
                    </a:lnTlToBr>
                    <a:lnBlToTr w="12700" cmpd="sng">
                      <a:noFill/>
                      <a:prstDash val="solid"/>
                    </a:lnBlToTr>
                  </a:tcPr>
                </a:tc>
                <a:tc vMerge="1">
                  <a:txBody>
                    <a:bodyPr/>
                    <a:lstStyle/>
                    <a:p>
                      <a:pPr algn="ctr"/>
                      <a:endParaRPr lang="fr-FR" sz="1700" b="0" dirty="0">
                        <a:effectLst/>
                        <a:latin typeface="+mn-lt"/>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0994">
                <a:tc vMerge="1">
                  <a:txBody>
                    <a:bodyPr/>
                    <a:lstStyle/>
                    <a:p>
                      <a:pPr algn="ctr"/>
                      <a:endParaRPr lang="fr-FR" dirty="0"/>
                    </a:p>
                  </a:txBody>
                  <a:tcPr anchor="ctr"/>
                </a:tc>
                <a:tc>
                  <a:txBody>
                    <a:bodyPr/>
                    <a:lstStyle/>
                    <a:p>
                      <a:pPr algn="ctr"/>
                      <a:r>
                        <a:rPr lang="fr-FR" sz="1700" dirty="0">
                          <a:effectLst/>
                        </a:rPr>
                        <a:t>2</a:t>
                      </a:r>
                      <a:r>
                        <a:rPr lang="fr-FR" sz="1700" baseline="0" dirty="0">
                          <a:effectLst/>
                        </a:rPr>
                        <a:t> mains levées</a:t>
                      </a:r>
                      <a:endParaRPr lang="fr-FR" sz="1700" b="0" dirty="0">
                        <a:effectLst/>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fr-FR" sz="1700" dirty="0">
                          <a:effectLst/>
                        </a:rPr>
                        <a:t>7</a:t>
                      </a:r>
                      <a:endParaRPr lang="fr-FR" sz="1700" b="0" dirty="0">
                        <a:effectLst/>
                        <a:latin typeface="+mn-lt"/>
                      </a:endParaRPr>
                    </a:p>
                  </a:txBody>
                  <a:tcPr anchor="ctr">
                    <a:lnL>
                      <a:noFill/>
                    </a:lnL>
                    <a:lnR w="25400" cmpd="sng">
                      <a:noFill/>
                    </a:lnR>
                    <a:lnT>
                      <a:noFill/>
                    </a:lnT>
                    <a:lnB>
                      <a:noFill/>
                    </a:lnB>
                    <a:lnTlToBr w="12700" cmpd="sng">
                      <a:noFill/>
                      <a:prstDash val="solid"/>
                    </a:lnTlToBr>
                    <a:lnBlToTr w="12700" cmpd="sng">
                      <a:noFill/>
                      <a:prstDash val="solid"/>
                    </a:lnBlToTr>
                  </a:tcPr>
                </a:tc>
                <a:tc vMerge="1">
                  <a:txBody>
                    <a:bodyPr/>
                    <a:lstStyle/>
                    <a:p>
                      <a:pPr algn="ctr"/>
                      <a:endParaRPr lang="fr-FR" sz="1700" b="0" dirty="0">
                        <a:effectLst/>
                        <a:latin typeface="+mn-lt"/>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70994">
                <a:tc vMerge="1">
                  <a:txBody>
                    <a:bodyPr/>
                    <a:lstStyle/>
                    <a:p>
                      <a:pPr algn="ctr"/>
                      <a:endParaRPr lang="fr-FR" dirty="0"/>
                    </a:p>
                  </a:txBody>
                  <a:tcPr anchor="ctr"/>
                </a:tc>
                <a:tc>
                  <a:txBody>
                    <a:bodyPr/>
                    <a:lstStyle/>
                    <a:p>
                      <a:pPr algn="ctr"/>
                      <a:r>
                        <a:rPr lang="fr-FR" sz="1700" dirty="0">
                          <a:effectLst/>
                        </a:rPr>
                        <a:t>2 mains baissées</a:t>
                      </a:r>
                      <a:endParaRPr lang="fr-FR" sz="1700" b="0" dirty="0">
                        <a:effectLst/>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fr-FR" sz="1700" dirty="0">
                          <a:effectLst/>
                        </a:rPr>
                        <a:t>8</a:t>
                      </a:r>
                      <a:endParaRPr lang="fr-FR" sz="1700" b="0" dirty="0">
                        <a:effectLst/>
                        <a:latin typeface="+mn-lt"/>
                      </a:endParaRPr>
                    </a:p>
                  </a:txBody>
                  <a:tcPr anchor="ctr">
                    <a:lnL>
                      <a:noFill/>
                    </a:lnL>
                    <a:lnR w="25400" cmpd="sng">
                      <a:noFill/>
                    </a:lnR>
                    <a:lnT>
                      <a:noFill/>
                    </a:lnT>
                    <a:lnB>
                      <a:noFill/>
                    </a:lnB>
                    <a:lnTlToBr w="12700" cmpd="sng">
                      <a:noFill/>
                      <a:prstDash val="solid"/>
                    </a:lnTlToBr>
                    <a:lnBlToTr w="12700" cmpd="sng">
                      <a:noFill/>
                      <a:prstDash val="solid"/>
                    </a:lnBlToTr>
                  </a:tcPr>
                </a:tc>
                <a:tc vMerge="1">
                  <a:txBody>
                    <a:bodyPr/>
                    <a:lstStyle/>
                    <a:p>
                      <a:pPr algn="ctr"/>
                      <a:endParaRPr lang="fr-FR" sz="1700" b="0" dirty="0">
                        <a:effectLst/>
                        <a:latin typeface="+mn-lt"/>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70994">
                <a:tc rowSpan="4">
                  <a:txBody>
                    <a:bodyPr/>
                    <a:lstStyle/>
                    <a:p>
                      <a:pPr algn="ctr"/>
                      <a:r>
                        <a:rPr lang="fr-FR" sz="1700" dirty="0">
                          <a:effectLst/>
                        </a:rPr>
                        <a:t>Accroupi</a:t>
                      </a:r>
                      <a:endParaRPr lang="fr-FR" sz="1700" b="0" dirty="0">
                        <a:effectLst/>
                        <a:latin typeface="+mn-lt"/>
                      </a:endParaRP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fr-FR" sz="1700" dirty="0">
                          <a:effectLst/>
                        </a:rPr>
                        <a:t>Main droite levée</a:t>
                      </a:r>
                      <a:endParaRPr lang="fr-FR" sz="1700" b="0" dirty="0">
                        <a:effectLst/>
                        <a:latin typeface="+mn-lt"/>
                      </a:endParaRPr>
                    </a:p>
                  </a:txBody>
                  <a:tcPr anchor="ctr">
                    <a:lnL>
                      <a:noFill/>
                    </a:lnL>
                    <a:lnR>
                      <a:noFill/>
                    </a:lnR>
                    <a:lnT>
                      <a:noFill/>
                    </a:lnT>
                    <a:lnB>
                      <a:noFill/>
                    </a:lnB>
                    <a:lnTlToBr w="12700" cmpd="sng">
                      <a:noFill/>
                      <a:prstDash val="solid"/>
                    </a:lnTlToBr>
                    <a:lnBlToTr w="12700" cmpd="sng">
                      <a:noFill/>
                      <a:prstDash val="solid"/>
                    </a:lnBlToTr>
                  </a:tcPr>
                </a:tc>
                <a:tc rowSpan="3">
                  <a:txBody>
                    <a:bodyPr/>
                    <a:lstStyle/>
                    <a:p>
                      <a:pPr algn="ctr"/>
                      <a:r>
                        <a:rPr lang="fr-FR" sz="1700" dirty="0">
                          <a:effectLst/>
                        </a:rPr>
                        <a:t>9</a:t>
                      </a:r>
                      <a:endParaRPr lang="fr-FR" sz="1700" b="0" dirty="0">
                        <a:effectLst/>
                        <a:latin typeface="+mn-lt"/>
                      </a:endParaRPr>
                    </a:p>
                  </a:txBody>
                  <a:tcPr anchor="ctr">
                    <a:lnL>
                      <a:noFill/>
                    </a:lnL>
                    <a:lnR w="25400" cmpd="sng">
                      <a:noFill/>
                    </a:lnR>
                    <a:lnT>
                      <a:noFill/>
                    </a:lnT>
                    <a:lnB>
                      <a:noFill/>
                    </a:lnB>
                    <a:lnTlToBr w="12700" cmpd="sng">
                      <a:noFill/>
                      <a:prstDash val="solid"/>
                    </a:lnTlToBr>
                    <a:lnBlToTr w="12700" cmpd="sng">
                      <a:noFill/>
                      <a:prstDash val="solid"/>
                    </a:lnBlToTr>
                  </a:tcPr>
                </a:tc>
                <a:tc vMerge="1">
                  <a:txBody>
                    <a:bodyPr/>
                    <a:lstStyle/>
                    <a:p>
                      <a:pPr algn="ctr"/>
                      <a:endParaRPr lang="fr-FR" sz="1700" b="0" dirty="0">
                        <a:effectLst/>
                        <a:latin typeface="+mn-lt"/>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70994">
                <a:tc vMerge="1">
                  <a:txBody>
                    <a:bodyPr/>
                    <a:lstStyle/>
                    <a:p>
                      <a:endParaRPr lang="fr-FR"/>
                    </a:p>
                  </a:txBody>
                  <a:tcPr/>
                </a:tc>
                <a:tc>
                  <a:txBody>
                    <a:bodyPr/>
                    <a:lstStyle/>
                    <a:p>
                      <a:pPr algn="ctr"/>
                      <a:r>
                        <a:rPr lang="fr-FR" sz="1700" dirty="0">
                          <a:effectLst/>
                        </a:rPr>
                        <a:t>Main gauche levée</a:t>
                      </a:r>
                      <a:endParaRPr lang="fr-FR" sz="1700" b="0" dirty="0">
                        <a:effectLst/>
                        <a:latin typeface="+mn-lt"/>
                      </a:endParaRPr>
                    </a:p>
                  </a:txBody>
                  <a:tcPr anchor="ctr">
                    <a:lnL>
                      <a:noFill/>
                    </a:lnL>
                    <a:lnR>
                      <a:noFill/>
                    </a:lnR>
                    <a:lnT>
                      <a:noFill/>
                    </a:lnT>
                    <a:lnB>
                      <a:noFill/>
                    </a:lnB>
                    <a:lnTlToBr w="12700" cmpd="sng">
                      <a:noFill/>
                      <a:prstDash val="solid"/>
                    </a:lnTlToBr>
                    <a:lnBlToTr w="12700" cmpd="sng">
                      <a:noFill/>
                      <a:prstDash val="solid"/>
                    </a:lnBlToTr>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1"/>
                  </a:ext>
                </a:extLst>
              </a:tr>
              <a:tr h="370994">
                <a:tc vMerge="1">
                  <a:txBody>
                    <a:bodyPr/>
                    <a:lstStyle/>
                    <a:p>
                      <a:endParaRPr lang="fr-F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700" dirty="0">
                          <a:effectLst/>
                        </a:rPr>
                        <a:t>2</a:t>
                      </a:r>
                      <a:r>
                        <a:rPr lang="fr-FR" sz="1700" baseline="0" dirty="0">
                          <a:effectLst/>
                        </a:rPr>
                        <a:t> mains levées</a:t>
                      </a:r>
                      <a:endParaRPr lang="fr-FR" sz="1700" b="0" dirty="0">
                        <a:effectLst/>
                        <a:latin typeface="+mn-lt"/>
                      </a:endParaRPr>
                    </a:p>
                  </a:txBody>
                  <a:tcPr anchor="ctr">
                    <a:lnL>
                      <a:noFill/>
                    </a:lnL>
                    <a:lnR>
                      <a:noFill/>
                    </a:lnR>
                    <a:lnT>
                      <a:noFill/>
                    </a:lnT>
                    <a:lnB>
                      <a:noFill/>
                    </a:lnB>
                    <a:lnTlToBr w="12700" cmpd="sng">
                      <a:noFill/>
                      <a:prstDash val="solid"/>
                    </a:lnTlToBr>
                    <a:lnBlToTr w="12700" cmpd="sng">
                      <a:noFill/>
                      <a:prstDash val="solid"/>
                    </a:lnBlToTr>
                  </a:tcPr>
                </a:tc>
                <a:tc vMerge="1">
                  <a:txBody>
                    <a:bodyPr/>
                    <a:lstStyle/>
                    <a:p>
                      <a:pPr algn="ctr"/>
                      <a:endParaRPr lang="fr-FR" dirty="0"/>
                    </a:p>
                  </a:txBody>
                  <a:tcPr anchor="ctr"/>
                </a:tc>
                <a:tc vMerge="1">
                  <a:txBody>
                    <a:bodyPr/>
                    <a:lstStyle/>
                    <a:p>
                      <a:endParaRPr lang="fr-FR"/>
                    </a:p>
                  </a:txBody>
                  <a:tcPr/>
                </a:tc>
                <a:extLst>
                  <a:ext uri="{0D108BD9-81ED-4DB2-BD59-A6C34878D82A}">
                    <a16:rowId xmlns:a16="http://schemas.microsoft.com/office/drawing/2014/main" val="10012"/>
                  </a:ext>
                </a:extLst>
              </a:tr>
              <a:tr h="346341">
                <a:tc vMerge="1">
                  <a:txBody>
                    <a:bodyPr/>
                    <a:lstStyle/>
                    <a:p>
                      <a:endParaRPr lang="fr-FR"/>
                    </a:p>
                  </a:txBody>
                  <a:tcPr/>
                </a:tc>
                <a:tc>
                  <a:txBody>
                    <a:bodyPr/>
                    <a:lstStyle/>
                    <a:p>
                      <a:pPr algn="ctr"/>
                      <a:r>
                        <a:rPr lang="fr-FR" sz="1700" dirty="0">
                          <a:effectLst/>
                        </a:rPr>
                        <a:t>2 mains baissées</a:t>
                      </a:r>
                      <a:endParaRPr lang="fr-FR" sz="1700" b="0" dirty="0">
                        <a:effectLst/>
                        <a:latin typeface="+mn-lt"/>
                      </a:endParaRPr>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fr-FR" sz="1700" dirty="0">
                          <a:effectLst/>
                        </a:rPr>
                        <a:t>10</a:t>
                      </a:r>
                      <a:endParaRPr lang="fr-FR" sz="1700" b="0" dirty="0">
                        <a:effectLst/>
                        <a:latin typeface="+mn-lt"/>
                      </a:endParaRPr>
                    </a:p>
                  </a:txBody>
                  <a:tcPr anchor="ctr">
                    <a:lnL>
                      <a:noFill/>
                    </a:lnL>
                    <a:lnR w="25400" cmpd="sng">
                      <a:noFill/>
                    </a:lnR>
                    <a:lnT>
                      <a:noFill/>
                    </a:lnT>
                    <a:lnB w="25400" cmpd="sng">
                      <a:noFill/>
                    </a:lnB>
                    <a:lnTlToBr w="12700" cmpd="sng">
                      <a:noFill/>
                      <a:prstDash val="solid"/>
                    </a:lnTlToBr>
                    <a:lnBlToTr w="12700" cmpd="sng">
                      <a:noFill/>
                      <a:prstDash val="solid"/>
                    </a:lnBlToTr>
                  </a:tcPr>
                </a:tc>
                <a:tc vMerge="1">
                  <a:txBody>
                    <a:bodyPr/>
                    <a:lstStyle/>
                    <a:p>
                      <a:pPr algn="ctr"/>
                      <a:endParaRPr lang="fr-FR" sz="1700" b="0" dirty="0">
                        <a:effectLst/>
                        <a:latin typeface="+mn-lt"/>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Tree>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Reconnaissance de positions statiques</a:t>
            </a:r>
            <a:endParaRPr lang="fr-FR" dirty="0"/>
          </a:p>
        </p:txBody>
      </p:sp>
      <p:sp>
        <p:nvSpPr>
          <p:cNvPr id="3" name="Espace réservé du contenu 2"/>
          <p:cNvSpPr>
            <a:spLocks noGrp="1"/>
          </p:cNvSpPr>
          <p:nvPr>
            <p:ph idx="1"/>
          </p:nvPr>
        </p:nvSpPr>
        <p:spPr/>
        <p:txBody>
          <a:bodyPr/>
          <a:lstStyle/>
          <a:p>
            <a:r>
              <a:rPr lang="fr-FR"/>
              <a:t>Question à se poser</a:t>
            </a:r>
          </a:p>
          <a:p>
            <a:pPr lvl="1"/>
            <a:r>
              <a:rPr lang="fr-FR"/>
              <a:t>Quel vecteur utiliser pour créer la forêt?</a:t>
            </a:r>
          </a:p>
          <a:p>
            <a:r>
              <a:rPr lang="fr-FR"/>
              <a:t>Première idée</a:t>
            </a:r>
          </a:p>
          <a:p>
            <a:pPr lvl="1"/>
            <a:r>
              <a:rPr lang="fr-FR"/>
              <a:t>Coordonnées  X, Y et Z de chaque jointure</a:t>
            </a:r>
          </a:p>
          <a:p>
            <a:pPr lvl="1"/>
            <a:r>
              <a:rPr lang="fr-FR"/>
              <a:t>Vecteur de 60 caractéristiques</a:t>
            </a:r>
          </a:p>
          <a:p>
            <a:pPr lvl="1"/>
            <a:endParaRPr lang="fr-FR"/>
          </a:p>
          <a:p>
            <a:r>
              <a:rPr lang="fr-FR"/>
              <a:t>Est-ce suffisant?</a:t>
            </a:r>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97</a:t>
            </a:fld>
            <a:endParaRPr lang="fr-FR"/>
          </a:p>
        </p:txBody>
      </p:sp>
      <p:pic>
        <p:nvPicPr>
          <p:cNvPr id="5" name="Imag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7917" b="85417" l="40313" r="73854"/>
                    </a14:imgEffect>
                  </a14:imgLayer>
                </a14:imgProps>
              </a:ext>
              <a:ext uri="{28A0092B-C50C-407E-A947-70E740481C1C}">
                <a14:useLocalDpi xmlns:a14="http://schemas.microsoft.com/office/drawing/2010/main" val="0"/>
              </a:ext>
            </a:extLst>
          </a:blip>
          <a:srcRect l="38967" t="7526" r="25826" b="12954"/>
          <a:stretch/>
        </p:blipFill>
        <p:spPr>
          <a:xfrm>
            <a:off x="6997570" y="2420888"/>
            <a:ext cx="1232794" cy="2088232"/>
          </a:xfrm>
          <a:prstGeom prst="rect">
            <a:avLst/>
          </a:prstGeom>
        </p:spPr>
      </p:pic>
    </p:spTree>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Reconnaissance de positions statiques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Pour construire la forêt, on prend, pour choisir chaque nœud, √N caractéristiques (N étant le nombre total de caractéristiques)</a:t>
            </a:r>
          </a:p>
          <a:p>
            <a:r>
              <a:rPr lang="fr-FR" dirty="0"/>
              <a:t>Si on considère 60 caractéristiques au total, on obtient entre 7 et 8 caractéristiques</a:t>
            </a:r>
          </a:p>
          <a:p>
            <a:pPr lvl="1"/>
            <a:r>
              <a:rPr lang="fr-FR" dirty="0"/>
              <a:t>Pas suffisant</a:t>
            </a:r>
          </a:p>
          <a:p>
            <a:r>
              <a:rPr lang="fr-FR" dirty="0"/>
              <a:t>Il faut donc trouver le moyen de de renforcer le vecteur de caractéristiques</a:t>
            </a:r>
          </a:p>
          <a:p>
            <a:pPr lvl="1"/>
            <a:endParaRPr lang="fr-FR" dirty="0"/>
          </a:p>
          <a:p>
            <a:r>
              <a:rPr lang="fr-FR" dirty="0"/>
              <a:t>Comment les choisir?</a:t>
            </a:r>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98</a:t>
            </a:fld>
            <a:endParaRPr lang="fr-FR"/>
          </a:p>
        </p:txBody>
      </p:sp>
    </p:spTree>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Reconnaissance de positions statiques</a:t>
            </a:r>
            <a:endParaRPr lang="fr-FR" dirty="0"/>
          </a:p>
        </p:txBody>
      </p:sp>
      <p:sp>
        <p:nvSpPr>
          <p:cNvPr id="3" name="Espace réservé du contenu 2"/>
          <p:cNvSpPr>
            <a:spLocks noGrp="1"/>
          </p:cNvSpPr>
          <p:nvPr>
            <p:ph idx="1"/>
          </p:nvPr>
        </p:nvSpPr>
        <p:spPr>
          <a:xfrm>
            <a:off x="611562" y="1828800"/>
            <a:ext cx="7920878" cy="4768552"/>
          </a:xfrm>
        </p:spPr>
        <p:txBody>
          <a:bodyPr>
            <a:normAutofit lnSpcReduction="10000"/>
          </a:bodyPr>
          <a:lstStyle/>
          <a:p>
            <a:r>
              <a:rPr lang="fr-FR" dirty="0"/>
              <a:t>On considère toutes les distances entre chaque jointure</a:t>
            </a:r>
          </a:p>
          <a:p>
            <a:pPr lvl="1"/>
            <a:r>
              <a:rPr lang="fr-FR" dirty="0"/>
              <a:t>20 * 19 valeurs supplémentaires</a:t>
            </a:r>
          </a:p>
          <a:p>
            <a:r>
              <a:rPr lang="fr-FR" dirty="0"/>
              <a:t>On rajoute tous les angles possibles entre les jointures</a:t>
            </a:r>
          </a:p>
          <a:p>
            <a:pPr lvl="1"/>
            <a:r>
              <a:rPr lang="fr-FR" dirty="0"/>
              <a:t>20 * 19 * 18 valeurs</a:t>
            </a:r>
          </a:p>
          <a:p>
            <a:pPr lvl="1"/>
            <a:endParaRPr lang="fr-FR" dirty="0"/>
          </a:p>
          <a:p>
            <a:r>
              <a:rPr lang="fr-FR" dirty="0"/>
              <a:t>Au total on considère un vecteur de 7280 caractéristiques</a:t>
            </a:r>
          </a:p>
          <a:p>
            <a:endParaRPr lang="fr-FR" dirty="0"/>
          </a:p>
          <a:p>
            <a:r>
              <a:rPr lang="fr-FR" dirty="0">
                <a:hlinkClick r:id="rId2"/>
              </a:rPr>
              <a:t>Démo</a:t>
            </a:r>
            <a:endParaRPr lang="fr-FR" dirty="0"/>
          </a:p>
        </p:txBody>
      </p:sp>
      <p:sp>
        <p:nvSpPr>
          <p:cNvPr id="4" name="Espace réservé du numéro de diapositive 3"/>
          <p:cNvSpPr>
            <a:spLocks noGrp="1"/>
          </p:cNvSpPr>
          <p:nvPr>
            <p:ph type="sldNum" sz="quarter" idx="12"/>
          </p:nvPr>
        </p:nvSpPr>
        <p:spPr/>
        <p:txBody>
          <a:bodyPr/>
          <a:lstStyle/>
          <a:p>
            <a:fld id="{9B9BEE20-5294-4D57-B670-2C87905F5D0B}" type="slidenum">
              <a:rPr lang="fr-FR" smtClean="0"/>
              <a:pPr/>
              <a:t>99</a:t>
            </a:fld>
            <a:endParaRPr lang="fr-FR"/>
          </a:p>
        </p:txBody>
      </p:sp>
    </p:spTree>
  </p:cSld>
  <p:clrMapOvr>
    <a:masterClrMapping/>
  </p:clrMapOvr>
  <p:transition spd="med">
    <p:fade/>
  </p:transition>
</p:sld>
</file>

<file path=ppt/theme/theme1.xml><?xml version="1.0" encoding="utf-8"?>
<a:theme xmlns:a="http://schemas.openxmlformats.org/drawingml/2006/main" name="ThèmeBois">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miter lim="800000"/>
        </a:ln>
        <a:ln w="19050" cap="flat" cmpd="sng" algn="ctr">
          <a:solidFill>
            <a:schemeClr val="phClr"/>
          </a:solidFill>
          <a:miter lim="800000"/>
        </a:ln>
        <a:ln w="28575" cap="flat" cmpd="sng" algn="ctr">
          <a:solidFill>
            <a:schemeClr val="phClr"/>
          </a:solidFill>
          <a:miter lim="800000"/>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ThèmeBois</Template>
  <TotalTime>32614</TotalTime>
  <Words>6274</Words>
  <Application>Microsoft Office PowerPoint</Application>
  <PresentationFormat>Affichage à l'écran (4:3)</PresentationFormat>
  <Paragraphs>1144</Paragraphs>
  <Slides>124</Slides>
  <Notes>43</Notes>
  <HiddenSlides>1</HiddenSlides>
  <MMClips>0</MMClips>
  <ScaleCrop>false</ScaleCrop>
  <HeadingPairs>
    <vt:vector size="8" baseType="variant">
      <vt:variant>
        <vt:lpstr>Polices utilisées</vt:lpstr>
      </vt:variant>
      <vt:variant>
        <vt:i4>12</vt:i4>
      </vt:variant>
      <vt:variant>
        <vt:lpstr>Thème</vt:lpstr>
      </vt:variant>
      <vt:variant>
        <vt:i4>1</vt:i4>
      </vt:variant>
      <vt:variant>
        <vt:lpstr>Serveurs OLE incorporés</vt:lpstr>
      </vt:variant>
      <vt:variant>
        <vt:i4>3</vt:i4>
      </vt:variant>
      <vt:variant>
        <vt:lpstr>Titres des diapositives</vt:lpstr>
      </vt:variant>
      <vt:variant>
        <vt:i4>124</vt:i4>
      </vt:variant>
    </vt:vector>
  </HeadingPairs>
  <TitlesOfParts>
    <vt:vector size="140" baseType="lpstr">
      <vt:lpstr>Arial</vt:lpstr>
      <vt:lpstr>Century</vt:lpstr>
      <vt:lpstr>Constantia</vt:lpstr>
      <vt:lpstr>Franklin Gothic Book</vt:lpstr>
      <vt:lpstr>Helvetica Neue</vt:lpstr>
      <vt:lpstr>Lucida Bright Math Symbol</vt:lpstr>
      <vt:lpstr>Perpetua</vt:lpstr>
      <vt:lpstr>Symbol</vt:lpstr>
      <vt:lpstr>Tahoma</vt:lpstr>
      <vt:lpstr>Times New Roman</vt:lpstr>
      <vt:lpstr>Verdana</vt:lpstr>
      <vt:lpstr>Wingdings</vt:lpstr>
      <vt:lpstr>ThèmeBois</vt:lpstr>
      <vt:lpstr>Bitmap Image</vt:lpstr>
      <vt:lpstr>Image bitmap</vt:lpstr>
      <vt:lpstr>Microsoft Equation 3.0</vt:lpstr>
      <vt:lpstr>Introduction au data Mining  Clustering et apprentissage supervisé</vt:lpstr>
      <vt:lpstr>De la Statistique …</vt:lpstr>
      <vt:lpstr>… au Data mining</vt:lpstr>
      <vt:lpstr>Systèmes d’information et data mining</vt:lpstr>
      <vt:lpstr>Définition de l’exploitation des données (data mining)</vt:lpstr>
      <vt:lpstr>Terminologie</vt:lpstr>
      <vt:lpstr>Domaines d’application du Data mining (1)</vt:lpstr>
      <vt:lpstr>Domaines d’application du Data mining (2)</vt:lpstr>
      <vt:lpstr>Domaines d’application du Data mining (3)</vt:lpstr>
      <vt:lpstr>La découverte de connaissances dans les données</vt:lpstr>
      <vt:lpstr> Data mining</vt:lpstr>
      <vt:lpstr> Data mining</vt:lpstr>
      <vt:lpstr> Data mining</vt:lpstr>
      <vt:lpstr>Data mining : Classification</vt:lpstr>
      <vt:lpstr>Data mining : Classification</vt:lpstr>
      <vt:lpstr>Un exemple schématique avec 2 classes</vt:lpstr>
      <vt:lpstr>Classification par analyse discriminante</vt:lpstr>
      <vt:lpstr>Classification par arbre de décision</vt:lpstr>
      <vt:lpstr>Classification par machine à noyaux</vt:lpstr>
      <vt:lpstr>Data mining : Estimation</vt:lpstr>
      <vt:lpstr>Estimation par régression linéaire simple</vt:lpstr>
      <vt:lpstr>Estimation avec machines à noyaux : Réseau de neurones &amp; SVM</vt:lpstr>
      <vt:lpstr>Data mining : Recherche de règles</vt:lpstr>
      <vt:lpstr>Data mining : Segmentation / partitionnement (clustering)</vt:lpstr>
      <vt:lpstr>Clustering</vt:lpstr>
      <vt:lpstr>Supervisé vs NON supervisé</vt:lpstr>
      <vt:lpstr>Validation dans le cas supervisé</vt:lpstr>
      <vt:lpstr>Intégration de la connaissance</vt:lpstr>
      <vt:lpstr>Logiciels de Data Mining</vt:lpstr>
      <vt:lpstr> Clustering – K-means</vt:lpstr>
      <vt:lpstr>Clustering</vt:lpstr>
      <vt:lpstr>Qu’est-ce que le clustering ?</vt:lpstr>
      <vt:lpstr>Quelques applications du clustering</vt:lpstr>
      <vt:lpstr>Comment déterminer une bonne segmentation ?</vt:lpstr>
      <vt:lpstr> Approches de Clustering</vt:lpstr>
      <vt:lpstr>Algorithmes à partionnement</vt:lpstr>
      <vt:lpstr>K-Means</vt:lpstr>
      <vt:lpstr>Algorithme</vt:lpstr>
      <vt:lpstr>Exemple de K-Means (k=2)</vt:lpstr>
      <vt:lpstr>K-Means : Distance</vt:lpstr>
      <vt:lpstr>K-means Clustering Demo</vt:lpstr>
      <vt:lpstr>Avantages de K-means</vt:lpstr>
      <vt:lpstr>Inconvénients de K-means</vt:lpstr>
      <vt:lpstr>Quelques algorithmes</vt:lpstr>
      <vt:lpstr> Arbres de Décision</vt:lpstr>
      <vt:lpstr>Apprentissage supervisé</vt:lpstr>
      <vt:lpstr>Types de données</vt:lpstr>
      <vt:lpstr>Arbres de décision - Analogie</vt:lpstr>
      <vt:lpstr>Généralités – Arbre de décision</vt:lpstr>
      <vt:lpstr>Généralités – Arbre de décision</vt:lpstr>
      <vt:lpstr>Un exemple simple</vt:lpstr>
      <vt:lpstr>Construction d’un arbre</vt:lpstr>
      <vt:lpstr>Algorithme de base</vt:lpstr>
      <vt:lpstr>Terminaison </vt:lpstr>
      <vt:lpstr>Combien d’arbres de décision?</vt:lpstr>
      <vt:lpstr>Théorie de l’information</vt:lpstr>
      <vt:lpstr>Météo et match de foot</vt:lpstr>
      <vt:lpstr>Un exemple simple</vt:lpstr>
      <vt:lpstr>Quel attribut faut-il sélectionner?</vt:lpstr>
      <vt:lpstr>Construction d’un arbre de décision – quel attribut placer en racine?</vt:lpstr>
      <vt:lpstr>Notion d’entropie – illustration</vt:lpstr>
      <vt:lpstr>Entropie</vt:lpstr>
      <vt:lpstr>Gain d’information et entropie</vt:lpstr>
      <vt:lpstr>Calcul du gain d’information pour un attribut</vt:lpstr>
      <vt:lpstr>Gain d’information total pour Outlook</vt:lpstr>
      <vt:lpstr>Arbre de décision final</vt:lpstr>
      <vt:lpstr>Extensions de l’algorithme</vt:lpstr>
      <vt:lpstr>Les valeurs manquantes</vt:lpstr>
      <vt:lpstr>Définir la bonne taille de l’arbre</vt:lpstr>
      <vt:lpstr>Validation du modèle</vt:lpstr>
      <vt:lpstr>Validation croisée</vt:lpstr>
      <vt:lpstr>Avantages des arbres de classification</vt:lpstr>
      <vt:lpstr>Désavantages</vt:lpstr>
      <vt:lpstr>Désavantages</vt:lpstr>
      <vt:lpstr>Fouille de Données et  Forêts aléatoires</vt:lpstr>
      <vt:lpstr>La sagesse des foules</vt:lpstr>
      <vt:lpstr>Vers une combinaison d’arbres de décision</vt:lpstr>
      <vt:lpstr>Bootstrap Aggregating</vt:lpstr>
      <vt:lpstr>Random Feature Selection</vt:lpstr>
      <vt:lpstr>Random Feature Selection</vt:lpstr>
      <vt:lpstr>Définition</vt:lpstr>
      <vt:lpstr>Définition</vt:lpstr>
      <vt:lpstr>Principe des forêts aléatoires</vt:lpstr>
      <vt:lpstr>Forest-RI</vt:lpstr>
      <vt:lpstr>Forest-RI - Algorithme</vt:lpstr>
      <vt:lpstr>Forest-RI - Algorithme</vt:lpstr>
      <vt:lpstr>Bagging et Random Feature Selection</vt:lpstr>
      <vt:lpstr>Données importantes</vt:lpstr>
      <vt:lpstr>Forest-RC (ou Random Forests - Random Combinations)</vt:lpstr>
      <vt:lpstr>Forest-RC (ou Random Forests - Random Combinations)</vt:lpstr>
      <vt:lpstr>D’autres algorithmes</vt:lpstr>
      <vt:lpstr>Quelques exemples concrets</vt:lpstr>
      <vt:lpstr>Implémentation des RF dans la Kinect</vt:lpstr>
      <vt:lpstr>Reconnaissance de positions statiques</vt:lpstr>
      <vt:lpstr>Reconnaissance de positions statiques</vt:lpstr>
      <vt:lpstr>Reconnaissance de positions statiques</vt:lpstr>
      <vt:lpstr>Reconnaissance de positions statiques</vt:lpstr>
      <vt:lpstr>Reconnaissance de positions statiques</vt:lpstr>
      <vt:lpstr>Reconnaissance de positions statiques</vt:lpstr>
      <vt:lpstr>Reconnaissance d’actions</vt:lpstr>
      <vt:lpstr>Reconnaissance d’actions</vt:lpstr>
      <vt:lpstr>Reconnaissance d’action</vt:lpstr>
      <vt:lpstr>Assemblage de composants</vt:lpstr>
      <vt:lpstr>Assemblage de composants</vt:lpstr>
      <vt:lpstr>Assemblage de composants</vt:lpstr>
      <vt:lpstr>Assemblage de composants</vt:lpstr>
      <vt:lpstr>Assemblage de composants</vt:lpstr>
      <vt:lpstr>Assemblage de composants</vt:lpstr>
      <vt:lpstr>Reconnaissance d’action à partir de capteurs</vt:lpstr>
      <vt:lpstr>Assemblage de composants</vt:lpstr>
      <vt:lpstr>Classification de texte courts</vt:lpstr>
      <vt:lpstr>Présentation PowerPoint</vt:lpstr>
      <vt:lpstr>Présentation PowerPoint</vt:lpstr>
      <vt:lpstr>Classification de texte courts</vt:lpstr>
      <vt:lpstr>Classification de textes courts</vt:lpstr>
      <vt:lpstr>Prédiction du courant en haute mer</vt:lpstr>
      <vt:lpstr>Prédiction de courant</vt:lpstr>
      <vt:lpstr>Prédiction de courant</vt:lpstr>
      <vt:lpstr>Prédiction de courant</vt:lpstr>
      <vt:lpstr>Prédiction de courant</vt:lpstr>
      <vt:lpstr>Prédiction de courant</vt:lpstr>
      <vt:lpstr>Prédiction de courant</vt:lpstr>
      <vt:lpstr>Apprentissage dans les serious games</vt:lpstr>
      <vt:lpstr>D’autres travaux</vt:lpstr>
    </vt:vector>
  </TitlesOfParts>
  <Company>HEC Montréal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Processus de data mining</dc:title>
  <dc:subject>Intelligence d'affaires</dc:subject>
  <dc:creator>Saad-Ellah Berhili</dc:creator>
  <cp:lastModifiedBy>Jean-Yves Tigli</cp:lastModifiedBy>
  <cp:revision>415</cp:revision>
  <dcterms:created xsi:type="dcterms:W3CDTF">2000-09-01T05:49:33Z</dcterms:created>
  <dcterms:modified xsi:type="dcterms:W3CDTF">2017-10-03T16:01:34Z</dcterms:modified>
</cp:coreProperties>
</file>