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74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>
        <p:scale>
          <a:sx n="110" d="100"/>
          <a:sy n="110" d="100"/>
        </p:scale>
        <p:origin x="672" y="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A83DB-310E-43E0-9BBD-465D0E4222C8}" type="datetimeFigureOut">
              <a:rPr lang="en-US" smtClean="0"/>
              <a:t>6/27/2015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B17B6-AAB3-458E-A34D-2851A1E13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8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93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961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755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8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5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1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30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3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33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850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48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DF3B-063B-4C60-A871-BC99E696DDD3}" type="datetime1">
              <a:rPr lang="en-US" smtClean="0"/>
              <a:t>6/27/2015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6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4187-34C4-47A4-A989-093138D7355C}" type="datetime1">
              <a:rPr lang="en-US" smtClean="0"/>
              <a:t>6/27/2015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5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DA5F-8933-470E-8654-57FB0A115F14}" type="datetime1">
              <a:rPr lang="en-US" smtClean="0"/>
              <a:t>6/27/2015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09600" y="207505"/>
            <a:ext cx="10972800" cy="13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09600" y="1730373"/>
            <a:ext cx="10972800" cy="483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361346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0C546-DA93-4EDF-B7AC-E6499FCA7B2A}" type="datetime1">
              <a:rPr lang="en-US" smtClean="0"/>
              <a:t>6/27/2015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9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2360-002F-42C2-9BB0-CFDCD7CC0386}" type="datetime1">
              <a:rPr lang="en-US" smtClean="0"/>
              <a:t>6/27/2015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4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DE6F-0AAB-457B-84C9-A82612A9BCB2}" type="datetime1">
              <a:rPr lang="en-US" smtClean="0"/>
              <a:t>6/27/2015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6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DFE-CA78-4E69-B5BA-D60AD2B664E1}" type="datetime1">
              <a:rPr lang="en-US" smtClean="0"/>
              <a:t>6/27/2015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4E60-19FD-4D47-A419-CF4CF1F76D99}" type="datetime1">
              <a:rPr lang="en-US" smtClean="0"/>
              <a:t>6/27/2015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5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494-F873-4FFA-97F3-FCA265FEE7B1}" type="datetime1">
              <a:rPr lang="en-US" smtClean="0"/>
              <a:t>6/27/2015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5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71775-ACC9-49BF-A32A-61F84F47B1BF}" type="datetime1">
              <a:rPr lang="en-US" smtClean="0"/>
              <a:t>6/27/2015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2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03BF-2288-4BAE-B890-34003F530A1B}" type="datetime1">
              <a:rPr lang="en-US" smtClean="0"/>
              <a:t>6/27/2015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633EA-07D8-4F26-A15B-8042678306CF}" type="datetime1">
              <a:rPr lang="en-US" smtClean="0"/>
              <a:t>6/27/2015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8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png"/><Relationship Id="rId5" Type="http://schemas.openxmlformats.org/officeDocument/2006/relationships/image" Target="../media/image32.jp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5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al.archives-ouvertes.fr/hal-01168411" TargetMode="External"/><Relationship Id="rId4" Type="http://schemas.openxmlformats.org/officeDocument/2006/relationships/hyperlink" Target="https://hal.archives-ouvertes.fr/hal-01168568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3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Run-Time knowledge model enrichment in SWoT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step toward ambient services selection relevancy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" y="467152"/>
            <a:ext cx="1333500" cy="58293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106" y="406192"/>
            <a:ext cx="704850" cy="7048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326817"/>
            <a:ext cx="3086100" cy="8636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295" y="4219416"/>
            <a:ext cx="1121410" cy="42100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524000" y="5478463"/>
            <a:ext cx="9144000" cy="11148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+mj-lt"/>
              </a:rPr>
              <a:t>Gérald Rocher, Jean-Yves Tigli, Stéphane Lavirotte, Rahma Daikhi</a:t>
            </a:r>
          </a:p>
          <a:p>
            <a:endParaRPr lang="fr-FR" sz="2000" dirty="0" smtClean="0">
              <a:latin typeface="+mj-lt"/>
            </a:endParaRPr>
          </a:p>
          <a:p>
            <a:r>
              <a:rPr lang="fr-FR" sz="2000" dirty="0" smtClean="0">
                <a:latin typeface="+mj-lt"/>
              </a:rPr>
              <a:t>Lundi 29 Juin 2015</a:t>
            </a:r>
            <a:endParaRPr lang="en-US" sz="2000" dirty="0"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213576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3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Use-case#1 :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Assisted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living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10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8" y="1293679"/>
            <a:ext cx="4367012" cy="4983861"/>
          </a:xfrm>
          <a:prstGeom prst="rect">
            <a:avLst/>
          </a:prstGeom>
        </p:spPr>
      </p:pic>
      <p:pic>
        <p:nvPicPr>
          <p:cNvPr id="2062" name="Picture 14" descr="map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24800" y="-174457"/>
            <a:ext cx="24955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21"/>
          <p:cNvSpPr>
            <a:spLocks noChangeArrowheads="1"/>
          </p:cNvSpPr>
          <p:nvPr/>
        </p:nvSpPr>
        <p:spPr bwMode="auto">
          <a:xfrm rot="2210468">
            <a:off x="8066171" y="1172878"/>
            <a:ext cx="2105025" cy="161925"/>
          </a:xfrm>
          <a:prstGeom prst="ellips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9961562" y="1825941"/>
            <a:ext cx="357188" cy="35242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8157815" y="1985963"/>
            <a:ext cx="161925" cy="161925"/>
          </a:xfrm>
          <a:prstGeom prst="ellips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9"/>
          <p:cNvSpPr>
            <a:spLocks noChangeShapeType="1"/>
          </p:cNvSpPr>
          <p:nvPr/>
        </p:nvSpPr>
        <p:spPr bwMode="auto">
          <a:xfrm flipH="1" flipV="1">
            <a:off x="8172101" y="625536"/>
            <a:ext cx="46865" cy="1337501"/>
          </a:xfrm>
          <a:prstGeom prst="straightConnector1">
            <a:avLst/>
          </a:prstGeom>
          <a:noFill/>
          <a:ln w="25400">
            <a:solidFill>
              <a:srgbClr val="00B05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16"/>
          <p:cNvSpPr>
            <a:spLocks noChangeArrowheads="1"/>
          </p:cNvSpPr>
          <p:nvPr/>
        </p:nvSpPr>
        <p:spPr bwMode="auto">
          <a:xfrm>
            <a:off x="8083404" y="452245"/>
            <a:ext cx="161925" cy="161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22"/>
          <p:cNvSpPr>
            <a:spLocks noChangeShapeType="1"/>
          </p:cNvSpPr>
          <p:nvPr/>
        </p:nvSpPr>
        <p:spPr bwMode="auto">
          <a:xfrm>
            <a:off x="9230899" y="1230108"/>
            <a:ext cx="139294" cy="127143"/>
          </a:xfrm>
          <a:prstGeom prst="straightConnector1">
            <a:avLst/>
          </a:prstGeom>
          <a:noFill/>
          <a:ln w="31750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9575006" y="2010179"/>
            <a:ext cx="1130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Marketplace</a:t>
            </a: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7674833" y="54398"/>
            <a:ext cx="1041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Elderly’s</a:t>
            </a:r>
            <a:r>
              <a:rPr kumimoji="0" lang="fr-FR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home</a:t>
            </a: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10318750" y="2782095"/>
            <a:ext cx="10350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Friend’s Home</a:t>
            </a:r>
            <a:endParaRPr kumimoji="0" lang="fr-F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71" name="Picture 23" descr="elderl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33" y="467677"/>
            <a:ext cx="292100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7718077" y="2010178"/>
            <a:ext cx="1041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en-US" sz="1000" dirty="0" err="1" smtClean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Friend</a:t>
            </a:r>
            <a:r>
              <a:rPr kumimoji="0" lang="fr-FR" altLang="en-US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’s</a:t>
            </a:r>
            <a:r>
              <a:rPr kumimoji="0" lang="fr-FR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home</a:t>
            </a: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50" y="2768016"/>
            <a:ext cx="6615363" cy="3769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01051" y="2944036"/>
            <a:ext cx="4100299" cy="333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801350" y="2944036"/>
            <a:ext cx="1054100" cy="333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84274" y="3222171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While in the same environment there is no knowledge model evolution…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4274" y="3216766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environment brings new knowledge model…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3.7037E-6 C 0.00365 -0.00046 0.05352 0.06111 0.07631 0.09098 C 0.09909 0.12061 0.14284 0.18033 0.13646 0.18033 C 0.12995 0.18033 0.07579 0.12292 0.053 0.09283 C 0.03021 0.06297 -0.00416 0.00024 -0.00026 -3.7037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90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3.7037E-6 L -0.00117 0.201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0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20185 L -4.79167E-6 -3.703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983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22222E-6 C 0.00378 -0.00278 0.0504 0.04537 0.0724 0.07523 C 0.09441 0.10509 0.14167 0.17894 0.13191 0.17894 C 0.12201 0.17894 0.07019 0.12107 0.04818 0.09121 C 0.02618 0.06134 -0.00429 0.00278 -0.00026 -2.22222E-6 Z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89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pic>
        <p:nvPicPr>
          <p:cNvPr id="7" name="Shape 135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3632408" y="999595"/>
            <a:ext cx="7721392" cy="55393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Use-case#2 :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Energy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consumption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optimization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11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13" y="3687831"/>
            <a:ext cx="624569" cy="624569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09" y="4422621"/>
            <a:ext cx="765679" cy="765679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09" y="4417107"/>
            <a:ext cx="437147" cy="446993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917" y="1295364"/>
            <a:ext cx="578671" cy="771561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65" y="250673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99" y="228732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22" y="332587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93" y="5214346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683" y="3969230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56" y="2289188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51" y="4051465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0" name="Rounded Rectangular Callout 9"/>
          <p:cNvSpPr/>
          <p:nvPr/>
        </p:nvSpPr>
        <p:spPr>
          <a:xfrm>
            <a:off x="3564961" y="2066925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4627117" y="3440534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3742391" y="3974089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6096000" y="2053387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376631" y="1859971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016137" y="4916222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9300751" y="3721207"/>
            <a:ext cx="950494" cy="283733"/>
          </a:xfrm>
          <a:prstGeom prst="wedgeRoundRectCallout">
            <a:avLst>
              <a:gd name="adj1" fmla="val -55010"/>
              <a:gd name="adj2" fmla="val 106439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9289769" y="1021550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193kwH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51396" y="3479117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5870309" y="4199377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8610600" y="4733983"/>
            <a:ext cx="998390" cy="285676"/>
          </a:xfrm>
          <a:prstGeom prst="wedgeRoundRectCallout">
            <a:avLst>
              <a:gd name="adj1" fmla="val -71662"/>
              <a:gd name="adj2" fmla="val -57900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33551" y="2587559"/>
            <a:ext cx="1763708" cy="2374705"/>
            <a:chOff x="641778" y="1776833"/>
            <a:chExt cx="1763708" cy="237470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86336" y="1776833"/>
              <a:ext cx="819150" cy="18288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1778" y="2729529"/>
              <a:ext cx="1330069" cy="142200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</p:pic>
      </p:grpSp>
      <p:grpSp>
        <p:nvGrpSpPr>
          <p:cNvPr id="40" name="Group 39"/>
          <p:cNvGrpSpPr/>
          <p:nvPr/>
        </p:nvGrpSpPr>
        <p:grpSpPr>
          <a:xfrm>
            <a:off x="4429721" y="1243068"/>
            <a:ext cx="679795" cy="767774"/>
            <a:chOff x="4429721" y="1243068"/>
            <a:chExt cx="679795" cy="767774"/>
          </a:xfrm>
        </p:grpSpPr>
        <p:sp>
          <p:nvSpPr>
            <p:cNvPr id="39" name="Rounded Rectangular Callout 38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3663"/>
                <a:gd name="adj2" fmla="val 10938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938209" y="961389"/>
            <a:ext cx="679795" cy="767774"/>
            <a:chOff x="4429721" y="1243068"/>
            <a:chExt cx="679795" cy="767774"/>
          </a:xfrm>
        </p:grpSpPr>
        <p:sp>
          <p:nvSpPr>
            <p:cNvPr id="42" name="Rounded Rectangular Callout 41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3663"/>
                <a:gd name="adj2" fmla="val 10938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8960853" y="1912855"/>
            <a:ext cx="679795" cy="767774"/>
            <a:chOff x="4429721" y="1243068"/>
            <a:chExt cx="679795" cy="767774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75609"/>
                <a:gd name="adj2" fmla="val 16932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1161755" y="460664"/>
            <a:ext cx="679795" cy="767774"/>
            <a:chOff x="4429721" y="1243068"/>
            <a:chExt cx="679795" cy="767774"/>
          </a:xfrm>
        </p:grpSpPr>
        <p:sp>
          <p:nvSpPr>
            <p:cNvPr id="48" name="Rounded Rectangular Callout 47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66759"/>
                <a:gd name="adj2" fmla="val 90584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273712" y="2244532"/>
            <a:ext cx="679795" cy="767774"/>
            <a:chOff x="4429721" y="1243068"/>
            <a:chExt cx="679795" cy="767774"/>
          </a:xfrm>
        </p:grpSpPr>
        <p:sp>
          <p:nvSpPr>
            <p:cNvPr id="51" name="Rounded Rectangular Callout 50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25274"/>
                <a:gd name="adj2" fmla="val 85883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3753273" y="4434530"/>
            <a:ext cx="679795" cy="767774"/>
            <a:chOff x="4429721" y="1243068"/>
            <a:chExt cx="679795" cy="767774"/>
          </a:xfrm>
        </p:grpSpPr>
        <p:sp>
          <p:nvSpPr>
            <p:cNvPr id="55" name="Rounded Rectangular Callout 5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92530"/>
                <a:gd name="adj2" fmla="val -3634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5011326" y="5502890"/>
            <a:ext cx="679795" cy="767774"/>
            <a:chOff x="4429721" y="1243068"/>
            <a:chExt cx="679795" cy="767774"/>
          </a:xfrm>
        </p:grpSpPr>
        <p:sp>
          <p:nvSpPr>
            <p:cNvPr id="59" name="Rounded Rectangular Callout 58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92530"/>
                <a:gd name="adj2" fmla="val -3634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7182915" y="5478533"/>
            <a:ext cx="679795" cy="767774"/>
            <a:chOff x="4429721" y="1243068"/>
            <a:chExt cx="679795" cy="767774"/>
          </a:xfrm>
        </p:grpSpPr>
        <p:sp>
          <p:nvSpPr>
            <p:cNvPr id="62" name="Rounded Rectangular Callout 61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1893"/>
                <a:gd name="adj2" fmla="val -80227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8130533" y="5324963"/>
            <a:ext cx="679795" cy="767774"/>
            <a:chOff x="4429721" y="1243068"/>
            <a:chExt cx="679795" cy="767774"/>
          </a:xfrm>
        </p:grpSpPr>
        <p:sp>
          <p:nvSpPr>
            <p:cNvPr id="65" name="Rounded Rectangular Callout 6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45521"/>
                <a:gd name="adj2" fmla="val -106867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8263257" y="3139168"/>
            <a:ext cx="679795" cy="767774"/>
            <a:chOff x="4429721" y="1243068"/>
            <a:chExt cx="679795" cy="767774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61450"/>
                <a:gd name="adj2" fmla="val 54541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9669295" y="4187607"/>
            <a:ext cx="679795" cy="767774"/>
            <a:chOff x="4429721" y="1243068"/>
            <a:chExt cx="679795" cy="767774"/>
          </a:xfrm>
        </p:grpSpPr>
        <p:sp>
          <p:nvSpPr>
            <p:cNvPr id="71" name="Rounded Rectangular Callout 70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12776"/>
                <a:gd name="adj2" fmla="val -28514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08805" y="1667559"/>
            <a:ext cx="417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 electricity meter is added in the environment…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053" y="5384024"/>
            <a:ext cx="4509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to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 a new power consumption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label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property from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raw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device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consumption property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13053" y="5382409"/>
            <a:ext cx="274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brings inference rules…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5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78763 -0.160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6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1" grpId="0"/>
      <p:bldP spid="11" grpId="1"/>
      <p:bldP spid="12" grpId="0"/>
      <p:bldP spid="36" grpId="0"/>
      <p:bldP spid="3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2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Collaborations in progress…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12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" y="1297761"/>
            <a:ext cx="1955594" cy="616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5" y="3499623"/>
            <a:ext cx="1988872" cy="58658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2069395"/>
            <a:ext cx="10515600" cy="121519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Ontologies modeling from manufacturers devices specifications,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Advanced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linked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data usage for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automatic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generation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60531" y="1295818"/>
            <a:ext cx="8960473" cy="521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Tunisia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: Dataset creation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45727" y="3526873"/>
            <a:ext cx="8960473" cy="521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Italy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: Equipment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loan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977" y="4235897"/>
            <a:ext cx="1371600" cy="6096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863278" y="4397832"/>
            <a:ext cx="10515600" cy="1215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       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toolkit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69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13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195021"/>
            <a:ext cx="11144416" cy="28770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Poster submission (</a:t>
            </a:r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UBIComp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2015)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 smtClean="0">
                <a:latin typeface="+mj-lt"/>
              </a:rPr>
              <a:t>Better </a:t>
            </a:r>
            <a:r>
              <a:rPr lang="en-US" dirty="0">
                <a:latin typeface="+mj-lt"/>
              </a:rPr>
              <a:t>Assist People Through Knowledge Capitalization in Ambient Environments [</a:t>
            </a:r>
            <a:r>
              <a:rPr lang="en-US" dirty="0" err="1">
                <a:latin typeface="+mj-lt"/>
              </a:rPr>
              <a:t>G.Rocher</a:t>
            </a:r>
            <a:r>
              <a:rPr lang="en-US" dirty="0">
                <a:latin typeface="+mj-lt"/>
              </a:rPr>
              <a:t>; J.Y </a:t>
            </a:r>
            <a:r>
              <a:rPr lang="en-US" dirty="0" err="1">
                <a:latin typeface="+mj-lt"/>
              </a:rPr>
              <a:t>Tigli</a:t>
            </a:r>
            <a:r>
              <a:rPr lang="en-US" dirty="0">
                <a:latin typeface="+mj-lt"/>
              </a:rPr>
              <a:t>; </a:t>
            </a:r>
            <a:r>
              <a:rPr lang="en-US" dirty="0" err="1">
                <a:latin typeface="+mj-lt"/>
              </a:rPr>
              <a:t>S.Lavirotte</a:t>
            </a:r>
            <a:r>
              <a:rPr lang="en-US" dirty="0">
                <a:latin typeface="+mj-lt"/>
              </a:rPr>
              <a:t>; </a:t>
            </a:r>
            <a:r>
              <a:rPr lang="en-US" dirty="0" err="1">
                <a:latin typeface="+mj-lt"/>
              </a:rPr>
              <a:t>R.Daikhi</a:t>
            </a:r>
            <a:r>
              <a:rPr lang="en-US" dirty="0">
                <a:latin typeface="+mj-lt"/>
              </a:rPr>
              <a:t>] </a:t>
            </a:r>
            <a:endParaRPr lang="en-US" dirty="0" smtClean="0">
              <a:latin typeface="+mj-lt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u="sng" dirty="0">
                <a:hlinkClick r:id="rId4"/>
              </a:rPr>
              <a:t>https://</a:t>
            </a:r>
            <a:r>
              <a:rPr lang="en-US" u="sng" dirty="0" smtClean="0">
                <a:hlinkClick r:id="rId4"/>
              </a:rPr>
              <a:t>hal.archives-ouvertes.fr/hal-01168568</a:t>
            </a:r>
            <a:endParaRPr lang="en-US" dirty="0" smtClean="0">
              <a:latin typeface="+mj-lt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Paper submission (</a:t>
            </a:r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IoT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2015)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>
                <a:latin typeface="+mj-lt"/>
              </a:rPr>
              <a:t>Run-Time knowledge model enrichment in SWoT, A step toward ambient services selection relevancy </a:t>
            </a:r>
            <a:r>
              <a:rPr lang="en-US" i="1" dirty="0">
                <a:latin typeface="+mj-lt"/>
              </a:rPr>
              <a:t>[</a:t>
            </a:r>
            <a:r>
              <a:rPr lang="en-US" i="1" dirty="0" err="1">
                <a:latin typeface="+mj-lt"/>
              </a:rPr>
              <a:t>G.Rocher</a:t>
            </a:r>
            <a:r>
              <a:rPr lang="en-US" i="1" dirty="0">
                <a:latin typeface="+mj-lt"/>
              </a:rPr>
              <a:t>; J.Y </a:t>
            </a:r>
            <a:r>
              <a:rPr lang="en-US" i="1" dirty="0" err="1">
                <a:latin typeface="+mj-lt"/>
              </a:rPr>
              <a:t>Tigli</a:t>
            </a:r>
            <a:r>
              <a:rPr lang="en-US" i="1" dirty="0">
                <a:latin typeface="+mj-lt"/>
              </a:rPr>
              <a:t>; </a:t>
            </a:r>
            <a:r>
              <a:rPr lang="en-US" i="1" dirty="0" err="1">
                <a:latin typeface="+mj-lt"/>
              </a:rPr>
              <a:t>S.Lavirotte</a:t>
            </a:r>
            <a:r>
              <a:rPr lang="en-US" i="1" dirty="0">
                <a:latin typeface="+mj-lt"/>
              </a:rPr>
              <a:t>; </a:t>
            </a:r>
            <a:r>
              <a:rPr lang="en-US" i="1" dirty="0" err="1">
                <a:latin typeface="+mj-lt"/>
              </a:rPr>
              <a:t>R.Daikhi</a:t>
            </a:r>
            <a:r>
              <a:rPr lang="en-US" i="1" dirty="0">
                <a:latin typeface="+mj-lt"/>
              </a:rPr>
              <a:t>]</a:t>
            </a:r>
            <a:r>
              <a:rPr lang="en-US" dirty="0">
                <a:latin typeface="+mj-lt"/>
              </a:rPr>
              <a:t>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u="sng" dirty="0">
                <a:hlinkClick r:id="rId5"/>
              </a:rPr>
              <a:t>https://hal.archives-ouvertes.fr/hal-01168411</a:t>
            </a:r>
            <a:endParaRPr lang="en-US" dirty="0"/>
          </a:p>
          <a:p>
            <a:pPr marL="0" indent="0">
              <a:spcAft>
                <a:spcPts val="1200"/>
              </a:spcAft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47" y="2530810"/>
            <a:ext cx="3601453" cy="1325563"/>
          </a:xfrm>
        </p:spPr>
        <p:txBody>
          <a:bodyPr>
            <a:normAutofit/>
          </a:bodyPr>
          <a:lstStyle/>
          <a:p>
            <a:r>
              <a:rPr lang="fr-FR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Backup</a:t>
            </a:r>
            <a:endParaRPr lang="en-US" sz="8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213576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1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47767" y="1228999"/>
            <a:ext cx="5763999" cy="47527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Ontologies</a:t>
            </a:r>
            <a:endParaRPr lang="fr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219170" lvl="2" indent="-423323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Formal knowledge description </a:t>
            </a: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model</a:t>
            </a:r>
          </a:p>
          <a:p>
            <a:pPr marL="1219170" lvl="2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OWL (Ontology Web Language)</a:t>
            </a:r>
            <a:endParaRPr lang="f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219170" indent="0">
              <a:buNone/>
            </a:pPr>
            <a:endParaRPr sz="2000" dirty="0">
              <a:latin typeface="+mj-lt"/>
            </a:endParaRP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Knowledge</a:t>
            </a:r>
            <a:r>
              <a:rPr lang="fr" sz="2000" b="1" dirty="0" smtClean="0">
                <a:latin typeface="+mj-lt"/>
              </a:rPr>
              <a:t> </a:t>
            </a:r>
            <a:r>
              <a:rPr lang="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base</a:t>
            </a:r>
          </a:p>
          <a:p>
            <a:pPr marL="1219170" lvl="2" indent="-423323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Contains terminological elements </a:t>
            </a: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(TBox) along </a:t>
            </a: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</a:t>
            </a: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instances (ABox),</a:t>
            </a:r>
            <a:endParaRPr lang="f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219170" lvl="2" indent="-423323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Reasoning and inference capabilities,</a:t>
            </a:r>
          </a:p>
          <a:p>
            <a:pPr marL="1219170" lvl="2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Query engine (SPARQL).</a:t>
            </a:r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8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fr" sz="1100">
                <a:latin typeface="+mj-lt"/>
                <a:ea typeface="Georgia"/>
                <a:cs typeface="Georgia"/>
                <a:sym typeface="Georgia"/>
              </a:rPr>
              <a:pPr/>
              <a:t>15</a:t>
            </a:fld>
            <a:endParaRPr lang="fr" sz="1100">
              <a:latin typeface="+mj-lt"/>
              <a:ea typeface="Georgia"/>
              <a:cs typeface="Georgia"/>
              <a:sym typeface="Georgia"/>
            </a:endParaRPr>
          </a:p>
        </p:txBody>
      </p:sp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7"/>
            <a:ext cx="604696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Semantic Web technologies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0" name="Shape 380"/>
          <p:cNvSpPr/>
          <p:nvPr/>
        </p:nvSpPr>
        <p:spPr>
          <a:xfrm>
            <a:off x="7467501" y="357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Device</a:t>
            </a:r>
          </a:p>
        </p:txBody>
      </p:sp>
      <p:sp>
        <p:nvSpPr>
          <p:cNvPr id="381" name="Shape 381"/>
          <p:cNvSpPr/>
          <p:nvPr/>
        </p:nvSpPr>
        <p:spPr>
          <a:xfrm>
            <a:off x="6756301" y="1373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Display</a:t>
            </a:r>
          </a:p>
        </p:txBody>
      </p:sp>
      <p:cxnSp>
        <p:nvCxnSpPr>
          <p:cNvPr id="382" name="Shape 382"/>
          <p:cNvCxnSpPr>
            <a:stCxn id="380" idx="2"/>
            <a:endCxn id="381" idx="0"/>
          </p:cNvCxnSpPr>
          <p:nvPr/>
        </p:nvCxnSpPr>
        <p:spPr>
          <a:xfrm flipH="1">
            <a:off x="7422099" y="618433"/>
            <a:ext cx="7112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3" name="Shape 383"/>
          <p:cNvSpPr/>
          <p:nvPr/>
        </p:nvSpPr>
        <p:spPr>
          <a:xfrm>
            <a:off x="9093101" y="1373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Location</a:t>
            </a:r>
          </a:p>
        </p:txBody>
      </p:sp>
      <p:cxnSp>
        <p:nvCxnSpPr>
          <p:cNvPr id="384" name="Shape 384"/>
          <p:cNvCxnSpPr>
            <a:stCxn id="380" idx="2"/>
            <a:endCxn id="383" idx="0"/>
          </p:cNvCxnSpPr>
          <p:nvPr/>
        </p:nvCxnSpPr>
        <p:spPr>
          <a:xfrm>
            <a:off x="8133299" y="618433"/>
            <a:ext cx="1625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5" name="Shape 385"/>
          <p:cNvSpPr txBox="1"/>
          <p:nvPr/>
        </p:nvSpPr>
        <p:spPr>
          <a:xfrm>
            <a:off x="8818634" y="637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386" name="Shape 386"/>
          <p:cNvSpPr/>
          <p:nvPr/>
        </p:nvSpPr>
        <p:spPr>
          <a:xfrm>
            <a:off x="10617101" y="357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User</a:t>
            </a:r>
          </a:p>
        </p:txBody>
      </p:sp>
      <p:cxnSp>
        <p:nvCxnSpPr>
          <p:cNvPr id="387" name="Shape 387"/>
          <p:cNvCxnSpPr>
            <a:stCxn id="386" idx="2"/>
            <a:endCxn id="383" idx="0"/>
          </p:cNvCxnSpPr>
          <p:nvPr/>
        </p:nvCxnSpPr>
        <p:spPr>
          <a:xfrm flipH="1">
            <a:off x="9758899" y="618433"/>
            <a:ext cx="15240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8" name="Shape 388"/>
          <p:cNvSpPr txBox="1"/>
          <p:nvPr/>
        </p:nvSpPr>
        <p:spPr>
          <a:xfrm>
            <a:off x="10893415" y="637267"/>
            <a:ext cx="1199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 dirty="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is_in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6786633" y="637267"/>
            <a:ext cx="1273200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390" name="Shape 390"/>
          <p:cNvSpPr/>
          <p:nvPr/>
        </p:nvSpPr>
        <p:spPr>
          <a:xfrm>
            <a:off x="7467501" y="2998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Device</a:t>
            </a:r>
          </a:p>
        </p:txBody>
      </p:sp>
      <p:sp>
        <p:nvSpPr>
          <p:cNvPr id="391" name="Shape 391"/>
          <p:cNvSpPr/>
          <p:nvPr/>
        </p:nvSpPr>
        <p:spPr>
          <a:xfrm>
            <a:off x="6857901" y="4014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Display</a:t>
            </a:r>
          </a:p>
        </p:txBody>
      </p:sp>
      <p:cxnSp>
        <p:nvCxnSpPr>
          <p:cNvPr id="392" name="Shape 392"/>
          <p:cNvCxnSpPr>
            <a:stCxn id="390" idx="2"/>
            <a:endCxn id="391" idx="0"/>
          </p:cNvCxnSpPr>
          <p:nvPr/>
        </p:nvCxnSpPr>
        <p:spPr>
          <a:xfrm flipH="1">
            <a:off x="7523699" y="3260033"/>
            <a:ext cx="609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3" name="Shape 393"/>
          <p:cNvSpPr/>
          <p:nvPr/>
        </p:nvSpPr>
        <p:spPr>
          <a:xfrm>
            <a:off x="9093101" y="4014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Location</a:t>
            </a:r>
          </a:p>
        </p:txBody>
      </p:sp>
      <p:cxnSp>
        <p:nvCxnSpPr>
          <p:cNvPr id="394" name="Shape 394"/>
          <p:cNvCxnSpPr>
            <a:stCxn id="390" idx="2"/>
            <a:endCxn id="393" idx="0"/>
          </p:cNvCxnSpPr>
          <p:nvPr/>
        </p:nvCxnSpPr>
        <p:spPr>
          <a:xfrm>
            <a:off x="8133299" y="3260033"/>
            <a:ext cx="1625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5" name="Shape 395"/>
          <p:cNvSpPr txBox="1"/>
          <p:nvPr/>
        </p:nvSpPr>
        <p:spPr>
          <a:xfrm>
            <a:off x="8818634" y="327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396" name="Shape 396"/>
          <p:cNvSpPr/>
          <p:nvPr/>
        </p:nvSpPr>
        <p:spPr>
          <a:xfrm>
            <a:off x="10617101" y="2998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User</a:t>
            </a:r>
          </a:p>
        </p:txBody>
      </p:sp>
      <p:cxnSp>
        <p:nvCxnSpPr>
          <p:cNvPr id="397" name="Shape 397"/>
          <p:cNvCxnSpPr>
            <a:stCxn id="396" idx="2"/>
            <a:endCxn id="393" idx="0"/>
          </p:cNvCxnSpPr>
          <p:nvPr/>
        </p:nvCxnSpPr>
        <p:spPr>
          <a:xfrm flipH="1">
            <a:off x="9758899" y="3260033"/>
            <a:ext cx="15240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8" name="Shape 398"/>
          <p:cNvSpPr txBox="1"/>
          <p:nvPr/>
        </p:nvSpPr>
        <p:spPr>
          <a:xfrm>
            <a:off x="10234348" y="3278867"/>
            <a:ext cx="1199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 dirty="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is_in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6888234" y="327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00" name="Shape 400"/>
          <p:cNvSpPr/>
          <p:nvPr/>
        </p:nvSpPr>
        <p:spPr>
          <a:xfrm>
            <a:off x="8991501" y="5335633"/>
            <a:ext cx="1331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Kitchen</a:t>
            </a:r>
          </a:p>
        </p:txBody>
      </p:sp>
      <p:sp>
        <p:nvSpPr>
          <p:cNvPr id="401" name="Shape 401"/>
          <p:cNvSpPr/>
          <p:nvPr/>
        </p:nvSpPr>
        <p:spPr>
          <a:xfrm>
            <a:off x="10413901" y="5335633"/>
            <a:ext cx="1625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Livingroom</a:t>
            </a:r>
          </a:p>
        </p:txBody>
      </p:sp>
      <p:sp>
        <p:nvSpPr>
          <p:cNvPr id="402" name="Shape 402"/>
          <p:cNvSpPr/>
          <p:nvPr/>
        </p:nvSpPr>
        <p:spPr>
          <a:xfrm>
            <a:off x="10718701" y="4014833"/>
            <a:ext cx="1331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Bob</a:t>
            </a:r>
          </a:p>
        </p:txBody>
      </p:sp>
      <p:cxnSp>
        <p:nvCxnSpPr>
          <p:cNvPr id="403" name="Shape 403"/>
          <p:cNvCxnSpPr>
            <a:stCxn id="402" idx="0"/>
            <a:endCxn id="396" idx="2"/>
          </p:cNvCxnSpPr>
          <p:nvPr/>
        </p:nvCxnSpPr>
        <p:spPr>
          <a:xfrm rot="10800000">
            <a:off x="11282899" y="3260033"/>
            <a:ext cx="101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4" name="Shape 404"/>
          <p:cNvSpPr txBox="1"/>
          <p:nvPr/>
        </p:nvSpPr>
        <p:spPr>
          <a:xfrm>
            <a:off x="11257034" y="32788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cxnSp>
        <p:nvCxnSpPr>
          <p:cNvPr id="405" name="Shape 405"/>
          <p:cNvCxnSpPr>
            <a:stCxn id="400" idx="0"/>
            <a:endCxn id="393" idx="2"/>
          </p:cNvCxnSpPr>
          <p:nvPr/>
        </p:nvCxnSpPr>
        <p:spPr>
          <a:xfrm rot="10800000" flipH="1">
            <a:off x="9657299" y="4276033"/>
            <a:ext cx="101600" cy="1059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6" name="Shape 406"/>
          <p:cNvCxnSpPr>
            <a:stCxn id="401" idx="0"/>
            <a:endCxn id="393" idx="2"/>
          </p:cNvCxnSpPr>
          <p:nvPr/>
        </p:nvCxnSpPr>
        <p:spPr>
          <a:xfrm rot="10800000">
            <a:off x="9758699" y="4276033"/>
            <a:ext cx="1468000" cy="1059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7" name="Shape 407"/>
          <p:cNvSpPr txBox="1"/>
          <p:nvPr/>
        </p:nvSpPr>
        <p:spPr>
          <a:xfrm>
            <a:off x="10241034" y="42948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9631434" y="45996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cxnSp>
        <p:nvCxnSpPr>
          <p:cNvPr id="409" name="Shape 409"/>
          <p:cNvCxnSpPr>
            <a:stCxn id="402" idx="2"/>
            <a:endCxn id="401" idx="0"/>
          </p:cNvCxnSpPr>
          <p:nvPr/>
        </p:nvCxnSpPr>
        <p:spPr>
          <a:xfrm flipH="1">
            <a:off x="11226899" y="4276033"/>
            <a:ext cx="157600" cy="1059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0" name="Shape 410"/>
          <p:cNvSpPr txBox="1"/>
          <p:nvPr/>
        </p:nvSpPr>
        <p:spPr>
          <a:xfrm>
            <a:off x="11358634" y="42948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is_in</a:t>
            </a:r>
          </a:p>
        </p:txBody>
      </p:sp>
      <p:sp>
        <p:nvSpPr>
          <p:cNvPr id="411" name="Shape 411"/>
          <p:cNvSpPr/>
          <p:nvPr/>
        </p:nvSpPr>
        <p:spPr>
          <a:xfrm>
            <a:off x="5740301" y="20844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TV</a:t>
            </a:r>
          </a:p>
        </p:txBody>
      </p:sp>
      <p:sp>
        <p:nvSpPr>
          <p:cNvPr id="412" name="Shape 412"/>
          <p:cNvSpPr/>
          <p:nvPr/>
        </p:nvSpPr>
        <p:spPr>
          <a:xfrm>
            <a:off x="8280301" y="20844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Tablet</a:t>
            </a:r>
          </a:p>
        </p:txBody>
      </p:sp>
      <p:cxnSp>
        <p:nvCxnSpPr>
          <p:cNvPr id="413" name="Shape 413"/>
          <p:cNvCxnSpPr>
            <a:stCxn id="381" idx="2"/>
            <a:endCxn id="411" idx="0"/>
          </p:cNvCxnSpPr>
          <p:nvPr/>
        </p:nvCxnSpPr>
        <p:spPr>
          <a:xfrm flipH="1">
            <a:off x="6406099" y="1634433"/>
            <a:ext cx="10160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414" name="Shape 414"/>
          <p:cNvCxnSpPr>
            <a:stCxn id="381" idx="2"/>
            <a:endCxn id="412" idx="0"/>
          </p:cNvCxnSpPr>
          <p:nvPr/>
        </p:nvCxnSpPr>
        <p:spPr>
          <a:xfrm>
            <a:off x="7422099" y="1634433"/>
            <a:ext cx="15240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415" name="Shape 415"/>
          <p:cNvSpPr txBox="1"/>
          <p:nvPr/>
        </p:nvSpPr>
        <p:spPr>
          <a:xfrm>
            <a:off x="8107433" y="1551667"/>
            <a:ext cx="1273200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5770633" y="1551667"/>
            <a:ext cx="1273200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17" name="Shape 417"/>
          <p:cNvSpPr/>
          <p:nvPr/>
        </p:nvSpPr>
        <p:spPr>
          <a:xfrm>
            <a:off x="5841901" y="47260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TV</a:t>
            </a:r>
          </a:p>
        </p:txBody>
      </p:sp>
      <p:sp>
        <p:nvSpPr>
          <p:cNvPr id="418" name="Shape 418"/>
          <p:cNvSpPr/>
          <p:nvPr/>
        </p:nvSpPr>
        <p:spPr>
          <a:xfrm>
            <a:off x="7670701" y="47260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Tablet</a:t>
            </a:r>
          </a:p>
        </p:txBody>
      </p:sp>
      <p:cxnSp>
        <p:nvCxnSpPr>
          <p:cNvPr id="419" name="Shape 419"/>
          <p:cNvCxnSpPr>
            <a:stCxn id="391" idx="2"/>
            <a:endCxn id="417" idx="0"/>
          </p:cNvCxnSpPr>
          <p:nvPr/>
        </p:nvCxnSpPr>
        <p:spPr>
          <a:xfrm flipH="1">
            <a:off x="6507699" y="4276033"/>
            <a:ext cx="10160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420" name="Shape 420"/>
          <p:cNvCxnSpPr>
            <a:endCxn id="418" idx="0"/>
          </p:cNvCxnSpPr>
          <p:nvPr/>
        </p:nvCxnSpPr>
        <p:spPr>
          <a:xfrm>
            <a:off x="7523699" y="4276033"/>
            <a:ext cx="8128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422" name="Shape 422"/>
          <p:cNvSpPr txBox="1"/>
          <p:nvPr/>
        </p:nvSpPr>
        <p:spPr>
          <a:xfrm>
            <a:off x="5973834" y="4193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7904234" y="4193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24" name="Shape 424"/>
          <p:cNvSpPr/>
          <p:nvPr/>
        </p:nvSpPr>
        <p:spPr>
          <a:xfrm>
            <a:off x="7884700" y="5335633"/>
            <a:ext cx="1016000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Tab_2</a:t>
            </a:r>
          </a:p>
        </p:txBody>
      </p:sp>
      <p:cxnSp>
        <p:nvCxnSpPr>
          <p:cNvPr id="425" name="Shape 425"/>
          <p:cNvCxnSpPr>
            <a:stCxn id="424" idx="2"/>
            <a:endCxn id="401" idx="2"/>
          </p:cNvCxnSpPr>
          <p:nvPr/>
        </p:nvCxnSpPr>
        <p:spPr>
          <a:xfrm rot="-5400000" flipH="1">
            <a:off x="9809300" y="4180234"/>
            <a:ext cx="800" cy="2833999"/>
          </a:xfrm>
          <a:prstGeom prst="curvedConnector3">
            <a:avLst>
              <a:gd name="adj1" fmla="val 39687500"/>
            </a:avLst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26" name="Shape 426"/>
          <p:cNvSpPr txBox="1"/>
          <p:nvPr/>
        </p:nvSpPr>
        <p:spPr>
          <a:xfrm>
            <a:off x="9834634" y="581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427" name="Shape 427"/>
          <p:cNvSpPr/>
          <p:nvPr/>
        </p:nvSpPr>
        <p:spPr>
          <a:xfrm>
            <a:off x="6767100" y="5335633"/>
            <a:ext cx="1016000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Tab_1</a:t>
            </a:r>
          </a:p>
        </p:txBody>
      </p:sp>
      <p:cxnSp>
        <p:nvCxnSpPr>
          <p:cNvPr id="428" name="Shape 428"/>
          <p:cNvCxnSpPr>
            <a:stCxn id="427" idx="0"/>
            <a:endCxn id="418" idx="2"/>
          </p:cNvCxnSpPr>
          <p:nvPr/>
        </p:nvCxnSpPr>
        <p:spPr>
          <a:xfrm rot="10800000" flipH="1">
            <a:off x="7275100" y="4987233"/>
            <a:ext cx="1061200" cy="3484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9" name="Shape 429"/>
          <p:cNvCxnSpPr>
            <a:stCxn id="424" idx="0"/>
            <a:endCxn id="418" idx="2"/>
          </p:cNvCxnSpPr>
          <p:nvPr/>
        </p:nvCxnSpPr>
        <p:spPr>
          <a:xfrm rot="10800000">
            <a:off x="8336300" y="4987233"/>
            <a:ext cx="56400" cy="3484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30" name="Shape 430"/>
          <p:cNvSpPr txBox="1"/>
          <p:nvPr/>
        </p:nvSpPr>
        <p:spPr>
          <a:xfrm>
            <a:off x="8513834" y="49044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7091434" y="49044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cxnSp>
        <p:nvCxnSpPr>
          <p:cNvPr id="432" name="Shape 432"/>
          <p:cNvCxnSpPr>
            <a:stCxn id="427" idx="2"/>
            <a:endCxn id="400" idx="2"/>
          </p:cNvCxnSpPr>
          <p:nvPr/>
        </p:nvCxnSpPr>
        <p:spPr>
          <a:xfrm rot="-5400000" flipH="1">
            <a:off x="8465700" y="4406234"/>
            <a:ext cx="800" cy="2381999"/>
          </a:xfrm>
          <a:prstGeom prst="curvedConnector3">
            <a:avLst>
              <a:gd name="adj1" fmla="val 39687500"/>
            </a:avLst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33" name="Shape 433"/>
          <p:cNvSpPr txBox="1"/>
          <p:nvPr/>
        </p:nvSpPr>
        <p:spPr>
          <a:xfrm>
            <a:off x="7599434" y="581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434" name="Shape 434"/>
          <p:cNvSpPr/>
          <p:nvPr/>
        </p:nvSpPr>
        <p:spPr>
          <a:xfrm>
            <a:off x="5781901" y="5327200"/>
            <a:ext cx="883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TV_1</a:t>
            </a:r>
          </a:p>
        </p:txBody>
      </p:sp>
      <p:cxnSp>
        <p:nvCxnSpPr>
          <p:cNvPr id="435" name="Shape 435"/>
          <p:cNvCxnSpPr>
            <a:stCxn id="434" idx="0"/>
            <a:endCxn id="417" idx="2"/>
          </p:cNvCxnSpPr>
          <p:nvPr/>
        </p:nvCxnSpPr>
        <p:spPr>
          <a:xfrm rot="10800000" flipH="1">
            <a:off x="6223699" y="4987200"/>
            <a:ext cx="284000" cy="34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6" name="Shape 436"/>
          <p:cNvCxnSpPr>
            <a:stCxn id="434" idx="2"/>
            <a:endCxn id="401" idx="2"/>
          </p:cNvCxnSpPr>
          <p:nvPr/>
        </p:nvCxnSpPr>
        <p:spPr>
          <a:xfrm rot="-5400000" flipH="1">
            <a:off x="8720899" y="3091200"/>
            <a:ext cx="8400" cy="5002800"/>
          </a:xfrm>
          <a:prstGeom prst="curvedConnector3">
            <a:avLst>
              <a:gd name="adj1" fmla="val 9157540"/>
            </a:avLst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37" name="Shape 437"/>
          <p:cNvSpPr txBox="1"/>
          <p:nvPr/>
        </p:nvSpPr>
        <p:spPr>
          <a:xfrm>
            <a:off x="8513834" y="6225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5770634" y="49044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</p:spTree>
    <p:extLst>
      <p:ext uri="{BB962C8B-B14F-4D97-AF65-F5344CB8AC3E}">
        <p14:creationId xmlns:p14="http://schemas.microsoft.com/office/powerpoint/2010/main" val="39304790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58" y="750591"/>
            <a:ext cx="8421624" cy="5914321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136357" y="4625"/>
            <a:ext cx="604696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base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hape 377"/>
          <p:cNvSpPr txBox="1">
            <a:spLocks noGrp="1"/>
          </p:cNvSpPr>
          <p:nvPr>
            <p:ph type="body" idx="1"/>
          </p:nvPr>
        </p:nvSpPr>
        <p:spPr>
          <a:xfrm>
            <a:off x="47768" y="1228999"/>
            <a:ext cx="3405296" cy="47527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Based on Conquer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Jena API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Pellet reasoner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Alignment API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endParaRPr lang="f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Encapsulated as a web service for device (UPnP)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Control point</a:t>
            </a:r>
            <a:endParaRPr lang="f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3296653" y="1228999"/>
            <a:ext cx="4006515" cy="635896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10263" y="2202761"/>
            <a:ext cx="4957009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+mj-lt"/>
              </a:rPr>
              <a:t>Content and metrics vizualization</a:t>
            </a:r>
            <a:endParaRPr lang="en-US" sz="24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35714" y="1118938"/>
            <a:ext cx="2928140" cy="4559968"/>
          </a:xfrm>
          <a:prstGeom prst="roundRect">
            <a:avLst>
              <a:gd name="adj" fmla="val 8038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24734" y="2433593"/>
            <a:ext cx="2173706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+mj-lt"/>
              </a:rPr>
              <a:t>SPARQL queries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97613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5"/>
            <a:ext cx="675773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Sub-ontologies extractor (1/3)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57" y="1096876"/>
            <a:ext cx="8421624" cy="548148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739063" y="1443788"/>
            <a:ext cx="4042611" cy="3031958"/>
          </a:xfrm>
          <a:prstGeom prst="roundRect">
            <a:avLst>
              <a:gd name="adj" fmla="val 6350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26242" y="4637992"/>
            <a:ext cx="483669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+mj-lt"/>
              </a:rPr>
              <a:t>Get</a:t>
            </a:r>
            <a:r>
              <a:rPr lang="fr-FR" dirty="0" smtClean="0">
                <a:latin typeface="+mj-lt"/>
              </a:rPr>
              <a:t> ontologies </a:t>
            </a:r>
            <a:r>
              <a:rPr lang="fr-FR" dirty="0" err="1" smtClean="0">
                <a:latin typeface="+mj-lt"/>
              </a:rPr>
              <a:t>from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semantic</a:t>
            </a:r>
            <a:r>
              <a:rPr lang="fr-FR" dirty="0" smtClean="0">
                <a:latin typeface="+mj-lt"/>
              </a:rPr>
              <a:t> web </a:t>
            </a:r>
            <a:r>
              <a:rPr lang="fr-FR" dirty="0" err="1" smtClean="0">
                <a:latin typeface="+mj-lt"/>
              </a:rPr>
              <a:t>search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engines</a:t>
            </a:r>
            <a:endParaRPr lang="en-US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51357" y="1732547"/>
            <a:ext cx="4210812" cy="3669632"/>
          </a:xfrm>
          <a:prstGeom prst="roundRect">
            <a:avLst>
              <a:gd name="adj" fmla="val 6175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62478" y="5633699"/>
            <a:ext cx="4788569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Select concepts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extracted</a:t>
            </a:r>
            <a:r>
              <a:rPr lang="fr-FR" dirty="0" smtClean="0"/>
              <a:t> in </a:t>
            </a:r>
            <a:r>
              <a:rPr lang="fr-FR" dirty="0" err="1" smtClean="0"/>
              <a:t>sub-ontology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27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3"/>
            <a:ext cx="675773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Sub-ontologies extractor (2/3)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26" y="880303"/>
            <a:ext cx="8421624" cy="58434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35905" y="1106905"/>
            <a:ext cx="5305445" cy="3392906"/>
          </a:xfrm>
          <a:prstGeom prst="roundRect">
            <a:avLst>
              <a:gd name="adj" fmla="val 4965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92174" y="4726413"/>
            <a:ext cx="339290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Vizualize</a:t>
            </a:r>
            <a:r>
              <a:rPr lang="fr-FR" dirty="0" smtClean="0"/>
              <a:t> </a:t>
            </a:r>
            <a:r>
              <a:rPr lang="fr-FR" dirty="0" err="1" smtClean="0"/>
              <a:t>extracted</a:t>
            </a:r>
            <a:r>
              <a:rPr lang="fr-FR" dirty="0" smtClean="0"/>
              <a:t> </a:t>
            </a:r>
            <a:r>
              <a:rPr lang="fr-FR" dirty="0" err="1" smtClean="0"/>
              <a:t>sub-ontology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552075" y="3802015"/>
            <a:ext cx="2947737" cy="1293730"/>
          </a:xfrm>
          <a:prstGeom prst="round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3394" y="5283546"/>
            <a:ext cx="336884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Sub-ontology</a:t>
            </a:r>
            <a:r>
              <a:rPr lang="fr-FR" dirty="0" smtClean="0"/>
              <a:t> </a:t>
            </a:r>
            <a:r>
              <a:rPr lang="fr-FR" dirty="0" err="1" smtClean="0"/>
              <a:t>degradation</a:t>
            </a:r>
            <a:r>
              <a:rPr lang="fr-FR" dirty="0" smtClean="0"/>
              <a:t> options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535905" y="4726413"/>
            <a:ext cx="3621506" cy="1854861"/>
          </a:xfrm>
          <a:prstGeom prst="roundRect">
            <a:avLst>
              <a:gd name="adj" fmla="val 693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23183" y="4214627"/>
            <a:ext cx="2646949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loss</a:t>
            </a:r>
            <a:r>
              <a:rPr lang="fr-FR" dirty="0" smtClean="0"/>
              <a:t> = f(</a:t>
            </a:r>
            <a:r>
              <a:rPr lang="fr-FR" dirty="0" err="1" smtClean="0"/>
              <a:t>depth</a:t>
            </a:r>
            <a:r>
              <a:rPr lang="fr-F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185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3"/>
            <a:ext cx="675773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Sub-ontologies extractor (3/3)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1" y="880303"/>
            <a:ext cx="8421293" cy="583580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499811" y="4668253"/>
            <a:ext cx="3669631" cy="1925052"/>
          </a:xfrm>
          <a:prstGeom prst="roundRect">
            <a:avLst>
              <a:gd name="adj" fmla="val 6042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00600" y="4135987"/>
            <a:ext cx="306805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loss</a:t>
            </a:r>
            <a:r>
              <a:rPr lang="fr-FR" dirty="0" smtClean="0"/>
              <a:t> = f(</a:t>
            </a:r>
            <a:r>
              <a:rPr lang="fr-FR" dirty="0" err="1" smtClean="0"/>
              <a:t>probability</a:t>
            </a:r>
            <a:r>
              <a:rPr lang="fr-F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509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213576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 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8905"/>
            <a:ext cx="10515600" cy="544293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Many</a:t>
            </a:r>
            <a:r>
              <a:rPr lang="en-US" dirty="0" smtClean="0">
                <a:latin typeface="+mj-lt"/>
              </a:rPr>
              <a:t> </a:t>
            </a:r>
            <a:r>
              <a:rPr lang="en-US" i="1" dirty="0" smtClean="0">
                <a:solidFill>
                  <a:schemeClr val="accent1"/>
                </a:solidFill>
                <a:latin typeface="+mj-lt"/>
              </a:rPr>
              <a:t>devices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integrated in everyday life physical </a:t>
            </a:r>
            <a:r>
              <a:rPr lang="en-US" i="1" dirty="0">
                <a:solidFill>
                  <a:schemeClr val="accent1"/>
                </a:solidFill>
                <a:latin typeface="+mj-lt"/>
              </a:rPr>
              <a:t>objects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(chair, table, lamp, etc…) and physical environments (house, building, vehicle, etc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…)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en-US" i="1" dirty="0" smtClean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Ambient environments</a:t>
            </a:r>
            <a:endParaRPr lang="en-US" dirty="0">
              <a:latin typeface="+mj-lt"/>
            </a:endParaRPr>
          </a:p>
          <a:p>
            <a:pPr lvl="1">
              <a:spcAft>
                <a:spcPts val="1200"/>
              </a:spcAft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Devices implement </a:t>
            </a:r>
            <a:r>
              <a:rPr lang="en-US" i="1" dirty="0">
                <a:solidFill>
                  <a:schemeClr val="accent1"/>
                </a:solidFill>
                <a:latin typeface="+mj-lt"/>
              </a:rPr>
              <a:t>resources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interacting with objects (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actuator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and/or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gathering data (sensor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accessible from </a:t>
            </a:r>
            <a:r>
              <a:rPr lang="en-US" i="1" dirty="0" smtClean="0">
                <a:solidFill>
                  <a:schemeClr val="accent1"/>
                </a:solidFill>
                <a:latin typeface="+mj-lt"/>
              </a:rPr>
              <a:t>services</a:t>
            </a:r>
            <a:r>
              <a:rPr lang="en-US" dirty="0" smtClean="0">
                <a:latin typeface="+mj-lt"/>
              </a:rPr>
              <a:t>,</a:t>
            </a:r>
          </a:p>
          <a:p>
            <a:pPr lvl="1">
              <a:buClr>
                <a:schemeClr val="tx1"/>
              </a:buClr>
            </a:pP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Services are </a:t>
            </a:r>
            <a:r>
              <a:rPr lang="en-US" i="1" dirty="0" smtClean="0">
                <a:solidFill>
                  <a:schemeClr val="accent1"/>
                </a:solidFill>
                <a:latin typeface="+mj-lt"/>
              </a:rPr>
              <a:t>selected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ambient applications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that make them work in concert to assist users in several distinct domains (healthcare, smart houses,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smart cities, etc…).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846" y="4804814"/>
            <a:ext cx="2227893" cy="1591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332" y="4804813"/>
            <a:ext cx="2374142" cy="15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449" y="5158406"/>
            <a:ext cx="2085429" cy="958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32" y="4804814"/>
            <a:ext cx="1925964" cy="1590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0828" y="4795484"/>
            <a:ext cx="2829810" cy="15913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213576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5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 (2/2)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4521"/>
            <a:ext cx="10515600" cy="28770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Devices cooperation requires a strong operability</a:t>
            </a:r>
          </a:p>
          <a:p>
            <a:pPr lvl="1">
              <a:spcAft>
                <a:spcPts val="1200"/>
              </a:spcAft>
            </a:pP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Work on </a:t>
            </a:r>
            <a:r>
              <a:rPr lang="fr-FR" sz="2800" i="1" dirty="0" smtClean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communication</a:t>
            </a: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protocols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IoT, Internet of Things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to cope with </a:t>
            </a:r>
            <a:r>
              <a:rPr lang="en-US" sz="2800" i="1" dirty="0" smtClean="0">
                <a:solidFill>
                  <a:schemeClr val="accent1"/>
                </a:solidFill>
                <a:latin typeface="+mj-lt"/>
              </a:rPr>
              <a:t>technological heterogeneity</a:t>
            </a:r>
            <a:r>
              <a:rPr lang="en-US" sz="2800" i="1" dirty="0">
                <a:latin typeface="+mj-lt"/>
              </a:rPr>
              <a:t> </a:t>
            </a:r>
            <a:endParaRPr lang="en-US" sz="2800" i="1" dirty="0" smtClean="0">
              <a:latin typeface="+mj-lt"/>
            </a:endParaRPr>
          </a:p>
          <a:p>
            <a:pPr marL="1257300" lvl="2" indent="-342900">
              <a:spcAft>
                <a:spcPts val="1200"/>
              </a:spcAft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Web services approach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(WS-*, RESTful)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are widely accepted (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oT, Web of Things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this hypothesis, we can now focus at addressing the devices </a:t>
            </a:r>
            <a:r>
              <a:rPr lang="en-US" sz="2800" i="1" dirty="0" smtClean="0">
                <a:solidFill>
                  <a:schemeClr val="accent1"/>
                </a:solidFill>
                <a:latin typeface="+mj-lt"/>
              </a:rPr>
              <a:t>semantic heterogeneity</a:t>
            </a:r>
            <a:r>
              <a:rPr lang="en-US" sz="2800" dirty="0">
                <a:latin typeface="+mj-lt"/>
              </a:rPr>
              <a:t> </a:t>
            </a:r>
            <a:endParaRPr lang="en-US" sz="2800" dirty="0" smtClean="0">
              <a:latin typeface="+mj-lt"/>
            </a:endParaRPr>
          </a:p>
          <a:p>
            <a:pPr lvl="2">
              <a:buFont typeface="Wingdings" panose="05000000000000000000" pitchFamily="2" charset="2"/>
              <a:buChar char="à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Devices and services are annotated with </a:t>
            </a:r>
            <a:r>
              <a:rPr lang="en-US" sz="2400" i="1" dirty="0" smtClean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metadata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,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à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Goal :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services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selection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relevancy improvement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9" y="3010"/>
            <a:ext cx="12192690" cy="81754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67" y="3106900"/>
            <a:ext cx="527731" cy="540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89" y="4164600"/>
            <a:ext cx="527731" cy="54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Annotation usage trend 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5884" y="4027095"/>
            <a:ext cx="1059808" cy="307777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+mj-lt"/>
              </a:rPr>
              <a:t>T</a:t>
            </a:r>
            <a:r>
              <a:rPr lang="fr-FR" sz="1400" dirty="0" err="1" smtClean="0">
                <a:latin typeface="+mj-lt"/>
              </a:rPr>
              <a:t>yped</a:t>
            </a:r>
            <a:r>
              <a:rPr lang="fr-FR" sz="1400" dirty="0" smtClean="0">
                <a:latin typeface="+mj-lt"/>
              </a:rPr>
              <a:t> data</a:t>
            </a:r>
            <a:endParaRPr lang="en-US" sz="2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467" y="5462356"/>
            <a:ext cx="225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Selection from regular expressions…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8352" y="2978920"/>
            <a:ext cx="1498016" cy="307777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+mj-lt"/>
              </a:rPr>
              <a:t>Taxonomy-based</a:t>
            </a:r>
            <a:endParaRPr lang="en-US" sz="1400" dirty="0">
              <a:latin typeface="+mj-lt"/>
            </a:endParaRPr>
          </a:p>
        </p:txBody>
      </p:sp>
      <p:sp>
        <p:nvSpPr>
          <p:cNvPr id="12" name="Can 11"/>
          <p:cNvSpPr/>
          <p:nvPr/>
        </p:nvSpPr>
        <p:spPr>
          <a:xfrm>
            <a:off x="4189547" y="4495508"/>
            <a:ext cx="862074" cy="949124"/>
          </a:xfrm>
          <a:prstGeom prst="can">
            <a:avLst/>
          </a:prstGeom>
          <a:solidFill>
            <a:schemeClr val="bg2">
              <a:lumMod val="9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75477" y="5461427"/>
            <a:ext cx="225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Selection from queries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9916" y="4757297"/>
            <a:ext cx="104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j-lt"/>
              </a:rPr>
              <a:t>Relational</a:t>
            </a:r>
            <a:endParaRPr lang="fr-FR" sz="1600" dirty="0">
              <a:latin typeface="+mj-lt"/>
            </a:endParaRPr>
          </a:p>
          <a:p>
            <a:pPr algn="ctr"/>
            <a:r>
              <a:rPr lang="fr-FR" sz="1600" dirty="0" smtClean="0">
                <a:latin typeface="+mj-lt"/>
              </a:rPr>
              <a:t>DB</a:t>
            </a:r>
            <a:endParaRPr lang="en-US" sz="16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01786" y="5542444"/>
            <a:ext cx="161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Selection from queries</a:t>
            </a:r>
            <a:endParaRPr lang="en-US" dirty="0">
              <a:latin typeface="+mj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980252" y="2898658"/>
            <a:ext cx="1587800" cy="792331"/>
            <a:chOff x="5614509" y="2784693"/>
            <a:chExt cx="1587800" cy="79233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509" y="3036924"/>
              <a:ext cx="527731" cy="5401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872161" y="2784693"/>
              <a:ext cx="1330148" cy="523220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+mj-lt"/>
                </a:rPr>
                <a:t>Upper</a:t>
              </a:r>
              <a:r>
                <a:rPr lang="fr-FR" sz="1400" dirty="0" smtClean="0">
                  <a:latin typeface="+mj-lt"/>
                </a:rPr>
                <a:t> </a:t>
              </a:r>
              <a:r>
                <a:rPr lang="fr-FR" sz="1400" dirty="0" err="1" smtClean="0">
                  <a:latin typeface="+mj-lt"/>
                </a:rPr>
                <a:t>Ontology-based</a:t>
              </a:r>
              <a:endParaRPr lang="en-US" sz="1400" dirty="0">
                <a:latin typeface="+mj-lt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608" y="4782304"/>
            <a:ext cx="512039" cy="512039"/>
          </a:xfrm>
          <a:prstGeom prst="rect">
            <a:avLst/>
          </a:prstGeom>
          <a:solidFill>
            <a:schemeClr val="bg2">
              <a:alpha val="0"/>
            </a:schemeClr>
          </a:solidFill>
        </p:spPr>
      </p:pic>
      <p:sp>
        <p:nvSpPr>
          <p:cNvPr id="21" name="Can 20"/>
          <p:cNvSpPr/>
          <p:nvPr/>
        </p:nvSpPr>
        <p:spPr>
          <a:xfrm>
            <a:off x="8189766" y="4500802"/>
            <a:ext cx="1038467" cy="1046944"/>
          </a:xfrm>
          <a:prstGeom prst="can">
            <a:avLst/>
          </a:prstGeom>
          <a:solidFill>
            <a:schemeClr val="bg2">
              <a:lumMod val="9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154477" y="4824838"/>
            <a:ext cx="1109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j-lt"/>
              </a:rPr>
              <a:t>Knowledge </a:t>
            </a:r>
          </a:p>
          <a:p>
            <a:pPr algn="ctr"/>
            <a:r>
              <a:rPr lang="fr-FR" sz="1600" dirty="0" smtClean="0">
                <a:latin typeface="+mj-lt"/>
              </a:rPr>
              <a:t>base</a:t>
            </a:r>
            <a:endParaRPr lang="en-US" sz="1600" dirty="0"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9261465" y="4844132"/>
            <a:ext cx="1167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Reasoning</a:t>
            </a:r>
            <a:endParaRPr lang="en-US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6254718" y="2610355"/>
            <a:ext cx="1006997" cy="966260"/>
            <a:chOff x="4847328" y="4871198"/>
            <a:chExt cx="1006997" cy="966260"/>
          </a:xfrm>
        </p:grpSpPr>
        <p:sp>
          <p:nvSpPr>
            <p:cNvPr id="32" name="Oval 31"/>
            <p:cNvSpPr/>
            <p:nvPr/>
          </p:nvSpPr>
          <p:spPr>
            <a:xfrm>
              <a:off x="4847328" y="4871198"/>
              <a:ext cx="1006997" cy="96626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24733" y="5030434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home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456197" y="1552572"/>
            <a:ext cx="1006997" cy="966260"/>
            <a:chOff x="5946550" y="4704151"/>
            <a:chExt cx="1006997" cy="966260"/>
          </a:xfrm>
        </p:grpSpPr>
        <p:sp>
          <p:nvSpPr>
            <p:cNvPr id="34" name="Oval 33"/>
            <p:cNvSpPr/>
            <p:nvPr/>
          </p:nvSpPr>
          <p:spPr>
            <a:xfrm>
              <a:off x="5946550" y="4704151"/>
              <a:ext cx="1006997" cy="96626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11070" y="4863387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office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305324" y="469217"/>
            <a:ext cx="1006997" cy="966260"/>
            <a:chOff x="5570970" y="5728057"/>
            <a:chExt cx="1006997" cy="966260"/>
          </a:xfrm>
        </p:grpSpPr>
        <p:sp>
          <p:nvSpPr>
            <p:cNvPr id="36" name="Oval 35"/>
            <p:cNvSpPr/>
            <p:nvPr/>
          </p:nvSpPr>
          <p:spPr>
            <a:xfrm>
              <a:off x="5570970" y="5728057"/>
              <a:ext cx="1006997" cy="9662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19086" y="586104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energy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214724" y="794753"/>
            <a:ext cx="1006997" cy="966260"/>
            <a:chOff x="7659720" y="4486177"/>
            <a:chExt cx="1006997" cy="966260"/>
          </a:xfrm>
        </p:grpSpPr>
        <p:sp>
          <p:nvSpPr>
            <p:cNvPr id="38" name="Oval 37"/>
            <p:cNvSpPr/>
            <p:nvPr/>
          </p:nvSpPr>
          <p:spPr>
            <a:xfrm>
              <a:off x="7659720" y="4486177"/>
              <a:ext cx="1006997" cy="9662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24240" y="464541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Health care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390983" y="793111"/>
            <a:ext cx="1006997" cy="966260"/>
            <a:chOff x="7066998" y="5580062"/>
            <a:chExt cx="1006997" cy="966260"/>
          </a:xfrm>
        </p:grpSpPr>
        <p:sp>
          <p:nvSpPr>
            <p:cNvPr id="40" name="Oval 39"/>
            <p:cNvSpPr/>
            <p:nvPr/>
          </p:nvSpPr>
          <p:spPr>
            <a:xfrm>
              <a:off x="7066998" y="5580062"/>
              <a:ext cx="1006997" cy="9662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31518" y="5739298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cities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380045" y="2601126"/>
            <a:ext cx="1006997" cy="966260"/>
            <a:chOff x="8804967" y="3524339"/>
            <a:chExt cx="1006997" cy="966260"/>
          </a:xfrm>
        </p:grpSpPr>
        <p:sp>
          <p:nvSpPr>
            <p:cNvPr id="42" name="Oval 41"/>
            <p:cNvSpPr/>
            <p:nvPr/>
          </p:nvSpPr>
          <p:spPr>
            <a:xfrm>
              <a:off x="8804967" y="3524339"/>
              <a:ext cx="1006997" cy="9662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838227" y="3816436"/>
              <a:ext cx="95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Security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142747" y="1567473"/>
            <a:ext cx="1006997" cy="966260"/>
            <a:chOff x="8614809" y="6063192"/>
            <a:chExt cx="1006997" cy="966260"/>
          </a:xfrm>
        </p:grpSpPr>
        <p:sp>
          <p:nvSpPr>
            <p:cNvPr id="46" name="Oval 45"/>
            <p:cNvSpPr/>
            <p:nvPr/>
          </p:nvSpPr>
          <p:spPr>
            <a:xfrm>
              <a:off x="8614809" y="6063192"/>
              <a:ext cx="1006997" cy="9662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79329" y="6338176"/>
              <a:ext cx="879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Sensors</a:t>
              </a:r>
              <a:endParaRPr lang="en-US" b="1" dirty="0">
                <a:latin typeface="+mj-lt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372697" y="1660879"/>
            <a:ext cx="2860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</a:rPr>
              <a:t>Application / Domain specific ontologies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9132412" y="2655554"/>
            <a:ext cx="187564" cy="23477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8937486" y="2479321"/>
            <a:ext cx="170516" cy="42575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8834554" y="2421046"/>
            <a:ext cx="0" cy="4768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8522686" y="2498740"/>
            <a:ext cx="192997" cy="4179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8349131" y="2655554"/>
            <a:ext cx="177056" cy="25558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521467" y="5269013"/>
            <a:ext cx="2164225" cy="838745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521842" y="4189021"/>
            <a:ext cx="2164225" cy="1918738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1142734" y="5176146"/>
            <a:ext cx="87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j-lt"/>
              </a:rPr>
              <a:t>Σ</a:t>
            </a:r>
            <a:endParaRPr lang="en-US" b="1" dirty="0">
              <a:latin typeface="+mj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98352" y="4107450"/>
            <a:ext cx="87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j-lt"/>
              </a:rPr>
              <a:t>Σ</a:t>
            </a:r>
            <a:endParaRPr lang="en-US" b="1" dirty="0">
              <a:latin typeface="+mj-lt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855373" y="4203376"/>
            <a:ext cx="2164225" cy="1938118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8492851" y="4121257"/>
            <a:ext cx="87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j-lt"/>
              </a:rPr>
              <a:t>Σ</a:t>
            </a:r>
            <a:endParaRPr lang="en-US" b="1" dirty="0">
              <a:latin typeface="+mj-lt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615910" y="4777214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4198352" y="3724610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8247429" y="3738546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13053" y="1047750"/>
            <a:ext cx="57019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 and services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contextual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information (location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temperature,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…),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structural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(type, size,…) and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functional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descriptions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(display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video, …)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34075" y="6153150"/>
            <a:ext cx="6076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 to SWoT (Semantic Web of Things)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047875" y="6153150"/>
            <a:ext cx="226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From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WoT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…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79" y="4741827"/>
            <a:ext cx="1988872" cy="586589"/>
          </a:xfrm>
          <a:prstGeom prst="rect">
            <a:avLst/>
          </a:prstGeom>
        </p:spPr>
      </p:pic>
      <p:sp>
        <p:nvSpPr>
          <p:cNvPr id="94" name="Slide Number Placeholder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 animBg="1"/>
      <p:bldP spid="13" grpId="0"/>
      <p:bldP spid="14" grpId="0"/>
      <p:bldP spid="22" grpId="0"/>
      <p:bldP spid="21" grpId="0" animBg="1"/>
      <p:bldP spid="23" grpId="0"/>
      <p:bldP spid="30" grpId="0"/>
      <p:bldP spid="60" grpId="0"/>
      <p:bldP spid="79" grpId="0" animBg="1"/>
      <p:bldP spid="80" grpId="0" animBg="1"/>
      <p:bldP spid="81" grpId="0"/>
      <p:bldP spid="82" grpId="0"/>
      <p:bldP spid="83" grpId="0" animBg="1"/>
      <p:bldP spid="84" grpId="0"/>
      <p:bldP spid="91" grpId="0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89512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2"/>
            <a:ext cx="10515600" cy="717226"/>
          </a:xfrm>
        </p:spPr>
        <p:txBody>
          <a:bodyPr/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potential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devices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manufacturers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Content Placeholder 2"/>
          <p:cNvSpPr>
            <a:spLocks noGrp="1"/>
          </p:cNvSpPr>
          <p:nvPr>
            <p:ph idx="1"/>
          </p:nvPr>
        </p:nvSpPr>
        <p:spPr>
          <a:xfrm>
            <a:off x="838200" y="1116312"/>
            <a:ext cx="10515600" cy="28770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Most current works rely on static and </a:t>
            </a:r>
            <a:r>
              <a:rPr lang="en-US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ad-hoc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knowledge model</a:t>
            </a:r>
          </a:p>
          <a:p>
            <a:pPr lvl="1"/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Good at </a:t>
            </a:r>
            <a:r>
              <a:rPr lang="fr-F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managing</a:t>
            </a: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i="1" dirty="0" smtClean="0">
                <a:solidFill>
                  <a:schemeClr val="accent1"/>
                </a:solidFill>
                <a:latin typeface="+mj-lt"/>
              </a:rPr>
              <a:t>semantic heterogeneity</a:t>
            </a:r>
            <a:r>
              <a:rPr lang="en-US" sz="2800" i="1" dirty="0" smtClean="0">
                <a:latin typeface="+mj-lt"/>
              </a:rPr>
              <a:t> 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But there is not knowledge model describing the world!</a:t>
            </a:r>
          </a:p>
          <a:p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We do foresee that manufacturers will independently develop their own ontologies to describe their devices…</a:t>
            </a:r>
          </a:p>
          <a:p>
            <a:pPr lvl="1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Development of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comprehensive ontology from heterogeneous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ontologies is unlikely to happen…</a:t>
            </a:r>
          </a:p>
          <a:p>
            <a:pPr lvl="1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Devices in the environment are not known @design time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need for an knowledge model enrichment @run time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.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3375" y="2894091"/>
            <a:ext cx="11020425" cy="2714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05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uiExpand="1" build="p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1" y="3019"/>
            <a:ext cx="12192692" cy="8175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Some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nowledge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enrichment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approaches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625451" y="4045334"/>
            <a:ext cx="87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j-lt"/>
              </a:rPr>
              <a:t>Σ</a:t>
            </a:r>
            <a:endParaRPr lang="en-US" b="1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4850" y="1485900"/>
            <a:ext cx="2143125" cy="2640167"/>
            <a:chOff x="704850" y="1485900"/>
            <a:chExt cx="2143125" cy="26401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1577975"/>
              <a:ext cx="1938337" cy="1879600"/>
            </a:xfrm>
            <a:prstGeom prst="rect">
              <a:avLst/>
            </a:prstGeom>
          </p:spPr>
        </p:pic>
        <p:cxnSp>
          <p:nvCxnSpPr>
            <p:cNvPr id="77" name="Straight Arrow Connector 76"/>
            <p:cNvCxnSpPr/>
            <p:nvPr/>
          </p:nvCxnSpPr>
          <p:spPr>
            <a:xfrm flipH="1" flipV="1">
              <a:off x="1899168" y="3590406"/>
              <a:ext cx="266061" cy="535661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704850" y="1485900"/>
              <a:ext cx="2143125" cy="20574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28975" y="1485900"/>
            <a:ext cx="2143125" cy="2634713"/>
            <a:chOff x="3228975" y="1485900"/>
            <a:chExt cx="2143125" cy="2634713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325" y="1577975"/>
              <a:ext cx="1938337" cy="1879600"/>
            </a:xfrm>
            <a:prstGeom prst="rect">
              <a:avLst/>
            </a:prstGeom>
          </p:spPr>
        </p:pic>
        <p:cxnSp>
          <p:nvCxnSpPr>
            <p:cNvPr id="78" name="Straight Arrow Connector 77"/>
            <p:cNvCxnSpPr/>
            <p:nvPr/>
          </p:nvCxnSpPr>
          <p:spPr>
            <a:xfrm flipV="1">
              <a:off x="3773503" y="3590407"/>
              <a:ext cx="386165" cy="530206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3228975" y="1485900"/>
              <a:ext cx="2143125" cy="20574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086973" y="971259"/>
            <a:ext cx="411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Heterogeneous ontologies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71836" y="4127453"/>
            <a:ext cx="3202195" cy="2594169"/>
            <a:chOff x="1571836" y="4127453"/>
            <a:chExt cx="3202195" cy="2594169"/>
          </a:xfrm>
        </p:grpSpPr>
        <p:sp>
          <p:nvSpPr>
            <p:cNvPr id="64" name="TextBox 63"/>
            <p:cNvSpPr txBox="1"/>
            <p:nvPr/>
          </p:nvSpPr>
          <p:spPr>
            <a:xfrm>
              <a:off x="2472536" y="5466521"/>
              <a:ext cx="1614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+mj-lt"/>
                </a:rPr>
                <a:t>Selection from queries</a:t>
              </a:r>
              <a:endParaRPr lang="en-US" dirty="0">
                <a:latin typeface="+mj-lt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1358" y="4706381"/>
              <a:ext cx="512039" cy="512039"/>
            </a:xfrm>
            <a:prstGeom prst="rect">
              <a:avLst/>
            </a:prstGeom>
            <a:solidFill>
              <a:schemeClr val="bg2">
                <a:alpha val="0"/>
              </a:schemeClr>
            </a:solidFill>
          </p:spPr>
        </p:pic>
        <p:sp>
          <p:nvSpPr>
            <p:cNvPr id="68" name="Can 67"/>
            <p:cNvSpPr/>
            <p:nvPr/>
          </p:nvSpPr>
          <p:spPr>
            <a:xfrm>
              <a:off x="2760516" y="4424879"/>
              <a:ext cx="1038467" cy="1046944"/>
            </a:xfrm>
            <a:prstGeom prst="can">
              <a:avLst/>
            </a:prstGeom>
            <a:solidFill>
              <a:schemeClr val="bg2">
                <a:lumMod val="9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725227" y="4748915"/>
              <a:ext cx="11090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+mj-lt"/>
                </a:rPr>
                <a:t>Knowledge </a:t>
              </a:r>
            </a:p>
            <a:p>
              <a:pPr algn="ctr"/>
              <a:r>
                <a:rPr lang="fr-FR" sz="1600" dirty="0" smtClean="0">
                  <a:latin typeface="+mj-lt"/>
                </a:rPr>
                <a:t>base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 rot="16200000">
              <a:off x="3832215" y="4768209"/>
              <a:ext cx="11671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/>
                <a:t>Reasoning</a:t>
              </a:r>
              <a:endParaRPr lang="en-US" b="1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581151" y="4127453"/>
              <a:ext cx="3009198" cy="1938118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647262" y="4503630"/>
              <a:ext cx="1098216" cy="966260"/>
              <a:chOff x="8769287" y="3524339"/>
              <a:chExt cx="1098216" cy="966260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8804967" y="3524339"/>
                <a:ext cx="1006997" cy="9662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8769287" y="3635461"/>
                <a:ext cx="10982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err="1" smtClean="0">
                    <a:latin typeface="+mj-lt"/>
                  </a:rPr>
                  <a:t>Upper</a:t>
                </a:r>
                <a:r>
                  <a:rPr lang="fr-FR" b="1" dirty="0" smtClean="0">
                    <a:latin typeface="+mj-lt"/>
                  </a:rPr>
                  <a:t> </a:t>
                </a:r>
                <a:r>
                  <a:rPr lang="fr-FR" b="1" dirty="0" err="1" smtClean="0">
                    <a:latin typeface="+mj-lt"/>
                  </a:rPr>
                  <a:t>ontology</a:t>
                </a:r>
                <a:endParaRPr lang="en-US" b="1" dirty="0">
                  <a:latin typeface="+mj-lt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1571836" y="6198402"/>
              <a:ext cx="32021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Knowledge sharing …</a:t>
              </a:r>
              <a:endPara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016253" y="3552021"/>
            <a:ext cx="2590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Run time Alignments…</a:t>
            </a:r>
            <a:endParaRPr lang="en-US" sz="1600" dirty="0">
              <a:latin typeface="+mj-lt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8065977" y="2840058"/>
            <a:ext cx="1587800" cy="792331"/>
            <a:chOff x="5614509" y="2784693"/>
            <a:chExt cx="1587800" cy="792331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509" y="3036924"/>
              <a:ext cx="527731" cy="540100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5872161" y="2784693"/>
              <a:ext cx="1330148" cy="523220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+mj-lt"/>
                </a:rPr>
                <a:t>Upper</a:t>
              </a:r>
              <a:r>
                <a:rPr lang="fr-FR" sz="1400" dirty="0" smtClean="0">
                  <a:latin typeface="+mj-lt"/>
                </a:rPr>
                <a:t> </a:t>
              </a:r>
              <a:r>
                <a:rPr lang="fr-FR" sz="1400" dirty="0" err="1" smtClean="0">
                  <a:latin typeface="+mj-lt"/>
                </a:rPr>
                <a:t>Ontology-based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340443" y="2667505"/>
            <a:ext cx="1006997" cy="966260"/>
            <a:chOff x="4847328" y="4871198"/>
            <a:chExt cx="1006997" cy="966260"/>
          </a:xfrm>
        </p:grpSpPr>
        <p:sp>
          <p:nvSpPr>
            <p:cNvPr id="105" name="Oval 104"/>
            <p:cNvSpPr/>
            <p:nvPr/>
          </p:nvSpPr>
          <p:spPr>
            <a:xfrm>
              <a:off x="4847328" y="4871198"/>
              <a:ext cx="1006997" cy="96626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924733" y="5030434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home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541922" y="1609722"/>
            <a:ext cx="1006997" cy="966260"/>
            <a:chOff x="5946550" y="4704151"/>
            <a:chExt cx="1006997" cy="966260"/>
          </a:xfrm>
        </p:grpSpPr>
        <p:sp>
          <p:nvSpPr>
            <p:cNvPr id="108" name="Oval 107"/>
            <p:cNvSpPr/>
            <p:nvPr/>
          </p:nvSpPr>
          <p:spPr>
            <a:xfrm>
              <a:off x="5946550" y="4704151"/>
              <a:ext cx="1006997" cy="96626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11070" y="4863387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office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8391049" y="526367"/>
            <a:ext cx="1006997" cy="966260"/>
            <a:chOff x="5570970" y="5728057"/>
            <a:chExt cx="1006997" cy="966260"/>
          </a:xfrm>
        </p:grpSpPr>
        <p:sp>
          <p:nvSpPr>
            <p:cNvPr id="111" name="Oval 110"/>
            <p:cNvSpPr/>
            <p:nvPr/>
          </p:nvSpPr>
          <p:spPr>
            <a:xfrm>
              <a:off x="5570970" y="5728057"/>
              <a:ext cx="1006997" cy="9662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619086" y="586104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energy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7300449" y="851903"/>
            <a:ext cx="1006997" cy="966260"/>
            <a:chOff x="7659720" y="4486177"/>
            <a:chExt cx="1006997" cy="966260"/>
          </a:xfrm>
        </p:grpSpPr>
        <p:sp>
          <p:nvSpPr>
            <p:cNvPr id="114" name="Oval 113"/>
            <p:cNvSpPr/>
            <p:nvPr/>
          </p:nvSpPr>
          <p:spPr>
            <a:xfrm>
              <a:off x="7659720" y="4486177"/>
              <a:ext cx="1006997" cy="9662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724240" y="464541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Health care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9476708" y="850261"/>
            <a:ext cx="1006997" cy="966260"/>
            <a:chOff x="7066998" y="5580062"/>
            <a:chExt cx="1006997" cy="966260"/>
          </a:xfrm>
        </p:grpSpPr>
        <p:sp>
          <p:nvSpPr>
            <p:cNvPr id="117" name="Oval 116"/>
            <p:cNvSpPr/>
            <p:nvPr/>
          </p:nvSpPr>
          <p:spPr>
            <a:xfrm>
              <a:off x="7066998" y="5580062"/>
              <a:ext cx="1006997" cy="9662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131518" y="5739298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cities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0465770" y="2658276"/>
            <a:ext cx="1006997" cy="966260"/>
            <a:chOff x="8804967" y="3524339"/>
            <a:chExt cx="1006997" cy="966260"/>
          </a:xfrm>
        </p:grpSpPr>
        <p:sp>
          <p:nvSpPr>
            <p:cNvPr id="120" name="Oval 119"/>
            <p:cNvSpPr/>
            <p:nvPr/>
          </p:nvSpPr>
          <p:spPr>
            <a:xfrm>
              <a:off x="8804967" y="3524339"/>
              <a:ext cx="1006997" cy="9662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838227" y="3816436"/>
              <a:ext cx="95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Security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0228472" y="1624623"/>
            <a:ext cx="1006997" cy="966260"/>
            <a:chOff x="8614809" y="6063192"/>
            <a:chExt cx="1006997" cy="966260"/>
          </a:xfrm>
        </p:grpSpPr>
        <p:sp>
          <p:nvSpPr>
            <p:cNvPr id="123" name="Oval 122"/>
            <p:cNvSpPr/>
            <p:nvPr/>
          </p:nvSpPr>
          <p:spPr>
            <a:xfrm>
              <a:off x="8614809" y="6063192"/>
              <a:ext cx="1006997" cy="9662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679329" y="6338176"/>
              <a:ext cx="879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Sensors</a:t>
              </a:r>
              <a:endParaRPr lang="en-US" b="1" dirty="0">
                <a:latin typeface="+mj-lt"/>
              </a:endParaRPr>
            </a:p>
          </p:txBody>
        </p:sp>
      </p:grpSp>
      <p:cxnSp>
        <p:nvCxnSpPr>
          <p:cNvPr id="126" name="Straight Arrow Connector 125"/>
          <p:cNvCxnSpPr/>
          <p:nvPr/>
        </p:nvCxnSpPr>
        <p:spPr>
          <a:xfrm flipV="1">
            <a:off x="9218137" y="2596954"/>
            <a:ext cx="187564" cy="23477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V="1">
            <a:off x="9023211" y="2420721"/>
            <a:ext cx="170516" cy="42575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8920279" y="2362446"/>
            <a:ext cx="0" cy="4768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H="1" flipV="1">
            <a:off x="8608411" y="2440140"/>
            <a:ext cx="192997" cy="4179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H="1" flipV="1">
            <a:off x="8434856" y="2596954"/>
            <a:ext cx="177056" cy="25558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7941098" y="4051082"/>
            <a:ext cx="2174315" cy="2067518"/>
            <a:chOff x="7941098" y="4051082"/>
            <a:chExt cx="2174315" cy="2067518"/>
          </a:xfrm>
        </p:grpSpPr>
        <p:sp>
          <p:nvSpPr>
            <p:cNvPr id="96" name="TextBox 95"/>
            <p:cNvSpPr txBox="1"/>
            <p:nvPr/>
          </p:nvSpPr>
          <p:spPr>
            <a:xfrm>
              <a:off x="7987511" y="5472269"/>
              <a:ext cx="1614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+mj-lt"/>
                </a:rPr>
                <a:t>Selection from queries</a:t>
              </a:r>
              <a:endParaRPr lang="en-US" dirty="0">
                <a:latin typeface="+mj-lt"/>
              </a:endParaRPr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6333" y="4712129"/>
              <a:ext cx="512039" cy="512039"/>
            </a:xfrm>
            <a:prstGeom prst="rect">
              <a:avLst/>
            </a:prstGeom>
            <a:solidFill>
              <a:schemeClr val="bg2">
                <a:alpha val="0"/>
              </a:schemeClr>
            </a:solidFill>
          </p:spPr>
        </p:pic>
        <p:sp>
          <p:nvSpPr>
            <p:cNvPr id="101" name="Can 100"/>
            <p:cNvSpPr/>
            <p:nvPr/>
          </p:nvSpPr>
          <p:spPr>
            <a:xfrm>
              <a:off x="8275491" y="4430627"/>
              <a:ext cx="1038467" cy="1046944"/>
            </a:xfrm>
            <a:prstGeom prst="can">
              <a:avLst/>
            </a:prstGeom>
            <a:solidFill>
              <a:schemeClr val="bg2">
                <a:lumMod val="9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240202" y="4754663"/>
              <a:ext cx="11090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+mj-lt"/>
                </a:rPr>
                <a:t>Knowledge </a:t>
              </a:r>
            </a:p>
            <a:p>
              <a:pPr algn="ctr"/>
              <a:r>
                <a:rPr lang="fr-FR" sz="1600" dirty="0" smtClean="0">
                  <a:latin typeface="+mj-lt"/>
                </a:rPr>
                <a:t>base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rot="16200000">
              <a:off x="9347190" y="4773957"/>
              <a:ext cx="11671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/>
                <a:t>Reasoning</a:t>
              </a:r>
              <a:endParaRPr lang="en-US" b="1" dirty="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941098" y="4133201"/>
              <a:ext cx="2164225" cy="1938118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578576" y="4051082"/>
              <a:ext cx="879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 smtClean="0">
                  <a:latin typeface="+mj-lt"/>
                </a:rPr>
                <a:t>Σ</a:t>
              </a:r>
              <a:endParaRPr lang="en-US" b="1" dirty="0">
                <a:latin typeface="+mj-lt"/>
              </a:endParaRPr>
            </a:p>
          </p:txBody>
        </p:sp>
      </p:grpSp>
      <p:cxnSp>
        <p:nvCxnSpPr>
          <p:cNvPr id="133" name="Straight Arrow Connector 132"/>
          <p:cNvCxnSpPr/>
          <p:nvPr/>
        </p:nvCxnSpPr>
        <p:spPr>
          <a:xfrm flipV="1">
            <a:off x="8333154" y="3679946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5572125" y="62103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 Users’ information integration over time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99182" y="4346870"/>
            <a:ext cx="1990725" cy="37954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Users’ feedback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197102" y="4787647"/>
            <a:ext cx="1990725" cy="37954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Users’ profile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197102" y="5230032"/>
            <a:ext cx="1990725" cy="37954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Users’ preference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60" y="2196086"/>
            <a:ext cx="3048000" cy="82867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5463" y="1892545"/>
            <a:ext cx="2271488" cy="1455818"/>
          </a:xfrm>
          <a:prstGeom prst="rect">
            <a:avLst/>
          </a:prstGeom>
          <a:ln w="25400">
            <a:solidFill>
              <a:schemeClr val="bg2">
                <a:lumMod val="50000"/>
              </a:schemeClr>
            </a:solidFill>
          </a:ln>
        </p:spPr>
      </p:pic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742" y="2163254"/>
            <a:ext cx="866775" cy="9144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2391" y="2673427"/>
            <a:ext cx="582662" cy="6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93" grpId="0"/>
      <p:bldP spid="93" grpId="1"/>
      <p:bldP spid="95" grpId="0"/>
      <p:bldP spid="134" grpId="0"/>
      <p:bldP spid="24" grpId="0" animBg="1"/>
      <p:bldP spid="135" grpId="0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SWoT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model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dynamicity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levels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8" y="1189799"/>
            <a:ext cx="3551219" cy="2153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423" y="2228352"/>
            <a:ext cx="3547872" cy="2507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4135531"/>
            <a:ext cx="3547872" cy="2492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1950" y="1038225"/>
            <a:ext cx="680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Property level</a:t>
            </a:r>
          </a:p>
          <a:p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What is the current temperature of the oven ?</a:t>
            </a:r>
            <a:r>
              <a:rPr lang="en-US" sz="2800" i="1" dirty="0" smtClean="0">
                <a:latin typeface="+mj-lt"/>
              </a:rPr>
              <a:t> </a:t>
            </a:r>
            <a:endParaRPr lang="en-US" sz="2800" i="1" dirty="0">
              <a:latin typeface="+mj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04775" y="3097961"/>
            <a:ext cx="8338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Instance level</a:t>
            </a:r>
          </a:p>
          <a:p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What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are currently the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appliances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present in the kitchen?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176522" y="4957909"/>
            <a:ext cx="7629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Terminological level</a:t>
            </a:r>
          </a:p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What are the domestic appliances available to grill?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5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9" grpId="0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1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SWoT</a:t>
            </a:r>
            <a:r>
              <a:rPr lang="fr-FR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: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model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enrichment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@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-time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88" y="2230559"/>
            <a:ext cx="5422687" cy="3892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3" y="1773857"/>
            <a:ext cx="6311572" cy="4761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7304" y="1002789"/>
            <a:ext cx="9178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By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leveraging the terminological dynamicity level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6448425" y="1825515"/>
            <a:ext cx="1419225" cy="723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00850" y="19999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Curved Connector 13"/>
          <p:cNvCxnSpPr>
            <a:stCxn id="10" idx="1"/>
          </p:cNvCxnSpPr>
          <p:nvPr/>
        </p:nvCxnSpPr>
        <p:spPr>
          <a:xfrm rot="16200000" flipH="1">
            <a:off x="7222750" y="2483931"/>
            <a:ext cx="361113" cy="490537"/>
          </a:xfrm>
          <a:prstGeom prst="curvedConnector2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563225" y="3899792"/>
            <a:ext cx="79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Queries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1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challenges…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2314" y="1170296"/>
            <a:ext cx="10515600" cy="2366126"/>
          </a:xfrm>
        </p:spPr>
        <p:txBody>
          <a:bodyPr>
            <a:noAutofit/>
          </a:bodyPr>
          <a:lstStyle/>
          <a:p>
            <a:pPr marL="339725" indent="-339725"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roperty dynamicity level</a:t>
            </a:r>
          </a:p>
          <a:p>
            <a:pPr marL="796925" lvl="1" indent="-339725"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nowledge contextualization, </a:t>
            </a:r>
          </a:p>
          <a:p>
            <a:pPr marL="796925" lvl="1" indent="-339725"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ata analytics.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Knowledge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base content maintenance</a:t>
            </a:r>
          </a:p>
          <a:p>
            <a:pPr lvl="1">
              <a:spcBef>
                <a:spcPts val="0"/>
              </a:spcBef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Model validity over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time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1">
              <a:spcBef>
                <a:spcPts val="0"/>
              </a:spcBef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Inference rules and inferred facts management.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No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available dataset to date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         project provides some datasets but are mostly “raw” data, not ontological fragments.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836" y="4635174"/>
            <a:ext cx="1307940" cy="64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1120</TotalTime>
  <Words>862</Words>
  <Application>Microsoft Office PowerPoint</Application>
  <PresentationFormat>Widescreen</PresentationFormat>
  <Paragraphs>223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Times New Roman</vt:lpstr>
      <vt:lpstr>Wingdings</vt:lpstr>
      <vt:lpstr>Office Theme</vt:lpstr>
      <vt:lpstr>  Run-Time knowledge model enrichment in SWoT </vt:lpstr>
      <vt:lpstr>Introduction (1/2)</vt:lpstr>
      <vt:lpstr>Introduction (2/2)</vt:lpstr>
      <vt:lpstr>Annotation usage trend (1/2)</vt:lpstr>
      <vt:lpstr>Many potential devices manufacturers</vt:lpstr>
      <vt:lpstr>Some knowledge enrichment approaches</vt:lpstr>
      <vt:lpstr>SWoT knowledge model dynamicity levels</vt:lpstr>
      <vt:lpstr>SWoT+ : knowledge model enrichment @run-time</vt:lpstr>
      <vt:lpstr>Research challenges…</vt:lpstr>
      <vt:lpstr>Use-case#1 : Assisted living</vt:lpstr>
      <vt:lpstr>Use-case#2 : Energy consumption optimization</vt:lpstr>
      <vt:lpstr>Collaborations in progress…</vt:lpstr>
      <vt:lpstr>References</vt:lpstr>
      <vt:lpstr>Backup</vt:lpstr>
      <vt:lpstr>Semantic Web technologies</vt:lpstr>
      <vt:lpstr>Knowledge base</vt:lpstr>
      <vt:lpstr>Sub-ontologies extractor (1/3)</vt:lpstr>
      <vt:lpstr>Sub-ontologies extractor (2/3)</vt:lpstr>
      <vt:lpstr>Sub-ontologies extractor (3/3)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Run-Time knowledge model enrichment in SWoT </dc:title>
  <dc:creator>Gerald Rocher</dc:creator>
  <cp:lastModifiedBy>Gerald Rocher</cp:lastModifiedBy>
  <cp:revision>117</cp:revision>
  <dcterms:created xsi:type="dcterms:W3CDTF">2015-06-25T12:16:07Z</dcterms:created>
  <dcterms:modified xsi:type="dcterms:W3CDTF">2015-06-27T12:12:13Z</dcterms:modified>
</cp:coreProperties>
</file>